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0" r:id="rId6"/>
    <p:sldId id="258" r:id="rId7"/>
    <p:sldId id="259" r:id="rId8"/>
    <p:sldId id="261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Антропогенная сукцессия.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25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Конструктивная деятельность  человека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well.ru/upload/iblock/3fe/s_3fe72e6e87f074d071f7e3dd25d9e7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6929486" cy="5879236"/>
          </a:xfrm>
          <a:prstGeom prst="rect">
            <a:avLst/>
          </a:prstGeom>
          <a:noFill/>
        </p:spPr>
      </p:pic>
      <p:sp>
        <p:nvSpPr>
          <p:cNvPr id="7" name="Пятиугольник 6">
            <a:hlinkClick r:id="rId3" action="ppaction://hlinksldjump"/>
          </p:cNvPr>
          <p:cNvSpPr/>
          <p:nvPr/>
        </p:nvSpPr>
        <p:spPr>
          <a:xfrm>
            <a:off x="8215338" y="6357958"/>
            <a:ext cx="642942" cy="28575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8259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Национальный парк Орловское полесье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000108"/>
            <a:ext cx="3686172" cy="10429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3556" name="Picture 4" descr="http://epressa.su/upload/iblock/d03/d0396675d0be32e4853d7eedd4588c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500306"/>
            <a:ext cx="5204258" cy="3357586"/>
          </a:xfrm>
          <a:prstGeom prst="rect">
            <a:avLst/>
          </a:prstGeom>
          <a:noFill/>
        </p:spPr>
      </p:pic>
      <p:pic>
        <p:nvPicPr>
          <p:cNvPr id="23558" name="Picture 6" descr="http://img4.tourbina.ru/photos.4/5/0/7/5/1/1515705/big.photo/Tchto-za-tchudo-iz-tchudes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857232"/>
            <a:ext cx="4824748" cy="3214710"/>
          </a:xfrm>
          <a:prstGeom prst="rect">
            <a:avLst/>
          </a:prstGeom>
          <a:noFill/>
        </p:spPr>
      </p:pic>
      <p:pic>
        <p:nvPicPr>
          <p:cNvPr id="23560" name="Picture 8" descr="http://savepic.su/180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714620"/>
            <a:ext cx="2847975" cy="3810000"/>
          </a:xfrm>
          <a:prstGeom prst="rect">
            <a:avLst/>
          </a:prstGeom>
          <a:noFill/>
        </p:spPr>
      </p:pic>
      <p:sp>
        <p:nvSpPr>
          <p:cNvPr id="9" name="Пятиугольник 8">
            <a:hlinkClick r:id="rId5" action="ppaction://hlinksldjump"/>
          </p:cNvPr>
          <p:cNvSpPr/>
          <p:nvPr/>
        </p:nvSpPr>
        <p:spPr>
          <a:xfrm>
            <a:off x="8215338" y="6357958"/>
            <a:ext cx="642942" cy="28575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72400" cy="1362075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42910" y="2571744"/>
            <a:ext cx="7772400" cy="150018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55, записи в тетради, подготовиться к тесту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011222"/>
          </a:xfrm>
        </p:spPr>
        <p:txBody>
          <a:bodyPr/>
          <a:lstStyle/>
          <a:p>
            <a:r>
              <a:rPr lang="ru-RU" dirty="0" smtClean="0"/>
              <a:t>Сукцессии.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4357718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/>
              <a:t>Типы вторичных сукцессий (по В.М. Урусову):</a:t>
            </a:r>
            <a:endParaRPr lang="ru-RU" sz="5100" dirty="0" smtClean="0"/>
          </a:p>
          <a:p>
            <a:pPr lvl="0">
              <a:buNone/>
            </a:pPr>
            <a:r>
              <a:rPr lang="ru-RU" sz="5100" dirty="0" smtClean="0"/>
              <a:t>- антропогенная (</a:t>
            </a:r>
            <a:r>
              <a:rPr lang="ru-RU" sz="5100" dirty="0" err="1" smtClean="0"/>
              <a:t>лаборогенная</a:t>
            </a:r>
            <a:r>
              <a:rPr lang="ru-RU" sz="5100" dirty="0" smtClean="0"/>
              <a:t>) – под воздействием труда людей;</a:t>
            </a:r>
          </a:p>
          <a:p>
            <a:pPr lvl="0">
              <a:buNone/>
            </a:pPr>
            <a:r>
              <a:rPr lang="ru-RU" sz="5100" dirty="0" smtClean="0"/>
              <a:t>- природная, или стихийная, в частности: зоогенная – вызванная животными, (например, их массовым размножением, при котором на ДВ напрочь поедаются орехи кедра корейского или съедается и вытаптывается подрост пихты </a:t>
            </a:r>
            <a:r>
              <a:rPr lang="ru-RU" sz="5100" dirty="0" err="1" smtClean="0"/>
              <a:t>цельнолистной</a:t>
            </a:r>
            <a:r>
              <a:rPr lang="ru-RU" sz="5100" dirty="0" smtClean="0"/>
              <a:t> мыши съедают его кору и луб) и фитогенная – вызванная растениями (например, завезенными чуждыми видами);</a:t>
            </a:r>
          </a:p>
          <a:p>
            <a:pPr lvl="0">
              <a:buNone/>
            </a:pPr>
            <a:r>
              <a:rPr lang="ru-RU" sz="5100" dirty="0" smtClean="0"/>
              <a:t>- катастрофическая – вызванная природными катастрофами: пожарами (пирогенная сукцессия), ветрами, необычными паводками и т.п.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57214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Экологические </a:t>
            </a:r>
            <a:r>
              <a:rPr lang="ru-RU" sz="2400" b="1" dirty="0" smtClean="0"/>
              <a:t>сукцессии</a:t>
            </a:r>
            <a:r>
              <a:rPr lang="ru-RU" sz="2400" dirty="0" smtClean="0"/>
              <a:t>, которые протекают под влиянием деятельности человека называют ……..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00052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Антропогенная сукцессия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85728"/>
            <a:ext cx="4786346" cy="6143668"/>
          </a:xfrm>
        </p:spPr>
        <p:txBody>
          <a:bodyPr>
            <a:noAutofit/>
          </a:bodyPr>
          <a:lstStyle/>
          <a:p>
            <a:pPr marL="0" indent="0"/>
            <a:r>
              <a:rPr lang="ru-RU" sz="2400" dirty="0" smtClean="0"/>
              <a:t> Антропогенное изменение ландшафта выражается в изменениях структуры земной поверхности, их можно классифицировать как </a:t>
            </a:r>
            <a:r>
              <a:rPr lang="ru-RU" sz="2400" b="1" dirty="0" smtClean="0">
                <a:hlinkClick r:id="rId2" action="ppaction://hlinksldjump"/>
              </a:rPr>
              <a:t>техногенные</a:t>
            </a:r>
            <a:r>
              <a:rPr lang="ru-RU" sz="2400" dirty="0" smtClean="0"/>
              <a:t> (промышленные), </a:t>
            </a:r>
            <a:r>
              <a:rPr lang="ru-RU" sz="2400" b="1" dirty="0" smtClean="0">
                <a:hlinkClick r:id="rId3" action="ppaction://hlinksldjump"/>
              </a:rPr>
              <a:t>сельскохозяйственные</a:t>
            </a:r>
            <a:r>
              <a:rPr lang="ru-RU" sz="2400" dirty="0" smtClean="0"/>
              <a:t>, </a:t>
            </a:r>
            <a:r>
              <a:rPr lang="ru-RU" sz="2400" b="1" dirty="0" smtClean="0">
                <a:hlinkClick r:id="rId4" action="ppaction://hlinksldjump"/>
              </a:rPr>
              <a:t>городские</a:t>
            </a:r>
            <a:r>
              <a:rPr lang="ru-RU" sz="2400" dirty="0" smtClean="0"/>
              <a:t> (урбанистские), </a:t>
            </a:r>
            <a:r>
              <a:rPr lang="ru-RU" sz="2400" b="1" dirty="0" smtClean="0">
                <a:hlinkClick r:id="rId5" action="ppaction://hlinksldjump"/>
              </a:rPr>
              <a:t>рекреационные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Как  любое антропогенное воздействие на природную среду, антропогенное изменение ландшафта может быть разрушительным (</a:t>
            </a:r>
            <a:r>
              <a:rPr lang="ru-RU" sz="2400" b="1" dirty="0" smtClean="0">
                <a:hlinkClick r:id="rId6" action="ppaction://hlinksldjump"/>
              </a:rPr>
              <a:t>деструктивным</a:t>
            </a:r>
            <a:r>
              <a:rPr lang="ru-RU" sz="2400" dirty="0" smtClean="0"/>
              <a:t>), </a:t>
            </a:r>
            <a:r>
              <a:rPr lang="ru-RU" sz="2400" b="1" dirty="0" smtClean="0">
                <a:hlinkClick r:id="rId7" action="ppaction://hlinksldjump"/>
              </a:rPr>
              <a:t>стабилизирующим</a:t>
            </a:r>
            <a:r>
              <a:rPr lang="ru-RU" sz="2400" b="1" dirty="0" smtClean="0"/>
              <a:t> </a:t>
            </a:r>
            <a:r>
              <a:rPr lang="ru-RU" sz="2400" dirty="0" smtClean="0"/>
              <a:t>и </a:t>
            </a:r>
            <a:r>
              <a:rPr lang="ru-RU" sz="2400" b="1" dirty="0" smtClean="0">
                <a:hlinkClick r:id="rId8" action="ppaction://hlinksldjump"/>
              </a:rPr>
              <a:t>конструктивным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9458" name="Picture 2" descr="http://img.huyandex.com/FilesPics/huyandex/1728/001/127.jpg"/>
          <p:cNvPicPr>
            <a:picLocks noChangeAspect="1" noChangeArrowheads="1"/>
          </p:cNvPicPr>
          <p:nvPr/>
        </p:nvPicPr>
        <p:blipFill>
          <a:blip r:embed="rId9" cstate="print"/>
          <a:srcRect l="20357" r="19643"/>
          <a:stretch>
            <a:fillRect/>
          </a:stretch>
        </p:blipFill>
        <p:spPr bwMode="auto">
          <a:xfrm>
            <a:off x="142844" y="1357298"/>
            <a:ext cx="4000528" cy="5286412"/>
          </a:xfrm>
          <a:prstGeom prst="rect">
            <a:avLst/>
          </a:prstGeom>
          <a:noFill/>
        </p:spPr>
      </p:pic>
      <p:sp>
        <p:nvSpPr>
          <p:cNvPr id="6" name="Стрелка вправо с вырезом 5">
            <a:hlinkClick r:id="rId10" action="ppaction://hlinksldjump"/>
          </p:cNvPr>
          <p:cNvSpPr/>
          <p:nvPr/>
        </p:nvSpPr>
        <p:spPr>
          <a:xfrm>
            <a:off x="7929586" y="6072206"/>
            <a:ext cx="978408" cy="484632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Техногенные сукцессии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357562"/>
            <a:ext cx="2757478" cy="5000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Отвалы Якутии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285860"/>
            <a:ext cx="4429156" cy="9826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Угольная шахта им.Ленина, Ростовская область</a:t>
            </a:r>
            <a:endParaRPr lang="ru-RU" dirty="0"/>
          </a:p>
        </p:txBody>
      </p:sp>
      <p:pic>
        <p:nvPicPr>
          <p:cNvPr id="1030" name="Picture 6" descr="http://cs410316.userapi.com/v410316575/3f6/XdPE88tdp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500306"/>
            <a:ext cx="6324733" cy="4214842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</p:pic>
      <p:pic>
        <p:nvPicPr>
          <p:cNvPr id="1026" name="Picture 2" descr="http://www.rae.ru/fs/i/2011/11-3/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4057650" cy="2105026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4500570"/>
            <a:ext cx="4000528" cy="20717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ru-RU" sz="3100" i="1" dirty="0" smtClean="0"/>
              <a:t> </a:t>
            </a:r>
            <a:r>
              <a:rPr lang="ru-RU" dirty="0" smtClean="0"/>
              <a:t>Техногенное  загрязнение в районе территории Московского нефтеперерабатывающего завода </a:t>
            </a:r>
          </a:p>
          <a:p>
            <a:pPr marL="0" indent="0">
              <a:buNone/>
              <a:tabLst>
                <a:tab pos="0" algn="l"/>
              </a:tabLst>
            </a:pPr>
            <a:endParaRPr lang="ru-RU" sz="3100" i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571612"/>
            <a:ext cx="4686304" cy="15001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Техногенное загрязнение  </a:t>
            </a:r>
            <a:r>
              <a:rPr lang="ru-RU" dirty="0" err="1" smtClean="0"/>
              <a:t>с\х</a:t>
            </a:r>
            <a:r>
              <a:rPr lang="ru-RU" dirty="0" smtClean="0"/>
              <a:t> полей (</a:t>
            </a:r>
            <a:r>
              <a:rPr lang="ru-RU" i="1" dirty="0" err="1" smtClean="0"/>
              <a:t>Чжун</a:t>
            </a:r>
            <a:r>
              <a:rPr lang="ru-RU" i="1" dirty="0" smtClean="0"/>
              <a:t> Су, </a:t>
            </a:r>
            <a:r>
              <a:rPr lang="ru-RU" dirty="0" smtClean="0"/>
              <a:t> Китай</a:t>
            </a:r>
            <a:r>
              <a:rPr lang="ru-RU" i="1" dirty="0" smtClean="0"/>
              <a:t>)</a:t>
            </a:r>
            <a:endParaRPr lang="ru-RU" dirty="0"/>
          </a:p>
        </p:txBody>
      </p:sp>
      <p:pic>
        <p:nvPicPr>
          <p:cNvPr id="17410" name="Picture 2" descr="http://www.grida.no/geo/geo3/russian/images/fig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89"/>
            <a:ext cx="3844950" cy="3857653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</p:pic>
      <p:pic>
        <p:nvPicPr>
          <p:cNvPr id="17414" name="Picture 6" descr="Названы самые экологически неблагоприятные районы Моск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714620"/>
            <a:ext cx="4607751" cy="3071834"/>
          </a:xfrm>
          <a:prstGeom prst="rect">
            <a:avLst/>
          </a:prstGeom>
          <a:noFill/>
        </p:spPr>
      </p:pic>
      <p:sp>
        <p:nvSpPr>
          <p:cNvPr id="8" name="Пятиугольник 7">
            <a:hlinkClick r:id="rId4" action="ppaction://hlinksldjump"/>
          </p:cNvPr>
          <p:cNvSpPr/>
          <p:nvPr/>
        </p:nvSpPr>
        <p:spPr>
          <a:xfrm>
            <a:off x="8215338" y="6357958"/>
            <a:ext cx="642942" cy="28575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011222"/>
          </a:xfrm>
        </p:spPr>
        <p:txBody>
          <a:bodyPr/>
          <a:lstStyle/>
          <a:p>
            <a:r>
              <a:rPr lang="ru-RU" dirty="0" smtClean="0"/>
              <a:t>Сельскохозяйственные сукцессии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4429132"/>
            <a:ext cx="4038600" cy="8397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Заброшенные рисовые поля Японии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9001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Пастбище в горном районе Алатау </a:t>
            </a:r>
            <a:endParaRPr lang="ru-RU" dirty="0"/>
          </a:p>
        </p:txBody>
      </p:sp>
      <p:pic>
        <p:nvPicPr>
          <p:cNvPr id="15362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286280" cy="2857520"/>
          </a:xfrm>
          <a:prstGeom prst="rect">
            <a:avLst/>
          </a:prstGeom>
          <a:noFill/>
        </p:spPr>
      </p:pic>
      <p:pic>
        <p:nvPicPr>
          <p:cNvPr id="15364" name="Picture 4" descr="http://img.izismile.com/img/img2/20090313/world_l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500306"/>
            <a:ext cx="5040387" cy="3786206"/>
          </a:xfrm>
          <a:prstGeom prst="rect">
            <a:avLst/>
          </a:prstGeom>
          <a:noFill/>
        </p:spPr>
      </p:pic>
      <p:sp>
        <p:nvSpPr>
          <p:cNvPr id="7" name="Пятиугольник 6">
            <a:hlinkClick r:id="rId4" action="ppaction://hlinksldjump"/>
          </p:cNvPr>
          <p:cNvSpPr/>
          <p:nvPr/>
        </p:nvSpPr>
        <p:spPr>
          <a:xfrm>
            <a:off x="8215338" y="6357958"/>
            <a:ext cx="642942" cy="28575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868346"/>
          </a:xfrm>
        </p:spPr>
        <p:txBody>
          <a:bodyPr/>
          <a:lstStyle/>
          <a:p>
            <a:r>
              <a:rPr lang="ru-RU" dirty="0" smtClean="0"/>
              <a:t>Городские сукцессии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786454"/>
            <a:ext cx="4210080" cy="5715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Городской район Харькова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4786322"/>
            <a:ext cx="4038600" cy="48258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Городской парк Гонконга</a:t>
            </a:r>
            <a:endParaRPr lang="ru-RU" dirty="0"/>
          </a:p>
        </p:txBody>
      </p:sp>
      <p:pic>
        <p:nvPicPr>
          <p:cNvPr id="16386" name="Picture 2" descr="http://img.scrolls.combats.com/ph/1233311112/big/GczZm7Melw2VzO0LCf6GA5RxkNXUCtbk3ETTJz4rs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929090" cy="3929090"/>
          </a:xfrm>
          <a:prstGeom prst="rect">
            <a:avLst/>
          </a:prstGeom>
          <a:noFill/>
        </p:spPr>
      </p:pic>
      <p:pic>
        <p:nvPicPr>
          <p:cNvPr id="16388" name="Picture 4" descr="http://img.travel.ru/images2/2012/12/object211018/015_0_1079a6_b676c952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00174"/>
            <a:ext cx="4717856" cy="3143272"/>
          </a:xfrm>
          <a:prstGeom prst="rect">
            <a:avLst/>
          </a:prstGeom>
          <a:noFill/>
        </p:spPr>
      </p:pic>
      <p:sp>
        <p:nvSpPr>
          <p:cNvPr id="7" name="Пятиугольник 6">
            <a:hlinkClick r:id="rId4" action="ppaction://hlinksldjump"/>
          </p:cNvPr>
          <p:cNvSpPr/>
          <p:nvPr/>
        </p:nvSpPr>
        <p:spPr>
          <a:xfrm>
            <a:off x="8215338" y="6357958"/>
            <a:ext cx="642942" cy="28575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357718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Рекреационные сукцессии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500438"/>
            <a:ext cx="2857520" cy="1285884"/>
          </a:xfrm>
        </p:spPr>
        <p:txBody>
          <a:bodyPr>
            <a:normAutofit fontScale="85000" lnSpcReduction="20000"/>
          </a:bodyPr>
          <a:lstStyle/>
          <a:p>
            <a:pPr marL="88900" indent="-88900">
              <a:buNone/>
            </a:pPr>
            <a:r>
              <a:rPr lang="ru-RU" dirty="0" smtClean="0"/>
              <a:t>Выжигание растительности , окрестности г.Могилёв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357298"/>
            <a:ext cx="4357718" cy="12858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Куршская коса, танцующий лес, с вытоптанными  до песка тропинками (г. Гусев, Калининградская обл.)</a:t>
            </a:r>
            <a:endParaRPr lang="ru-RU" dirty="0"/>
          </a:p>
        </p:txBody>
      </p:sp>
      <p:pic>
        <p:nvPicPr>
          <p:cNvPr id="18434" name="Picture 2" descr="http://img.velvet.by/files/userfiles/15118/pal_travi_0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288951" cy="3214709"/>
          </a:xfrm>
          <a:prstGeom prst="rect">
            <a:avLst/>
          </a:prstGeom>
          <a:noFill/>
        </p:spPr>
      </p:pic>
      <p:pic>
        <p:nvPicPr>
          <p:cNvPr id="18436" name="Picture 4" descr="Пляшущий ле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571744"/>
            <a:ext cx="5133471" cy="3848096"/>
          </a:xfrm>
          <a:prstGeom prst="rect">
            <a:avLst/>
          </a:prstGeom>
          <a:noFill/>
        </p:spPr>
      </p:pic>
      <p:sp>
        <p:nvSpPr>
          <p:cNvPr id="7" name="Пятиугольник 6">
            <a:hlinkClick r:id="rId4" action="ppaction://hlinksldjump"/>
          </p:cNvPr>
          <p:cNvSpPr/>
          <p:nvPr/>
        </p:nvSpPr>
        <p:spPr>
          <a:xfrm>
            <a:off x="8286776" y="6429396"/>
            <a:ext cx="642942" cy="28575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Деструктивное влияние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5357826"/>
            <a:ext cx="4071966" cy="12144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Заболачивание лесов при нарушении отвода поверхностных вод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500571"/>
            <a:ext cx="4038600" cy="121444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Вторичное засоление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почвогрунтов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окрестностей оз. Арал (Туркмения).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stat18.privet.ru/lr/0a157898c15292d67e4ea5a95465cb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286280" cy="3643338"/>
          </a:xfrm>
          <a:prstGeom prst="rect">
            <a:avLst/>
          </a:prstGeom>
          <a:noFill/>
        </p:spPr>
      </p:pic>
      <p:pic>
        <p:nvPicPr>
          <p:cNvPr id="21508" name="Picture 4" descr="http://enrin.grida.no/htmls/aralsoe/aralsea/images/picture/mou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4305300" cy="2705100"/>
          </a:xfrm>
          <a:prstGeom prst="rect">
            <a:avLst/>
          </a:prstGeom>
          <a:noFill/>
        </p:spPr>
      </p:pic>
      <p:sp>
        <p:nvSpPr>
          <p:cNvPr id="7" name="Пятиугольник 6">
            <a:hlinkClick r:id="rId4" action="ppaction://hlinksldjump"/>
          </p:cNvPr>
          <p:cNvSpPr/>
          <p:nvPr/>
        </p:nvSpPr>
        <p:spPr>
          <a:xfrm>
            <a:off x="8215338" y="6357958"/>
            <a:ext cx="642942" cy="28575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259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Антропогенная сукцессия.</vt:lpstr>
      <vt:lpstr>Сукцессии.</vt:lpstr>
      <vt:lpstr>Антропогенная сукцессия</vt:lpstr>
      <vt:lpstr>Техногенные сукцессии</vt:lpstr>
      <vt:lpstr>Слайд 5</vt:lpstr>
      <vt:lpstr>Сельскохозяйственные сукцессии</vt:lpstr>
      <vt:lpstr>Городские сукцессии</vt:lpstr>
      <vt:lpstr>Рекреационные сукцессии</vt:lpstr>
      <vt:lpstr>Деструктивное влияние человека</vt:lpstr>
      <vt:lpstr>Конструктивная деятельность  человека</vt:lpstr>
      <vt:lpstr>Национальный парк Орловское полесье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Анна</cp:lastModifiedBy>
  <cp:revision>16</cp:revision>
  <dcterms:modified xsi:type="dcterms:W3CDTF">2014-04-27T14:14:39Z</dcterms:modified>
</cp:coreProperties>
</file>