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1"/>
  </p:notesMasterIdLst>
  <p:sldIdLst>
    <p:sldId id="256" r:id="rId2"/>
    <p:sldId id="271" r:id="rId3"/>
    <p:sldId id="257" r:id="rId4"/>
    <p:sldId id="258" r:id="rId5"/>
    <p:sldId id="263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70" r:id="rId14"/>
    <p:sldId id="267" r:id="rId15"/>
    <p:sldId id="268" r:id="rId16"/>
    <p:sldId id="269" r:id="rId17"/>
    <p:sldId id="273" r:id="rId18"/>
    <p:sldId id="272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070EB-033B-409E-9E13-F294BF669F87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AA7D5-5398-425F-AE51-322DC26811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AA7D5-5398-425F-AE51-322DC268119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/>
          <p:cNvSpPr txBox="1">
            <a:spLocks noChangeArrowheads="1"/>
          </p:cNvSpPr>
          <p:nvPr/>
        </p:nvSpPr>
        <p:spPr bwMode="auto">
          <a:xfrm>
            <a:off x="1309688" y="1027113"/>
            <a:ext cx="4935537" cy="3702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75" name="Rectangle 2"/>
          <p:cNvSpPr txBox="1">
            <a:spLocks noChangeArrowheads="1"/>
          </p:cNvSpPr>
          <p:nvPr>
            <p:ph type="body"/>
          </p:nvPr>
        </p:nvSpPr>
        <p:spPr>
          <a:xfrm>
            <a:off x="1031875" y="4624388"/>
            <a:ext cx="4603750" cy="372745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1158875" y="933450"/>
            <a:ext cx="4348163" cy="3363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299" name="Rectangle 2"/>
          <p:cNvSpPr txBox="1">
            <a:spLocks noChangeArrowheads="1"/>
          </p:cNvSpPr>
          <p:nvPr>
            <p:ph type="body"/>
          </p:nvPr>
        </p:nvSpPr>
        <p:spPr>
          <a:xfrm>
            <a:off x="1031875" y="4624388"/>
            <a:ext cx="4603750" cy="372745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B2BCE-2CF6-4F15-9410-5EA5D3DDECCC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3B40354-7E83-482B-B1BE-7FB8338D1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B2BCE-2CF6-4F15-9410-5EA5D3DDECCC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0354-7E83-482B-B1BE-7FB8338D1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B2BCE-2CF6-4F15-9410-5EA5D3DDECCC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0354-7E83-482B-B1BE-7FB8338D1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05ABA-A04E-4EE6-8064-90300A7C55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B2BCE-2CF6-4F15-9410-5EA5D3DDECCC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0354-7E83-482B-B1BE-7FB8338D1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B2BCE-2CF6-4F15-9410-5EA5D3DDECCC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B40354-7E83-482B-B1BE-7FB8338D1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B2BCE-2CF6-4F15-9410-5EA5D3DDECCC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0354-7E83-482B-B1BE-7FB8338D1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B2BCE-2CF6-4F15-9410-5EA5D3DDECCC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0354-7E83-482B-B1BE-7FB8338D1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B2BCE-2CF6-4F15-9410-5EA5D3DDECCC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0354-7E83-482B-B1BE-7FB8338D1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B2BCE-2CF6-4F15-9410-5EA5D3DDECCC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0354-7E83-482B-B1BE-7FB8338D1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B2BCE-2CF6-4F15-9410-5EA5D3DDECCC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0354-7E83-482B-B1BE-7FB8338D1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B2BCE-2CF6-4F15-9410-5EA5D3DDECCC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B40354-7E83-482B-B1BE-7FB8338D1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00B2BCE-2CF6-4F15-9410-5EA5D3DDECCC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3B40354-7E83-482B-B1BE-7FB8338D1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720" y="3200400"/>
            <a:ext cx="8643998" cy="36576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b="1" dirty="0" smtClean="0"/>
              <a:t>выполнили:                                                                                                                       </a:t>
            </a:r>
            <a:r>
              <a:rPr lang="ru-RU" dirty="0" err="1" smtClean="0"/>
              <a:t>Е.А.Скурихина</a:t>
            </a:r>
            <a:r>
              <a:rPr lang="ru-RU" dirty="0" smtClean="0"/>
              <a:t>             </a:t>
            </a:r>
          </a:p>
          <a:p>
            <a:pPr algn="r"/>
            <a:r>
              <a:rPr lang="ru-RU" dirty="0" smtClean="0"/>
              <a:t>                                                                                                            </a:t>
            </a:r>
            <a:r>
              <a:rPr lang="ru-RU" dirty="0" err="1" smtClean="0"/>
              <a:t>С.А.Емелькина</a:t>
            </a:r>
            <a:r>
              <a:rPr lang="ru-RU" dirty="0" smtClean="0"/>
              <a:t>   </a:t>
            </a:r>
          </a:p>
          <a:p>
            <a:pPr algn="r"/>
            <a:r>
              <a:rPr lang="ru-RU" dirty="0" smtClean="0"/>
              <a:t>                                                                                                         О.В.Никулина    </a:t>
            </a:r>
          </a:p>
          <a:p>
            <a:pPr algn="r"/>
            <a:r>
              <a:rPr lang="ru-RU" dirty="0" smtClean="0"/>
              <a:t>                                                                                                                </a:t>
            </a:r>
            <a:r>
              <a:rPr lang="ru-RU" dirty="0" err="1" smtClean="0"/>
              <a:t>Ю.В.Горитовская</a:t>
            </a:r>
            <a:endParaRPr lang="ru-RU" dirty="0" smtClean="0"/>
          </a:p>
          <a:p>
            <a:pPr algn="r"/>
            <a:r>
              <a:rPr lang="ru-RU" dirty="0" smtClean="0"/>
              <a:t>                                                                                                      Е.В.Филатов</a:t>
            </a:r>
          </a:p>
          <a:p>
            <a:pPr algn="r"/>
            <a:r>
              <a:rPr lang="ru-RU" dirty="0" smtClean="0"/>
              <a:t>                                                                                                        </a:t>
            </a:r>
            <a:r>
              <a:rPr lang="ru-RU" dirty="0" err="1" smtClean="0"/>
              <a:t>А.И.Никушин</a:t>
            </a:r>
            <a:endParaRPr lang="ru-RU" dirty="0" smtClean="0"/>
          </a:p>
          <a:p>
            <a:pPr algn="r"/>
            <a:r>
              <a:rPr lang="ru-RU" dirty="0" smtClean="0"/>
              <a:t>                                                                                                      </a:t>
            </a:r>
            <a:r>
              <a:rPr lang="ru-RU" dirty="0" err="1" smtClean="0"/>
              <a:t>Ю.К.Гальцев</a:t>
            </a:r>
            <a:endParaRPr lang="ru-RU" dirty="0" smtClean="0"/>
          </a:p>
          <a:p>
            <a:pPr algn="r"/>
            <a:r>
              <a:rPr lang="ru-RU" dirty="0" smtClean="0"/>
              <a:t>                                                                                                              </a:t>
            </a:r>
            <a:r>
              <a:rPr lang="ru-RU" dirty="0" err="1" smtClean="0"/>
              <a:t>А.К.Желмуханов</a:t>
            </a:r>
            <a:endParaRPr lang="ru-RU" dirty="0" smtClean="0"/>
          </a:p>
          <a:p>
            <a:r>
              <a:rPr lang="ru-RU" b="1" dirty="0" smtClean="0"/>
              <a:t>Руководитель:</a:t>
            </a:r>
            <a:r>
              <a:rPr lang="ru-RU" dirty="0" smtClean="0"/>
              <a:t> ст.преподаватель кафедры                                                                                                    ЕНО ГАОУ ДПО «Сар </a:t>
            </a:r>
            <a:r>
              <a:rPr lang="ru-RU" dirty="0" err="1" smtClean="0"/>
              <a:t>ИПКиПРО</a:t>
            </a:r>
            <a:r>
              <a:rPr lang="ru-RU" dirty="0" smtClean="0"/>
              <a:t>»   </a:t>
            </a:r>
            <a:r>
              <a:rPr lang="ru-RU" dirty="0" err="1" smtClean="0"/>
              <a:t>Г.В.Ермоленкова</a:t>
            </a:r>
            <a:endParaRPr lang="ru-RU" dirty="0" smtClean="0"/>
          </a:p>
          <a:p>
            <a:r>
              <a:rPr lang="ru-RU" b="1" dirty="0" smtClean="0"/>
              <a:t>Г.Саратов 2011г.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00041"/>
            <a:ext cx="8229600" cy="2428893"/>
          </a:xfrm>
        </p:spPr>
        <p:txBody>
          <a:bodyPr/>
          <a:lstStyle/>
          <a:p>
            <a:r>
              <a:rPr lang="ru-RU" dirty="0" smtClean="0"/>
              <a:t>Курить - здоровью вредить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endParaRPr lang="ru-RU" sz="2400" dirty="0" smtClean="0"/>
          </a:p>
          <a:p>
            <a:pPr>
              <a:buNone/>
            </a:pPr>
            <a:r>
              <a:rPr lang="ru-RU" sz="8600" b="1" dirty="0" smtClean="0"/>
              <a:t>    </a:t>
            </a:r>
            <a:r>
              <a:rPr lang="ru-RU" sz="9600" b="1" dirty="0" smtClean="0"/>
              <a:t>Анализ анкетирования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4500" b="1" dirty="0" smtClean="0"/>
              <a:t> </a:t>
            </a:r>
            <a:r>
              <a:rPr lang="ru-RU" sz="8000" dirty="0" smtClean="0"/>
              <a:t>В анкетировании участвовали уч-ся среднего и старшего звена в количестве  300ч.-100%</a:t>
            </a:r>
          </a:p>
          <a:p>
            <a:pPr>
              <a:buNone/>
            </a:pPr>
            <a:endParaRPr lang="ru-RU" sz="4500" dirty="0" smtClean="0"/>
          </a:p>
          <a:p>
            <a:r>
              <a:rPr lang="ru-RU" sz="8000" dirty="0" smtClean="0"/>
              <a:t>1.да-200уч-ся	       нет-90уч-ся</a:t>
            </a:r>
          </a:p>
          <a:p>
            <a:r>
              <a:rPr lang="ru-RU" sz="8000" dirty="0" smtClean="0"/>
              <a:t>2.да-110 уч-ся	       нет-90уч-ся</a:t>
            </a:r>
          </a:p>
          <a:p>
            <a:r>
              <a:rPr lang="ru-RU" sz="8000" dirty="0" smtClean="0"/>
              <a:t>3.1-2 сигареты-100уч-ся           нисколько- 150уч-ся</a:t>
            </a:r>
          </a:p>
          <a:p>
            <a:r>
              <a:rPr lang="ru-RU" sz="8000" dirty="0" smtClean="0"/>
              <a:t>4.а) лёгкие-50 уч-ся 	б) обычные-50 уч-ся	в)	никакие-150 уч-ся</a:t>
            </a:r>
          </a:p>
          <a:p>
            <a:r>
              <a:rPr lang="ru-RU" sz="8000" dirty="0" smtClean="0"/>
              <a:t>5.а) 0 уч-ся	б)100 уч-ся	в) 150 уч-ся</a:t>
            </a:r>
          </a:p>
          <a:p>
            <a:r>
              <a:rPr lang="ru-RU" sz="8000" dirty="0" smtClean="0"/>
              <a:t>6.а) 3 уч-ся	б)0 уч-ся	в) 0 уч-ся</a:t>
            </a:r>
          </a:p>
          <a:p>
            <a:r>
              <a:rPr lang="ru-RU" sz="8000" dirty="0" smtClean="0"/>
              <a:t>7.да-100уч-ся	б)   нет- 50 уч-ся</a:t>
            </a:r>
          </a:p>
          <a:p>
            <a:pPr>
              <a:buNone/>
            </a:pPr>
            <a:endParaRPr lang="ru-RU" sz="8000" b="1" dirty="0" smtClean="0"/>
          </a:p>
          <a:p>
            <a:pPr>
              <a:buNone/>
            </a:pPr>
            <a:endParaRPr lang="ru-RU" sz="4500" b="1" dirty="0" smtClean="0"/>
          </a:p>
          <a:p>
            <a:pPr>
              <a:buNone/>
            </a:pPr>
            <a:r>
              <a:rPr lang="ru-RU" sz="9600" b="1" dirty="0" smtClean="0"/>
              <a:t>      Школьный врач: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4500" b="1" dirty="0" smtClean="0"/>
              <a:t>      </a:t>
            </a:r>
            <a:r>
              <a:rPr lang="ru-RU" sz="9600" dirty="0" smtClean="0"/>
              <a:t>беседа, распределение детей по группам здоровья</a:t>
            </a:r>
          </a:p>
          <a:p>
            <a:pPr>
              <a:buNone/>
            </a:pPr>
            <a:endParaRPr lang="ru-RU" sz="9600" dirty="0" smtClean="0"/>
          </a:p>
          <a:p>
            <a:pPr>
              <a:buNone/>
            </a:pPr>
            <a:r>
              <a:rPr lang="ru-RU" sz="9600" dirty="0" smtClean="0"/>
              <a:t>  </a:t>
            </a:r>
            <a:r>
              <a:rPr lang="ru-RU" sz="11200" dirty="0" smtClean="0"/>
              <a:t>  </a:t>
            </a:r>
            <a:r>
              <a:rPr lang="ru-RU" sz="11200" b="1" dirty="0" smtClean="0"/>
              <a:t>«Здоровье до того перевешивает все остальные блага, что  здоровый нищий счастливее больного короля».</a:t>
            </a:r>
          </a:p>
          <a:p>
            <a:pPr>
              <a:buNone/>
            </a:pPr>
            <a:r>
              <a:rPr lang="ru-RU" sz="11200" b="1" dirty="0" smtClean="0"/>
              <a:t>                                                                            А.Шопенгауэр</a:t>
            </a:r>
          </a:p>
          <a:p>
            <a:pPr>
              <a:buNone/>
            </a:pPr>
            <a:r>
              <a:rPr lang="ru-RU" sz="11200" b="1" dirty="0" smtClean="0"/>
              <a:t> </a:t>
            </a: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     На диспансерном учете в нашей школе в 2009 году стояли                                       30% учащихся, в 2010- 27%.</a:t>
            </a:r>
          </a:p>
          <a:p>
            <a:pPr>
              <a:buNone/>
            </a:pPr>
            <a:r>
              <a:rPr lang="ru-RU" sz="2400" dirty="0" smtClean="0"/>
              <a:t> Ведущими формами хронической патологии являются: </a:t>
            </a:r>
          </a:p>
          <a:p>
            <a:r>
              <a:rPr lang="ru-RU" sz="2400" dirty="0" smtClean="0"/>
              <a:t>  болезни органов дыхания</a:t>
            </a:r>
          </a:p>
          <a:p>
            <a:r>
              <a:rPr lang="ru-RU" sz="2400" dirty="0" smtClean="0"/>
              <a:t>  болезни костно-мышечной системы </a:t>
            </a:r>
          </a:p>
          <a:p>
            <a:r>
              <a:rPr lang="ru-RU" sz="2400" dirty="0" smtClean="0"/>
              <a:t>  больные глаза и его придатки</a:t>
            </a:r>
          </a:p>
          <a:p>
            <a:pPr>
              <a:buNone/>
            </a:pPr>
            <a:r>
              <a:rPr lang="ru-RU" sz="2400" dirty="0" smtClean="0"/>
              <a:t> У многих детей заболевания протекают в хронической форме, так, детей с больным и ослабленным зрением – 15% от общего их числа , с заболеваниями нервной системы и психическими  расстройствами -13%, болезнями органов дыхания- 19%, болезнями костно-мышечной системы (в том числе сколиоза)– 17%. </a:t>
            </a:r>
          </a:p>
          <a:p>
            <a:r>
              <a:rPr lang="ru-RU" sz="2400" dirty="0" smtClean="0"/>
              <a:t>При анализе хронической заболеваемости % детей, стоящих на «Д» учете также значителен:  </a:t>
            </a:r>
          </a:p>
          <a:p>
            <a:r>
              <a:rPr lang="ru-RU" sz="2400" dirty="0" smtClean="0"/>
              <a:t>год	                        1-4 классы                     10-11 классы</a:t>
            </a:r>
          </a:p>
          <a:p>
            <a:r>
              <a:rPr lang="ru-RU" sz="2400" dirty="0" smtClean="0"/>
              <a:t>всего	          5-9 классы                      общая заболеваемость	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0"/>
            <a:ext cx="8929718" cy="6357982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ru-RU" sz="2800" dirty="0" smtClean="0"/>
              <a:t>    </a:t>
            </a:r>
            <a:r>
              <a:rPr lang="ru-RU" sz="2800" b="1" dirty="0" smtClean="0"/>
              <a:t>Общая заболеваемость</a:t>
            </a:r>
          </a:p>
          <a:p>
            <a:pPr>
              <a:buNone/>
            </a:pPr>
            <a:r>
              <a:rPr lang="ru-RU" b="1" dirty="0" smtClean="0"/>
              <a:t>  2007             2008         2009</a:t>
            </a:r>
          </a:p>
          <a:p>
            <a:pPr algn="just"/>
            <a:r>
              <a:rPr lang="ru-RU" dirty="0" smtClean="0"/>
              <a:t>34%               33.2%     30.4%</a:t>
            </a:r>
          </a:p>
          <a:p>
            <a:pPr algn="just"/>
            <a:r>
              <a:rPr lang="ru-RU" dirty="0" smtClean="0"/>
              <a:t>20%               24%        26.3%</a:t>
            </a:r>
          </a:p>
          <a:p>
            <a:r>
              <a:rPr lang="ru-RU" dirty="0" smtClean="0"/>
              <a:t>52%	   55%        65.7%</a:t>
            </a:r>
          </a:p>
          <a:p>
            <a:r>
              <a:rPr lang="ru-RU" dirty="0" smtClean="0"/>
              <a:t>28%	   21%        14%</a:t>
            </a:r>
          </a:p>
          <a:p>
            <a:pPr>
              <a:buNone/>
            </a:pPr>
            <a:r>
              <a:rPr lang="ru-RU" dirty="0" smtClean="0"/>
              <a:t>    457,2          512.3%   565.6%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Распределение детей  по  группам здоровья</a:t>
            </a:r>
          </a:p>
          <a:p>
            <a:pPr>
              <a:buNone/>
            </a:pPr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1 группа – 11%                        3</a:t>
            </a:r>
          </a:p>
          <a:p>
            <a:pPr algn="just">
              <a:buNone/>
            </a:pPr>
            <a:r>
              <a:rPr lang="ru-RU" b="1" dirty="0" smtClean="0"/>
              <a:t> 2 группа-66%                          4</a:t>
            </a:r>
          </a:p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r>
              <a:rPr lang="ru-RU" sz="2400" b="1" dirty="0" smtClean="0"/>
              <a:t>группа-22%</a:t>
            </a:r>
          </a:p>
          <a:p>
            <a:pPr algn="just">
              <a:buNone/>
            </a:pPr>
            <a:r>
              <a:rPr lang="ru-RU" sz="2400" b="1" dirty="0" smtClean="0"/>
              <a:t>группа-1%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001000" cy="1216025"/>
          </a:xfrm>
        </p:spPr>
        <p:txBody>
          <a:bodyPr/>
          <a:lstStyle/>
          <a:p>
            <a:pPr eaLnBrk="1" hangingPunct="1"/>
            <a:r>
              <a:rPr lang="ru-RU" smtClean="0"/>
              <a:t>              Сравни !!!</a:t>
            </a:r>
          </a:p>
        </p:txBody>
      </p:sp>
      <p:pic>
        <p:nvPicPr>
          <p:cNvPr id="6147" name="Picture 6" descr="3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1752600"/>
            <a:ext cx="7632700" cy="4772025"/>
          </a:xfrm>
          <a:noFill/>
        </p:spPr>
      </p:pic>
      <p:pic>
        <p:nvPicPr>
          <p:cNvPr id="4" name="Picture 6" descr="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14488"/>
            <a:ext cx="763270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428604"/>
            <a:ext cx="7772400" cy="607223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sz="3200" dirty="0" smtClean="0"/>
              <a:t>Практика показывает, что школьный врач, сам по себе, мало что может сделать, и эффективность его работы  в образовательном учреждении, в значительной мере, зависит от совместных усилий и педагогов, и родителей, и учащихся при грамотном управлении  школьной администрации, сознающей задачи, стоящие перед современной школой.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0"/>
            <a:ext cx="8858280" cy="6858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     </a:t>
            </a:r>
            <a:r>
              <a:rPr lang="ru-RU" sz="3000" b="1" dirty="0" smtClean="0"/>
              <a:t>3. </a:t>
            </a:r>
            <a:r>
              <a:rPr lang="ru-RU" b="1" dirty="0" smtClean="0"/>
              <a:t>Конкурс рисунков</a:t>
            </a:r>
            <a:r>
              <a:rPr lang="ru-RU" b="1" u="sng" dirty="0" smtClean="0"/>
              <a:t>.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Цели и задачи конкурса: </a:t>
            </a:r>
            <a:endParaRPr lang="ru-RU" dirty="0" smtClean="0"/>
          </a:p>
          <a:p>
            <a:pPr lvl="0"/>
            <a:r>
              <a:rPr lang="ru-RU" dirty="0" smtClean="0"/>
              <a:t>Воспитание подросткового поколения некурящим</a:t>
            </a:r>
          </a:p>
          <a:p>
            <a:pPr lvl="0"/>
            <a:r>
              <a:rPr lang="ru-RU" dirty="0" smtClean="0"/>
              <a:t>Освещение социальных проблем вызванных курением. </a:t>
            </a:r>
          </a:p>
          <a:p>
            <a:pPr lvl="0"/>
            <a:r>
              <a:rPr lang="ru-RU" dirty="0" smtClean="0"/>
              <a:t>Привлечение детей и подростков к занятию творчеством, в том числе средствами компьютера</a:t>
            </a:r>
          </a:p>
          <a:p>
            <a:pPr lvl="0"/>
            <a:r>
              <a:rPr lang="ru-RU" dirty="0" smtClean="0"/>
              <a:t>Пропаганда интернета как средства коммуникации 21 века</a:t>
            </a: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Наша задача донести до детей и подростков, что курение это не только подражание взрослой моде, но и копирование взрослых проблем со здоровьем и общением. </a:t>
            </a:r>
          </a:p>
          <a:p>
            <a:pPr>
              <a:buNone/>
            </a:pPr>
            <a:r>
              <a:rPr lang="ru-RU" b="1" dirty="0" smtClean="0"/>
              <a:t>Условия конкурса:</a:t>
            </a:r>
            <a:endParaRPr lang="ru-RU" dirty="0" smtClean="0"/>
          </a:p>
          <a:p>
            <a:r>
              <a:rPr lang="ru-RU" dirty="0" smtClean="0"/>
              <a:t>Участие в конкурсе свободное. К участию приглашаются все дети и подростки до 17 лет.</a:t>
            </a:r>
          </a:p>
          <a:p>
            <a:r>
              <a:rPr lang="ru-RU" dirty="0" smtClean="0"/>
              <a:t>Конкурс проводится в 2-х возрастных группах:</a:t>
            </a:r>
          </a:p>
          <a:p>
            <a:pPr lvl="0"/>
            <a:r>
              <a:rPr lang="ru-RU" dirty="0" smtClean="0"/>
              <a:t>Первая возрастная группа. Возраст 9 - 13 лет. </a:t>
            </a:r>
          </a:p>
          <a:p>
            <a:pPr lvl="0"/>
            <a:r>
              <a:rPr lang="ru-RU" dirty="0" smtClean="0"/>
              <a:t>Вторая возрастная группа. Возраст 13 - 17 лет.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42852"/>
            <a:ext cx="8572528" cy="6500858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Порядок и сроки проведения конкурса.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Конкурс проводится в период с 11 по 23 ноября 2011 г.</a:t>
            </a:r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dirty="0" smtClean="0"/>
              <a:t>Победители конкурса определяются в каждой возрастной группе в следующих номинациях: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b="1" dirty="0" smtClean="0"/>
              <a:t>          1.Лучший рисунок</a:t>
            </a:r>
          </a:p>
          <a:p>
            <a:pPr lvl="0">
              <a:buNone/>
            </a:pPr>
            <a:r>
              <a:rPr lang="ru-RU" b="1" dirty="0" smtClean="0"/>
              <a:t>          2.Лучший плакат</a:t>
            </a:r>
          </a:p>
          <a:p>
            <a:pPr lvl="0">
              <a:buNone/>
            </a:pPr>
            <a:r>
              <a:rPr lang="ru-RU" b="1" dirty="0" smtClean="0"/>
              <a:t>          3.Приз зрительских симпатий</a:t>
            </a:r>
          </a:p>
          <a:p>
            <a:pPr>
              <a:buNone/>
            </a:pPr>
            <a:r>
              <a:rPr lang="ru-RU" b="1" dirty="0" smtClean="0"/>
              <a:t>     </a:t>
            </a:r>
            <a:r>
              <a:rPr lang="ru-RU" dirty="0" smtClean="0"/>
              <a:t>Итоги конкурса проводятся 24 ноября.</a:t>
            </a:r>
          </a:p>
          <a:p>
            <a:pPr lvl="0">
              <a:buNone/>
            </a:pPr>
            <a:r>
              <a:rPr lang="ru-RU" b="1" dirty="0" smtClean="0"/>
              <a:t>          4.  Театрализованное представление.</a:t>
            </a:r>
          </a:p>
          <a:p>
            <a:pPr>
              <a:buNone/>
            </a:pPr>
            <a:r>
              <a:rPr lang="ru-RU" b="1" dirty="0" smtClean="0"/>
              <a:t>          5.  Показ презентации</a:t>
            </a:r>
          </a:p>
          <a:p>
            <a:pPr>
              <a:buNone/>
            </a:pPr>
            <a:r>
              <a:rPr lang="ru-RU" b="1" dirty="0" smtClean="0"/>
              <a:t>          6.  Анкетирование со сравнительной        диагностикой.             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    Анкета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549275"/>
            <a:ext cx="4762500" cy="5581650"/>
          </a:xfrm>
        </p:spPr>
        <p:txBody>
          <a:bodyPr lIns="90000" tIns="46800" rIns="90000" bIns="46800"/>
          <a:lstStyle/>
          <a:p>
            <a:pPr eaLnBrk="1">
              <a:lnSpc>
                <a:spcPct val="90000"/>
              </a:lnSpc>
              <a:buFont typeface="Wingdings" charset="2"/>
              <a:buNone/>
              <a:tabLst>
                <a:tab pos="355600" algn="l"/>
                <a:tab pos="804863" algn="l"/>
                <a:tab pos="1254125" algn="l"/>
                <a:tab pos="1704975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</a:tabLst>
            </a:pPr>
            <a:r>
              <a:rPr lang="en-GB" smtClean="0"/>
              <a:t>Если ты хочешь:</a:t>
            </a:r>
          </a:p>
          <a:p>
            <a:pPr eaLnBrk="1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355600" algn="l"/>
                <a:tab pos="804863" algn="l"/>
                <a:tab pos="1254125" algn="l"/>
                <a:tab pos="1704975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</a:tabLst>
            </a:pPr>
            <a:r>
              <a:rPr lang="en-GB" sz="2400" smtClean="0"/>
              <a:t>Сохранить свое здоровье;</a:t>
            </a:r>
          </a:p>
          <a:p>
            <a:pPr eaLnBrk="1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355600" algn="l"/>
                <a:tab pos="804863" algn="l"/>
                <a:tab pos="1254125" algn="l"/>
                <a:tab pos="1704975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</a:tabLst>
            </a:pPr>
            <a:r>
              <a:rPr lang="en-GB" sz="2400" smtClean="0"/>
              <a:t>Состояться в жизни как личность;</a:t>
            </a:r>
          </a:p>
          <a:p>
            <a:pPr eaLnBrk="1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355600" algn="l"/>
                <a:tab pos="804863" algn="l"/>
                <a:tab pos="1254125" algn="l"/>
                <a:tab pos="1704975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</a:tabLst>
            </a:pPr>
            <a:r>
              <a:rPr lang="en-GB" sz="2400" smtClean="0"/>
              <a:t>Выглядеть молодо и привлекательно;</a:t>
            </a:r>
          </a:p>
          <a:p>
            <a:pPr eaLnBrk="1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355600" algn="l"/>
                <a:tab pos="804863" algn="l"/>
                <a:tab pos="1254125" algn="l"/>
                <a:tab pos="1704975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</a:tabLst>
            </a:pPr>
            <a:r>
              <a:rPr lang="en-GB" sz="2400" smtClean="0"/>
              <a:t>Всегда быть в хорошей спортивной форме;</a:t>
            </a:r>
          </a:p>
          <a:p>
            <a:pPr eaLnBrk="1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355600" algn="l"/>
                <a:tab pos="804863" algn="l"/>
                <a:tab pos="1254125" algn="l"/>
                <a:tab pos="1704975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</a:tabLst>
            </a:pPr>
            <a:r>
              <a:rPr lang="en-GB" sz="2400" smtClean="0"/>
              <a:t>Родить и вырастить здоровых детей;</a:t>
            </a:r>
          </a:p>
          <a:p>
            <a:pPr eaLnBrk="1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355600" algn="l"/>
                <a:tab pos="804863" algn="l"/>
                <a:tab pos="1254125" algn="l"/>
                <a:tab pos="1704975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</a:tabLst>
            </a:pPr>
            <a:r>
              <a:rPr lang="en-GB" sz="2400" smtClean="0"/>
              <a:t>Не быть рабом вредной привычки,</a:t>
            </a:r>
          </a:p>
          <a:p>
            <a:pPr eaLnBrk="1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355600" algn="l"/>
                <a:tab pos="804863" algn="l"/>
                <a:tab pos="1254125" algn="l"/>
                <a:tab pos="1704975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</a:tabLst>
            </a:pPr>
            <a:r>
              <a:rPr lang="en-GB" sz="2400" smtClean="0"/>
              <a:t>Твой выбор- никогда не начинать курить.</a:t>
            </a:r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0150" y="933450"/>
            <a:ext cx="3810000" cy="2667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advTm="15360">
    <p:wheel spokes="8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1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     ЗАДУМАЙСЯ !!!</a:t>
            </a:r>
          </a:p>
        </p:txBody>
      </p:sp>
      <p:sp>
        <p:nvSpPr>
          <p:cNvPr id="829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860800"/>
            <a:ext cx="7991475" cy="1600200"/>
          </a:xfrm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 </a:t>
            </a:r>
            <a:r>
              <a:rPr lang="ru-RU" sz="3600" smtClean="0"/>
              <a:t>Тебе дорого твоё здоровье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29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1" grpId="0"/>
      <p:bldP spid="8295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504825"/>
            <a:ext cx="7802562" cy="1271588"/>
          </a:xfrm>
        </p:spPr>
        <p:txBody>
          <a:bodyPr/>
          <a:lstStyle/>
          <a:p>
            <a:pPr eaLnBrk="1">
              <a:lnSpc>
                <a:spcPct val="7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   </a:t>
            </a:r>
            <a:r>
              <a:rPr lang="en-GB" dirty="0" err="1" smtClean="0"/>
              <a:t>Используемая</a:t>
            </a:r>
            <a:r>
              <a:rPr lang="en-GB" dirty="0" smtClean="0"/>
              <a:t> </a:t>
            </a:r>
            <a:r>
              <a:rPr lang="en-GB" dirty="0" err="1" smtClean="0"/>
              <a:t>литература</a:t>
            </a:r>
            <a:r>
              <a:rPr lang="en-GB" dirty="0" smtClean="0"/>
              <a:t>: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513" y="1906588"/>
            <a:ext cx="7802562" cy="4319587"/>
          </a:xfrm>
        </p:spPr>
        <p:txBody>
          <a:bodyPr/>
          <a:lstStyle/>
          <a:p>
            <a:pPr eaLnBrk="1">
              <a:lnSpc>
                <a:spcPct val="78000"/>
              </a:lnSpc>
              <a:tabLst>
                <a:tab pos="446088" algn="l"/>
                <a:tab pos="895350" algn="l"/>
                <a:tab pos="1344613" algn="l"/>
                <a:tab pos="1795463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газета</a:t>
            </a:r>
            <a:r>
              <a:rPr lang="en-GB" dirty="0" smtClean="0"/>
              <a:t> </a:t>
            </a:r>
            <a:r>
              <a:rPr lang="en-GB" dirty="0" smtClean="0"/>
              <a:t>«</a:t>
            </a:r>
            <a:r>
              <a:rPr lang="en-GB" dirty="0" err="1" smtClean="0"/>
              <a:t>Аптечка</a:t>
            </a:r>
            <a:r>
              <a:rPr lang="en-GB" dirty="0" smtClean="0"/>
              <a:t>» </a:t>
            </a:r>
            <a:r>
              <a:rPr lang="en-GB" dirty="0" err="1" smtClean="0"/>
              <a:t>статья</a:t>
            </a:r>
            <a:r>
              <a:rPr lang="en-GB" dirty="0" smtClean="0"/>
              <a:t> «</a:t>
            </a:r>
            <a:r>
              <a:rPr lang="en-GB" dirty="0" err="1" smtClean="0"/>
              <a:t>опасная</a:t>
            </a:r>
            <a:r>
              <a:rPr lang="en-GB" dirty="0" smtClean="0"/>
              <a:t> </a:t>
            </a:r>
            <a:r>
              <a:rPr lang="en-GB" dirty="0" err="1" smtClean="0"/>
              <a:t>сигарета</a:t>
            </a:r>
            <a:r>
              <a:rPr lang="en-GB" dirty="0" smtClean="0"/>
              <a:t>»</a:t>
            </a:r>
          </a:p>
          <a:p>
            <a:pPr eaLnBrk="1">
              <a:lnSpc>
                <a:spcPct val="78000"/>
              </a:lnSpc>
              <a:buNone/>
              <a:tabLst>
                <a:tab pos="446088" algn="l"/>
                <a:tab pos="895350" algn="l"/>
                <a:tab pos="1344613" algn="l"/>
                <a:tab pos="1795463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   </a:t>
            </a:r>
          </a:p>
          <a:p>
            <a:pPr>
              <a:lnSpc>
                <a:spcPct val="78000"/>
              </a:lnSpc>
              <a:tabLst>
                <a:tab pos="446088" algn="l"/>
                <a:tab pos="895350" algn="l"/>
                <a:tab pos="1344613" algn="l"/>
                <a:tab pos="1795463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 </a:t>
            </a:r>
            <a:r>
              <a:rPr lang="en-GB" dirty="0" smtClean="0"/>
              <a:t>  </a:t>
            </a:r>
            <a:r>
              <a:rPr lang="en-GB" dirty="0" err="1" smtClean="0"/>
              <a:t>газета</a:t>
            </a:r>
            <a:r>
              <a:rPr lang="en-GB" dirty="0" smtClean="0"/>
              <a:t> </a:t>
            </a:r>
            <a:r>
              <a:rPr lang="en-GB" dirty="0" smtClean="0"/>
              <a:t>«ЗОЖ» </a:t>
            </a:r>
            <a:r>
              <a:rPr lang="en-GB" dirty="0" err="1" smtClean="0"/>
              <a:t>статья</a:t>
            </a:r>
            <a:r>
              <a:rPr lang="en-GB" dirty="0" smtClean="0"/>
              <a:t> «</a:t>
            </a:r>
            <a:r>
              <a:rPr lang="en-GB" dirty="0" err="1" smtClean="0"/>
              <a:t>курение</a:t>
            </a:r>
            <a:r>
              <a:rPr lang="en-GB" dirty="0" smtClean="0"/>
              <a:t> </a:t>
            </a:r>
            <a:r>
              <a:rPr lang="en-GB" dirty="0" err="1" smtClean="0"/>
              <a:t>вредит</a:t>
            </a:r>
            <a:r>
              <a:rPr lang="en-GB" dirty="0" smtClean="0"/>
              <a:t> </a:t>
            </a:r>
            <a:r>
              <a:rPr lang="en-GB" dirty="0" err="1" smtClean="0"/>
              <a:t>вашему</a:t>
            </a:r>
            <a:r>
              <a:rPr lang="en-GB" dirty="0" smtClean="0"/>
              <a:t> </a:t>
            </a:r>
            <a:r>
              <a:rPr lang="en-GB" dirty="0" err="1" smtClean="0"/>
              <a:t>организму,здоровью</a:t>
            </a:r>
            <a:r>
              <a:rPr lang="en-GB" dirty="0" smtClean="0"/>
              <a:t>»</a:t>
            </a:r>
          </a:p>
          <a:p>
            <a:pPr eaLnBrk="1">
              <a:lnSpc>
                <a:spcPct val="78000"/>
              </a:lnSpc>
              <a:tabLst>
                <a:tab pos="446088" algn="l"/>
                <a:tab pos="895350" algn="l"/>
                <a:tab pos="1344613" algn="l"/>
                <a:tab pos="1795463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 smtClean="0"/>
          </a:p>
          <a:p>
            <a:pPr eaLnBrk="1">
              <a:lnSpc>
                <a:spcPct val="78000"/>
              </a:lnSpc>
              <a:tabLst>
                <a:tab pos="446088" algn="l"/>
                <a:tab pos="895350" algn="l"/>
                <a:tab pos="1344613" algn="l"/>
                <a:tab pos="1795463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газета</a:t>
            </a:r>
            <a:r>
              <a:rPr lang="en-GB" dirty="0" smtClean="0"/>
              <a:t> </a:t>
            </a:r>
            <a:r>
              <a:rPr lang="en-GB" dirty="0" smtClean="0"/>
              <a:t>«</a:t>
            </a:r>
            <a:r>
              <a:rPr lang="en-GB" dirty="0" err="1" smtClean="0"/>
              <a:t>Копилка</a:t>
            </a:r>
            <a:r>
              <a:rPr lang="en-GB" dirty="0" smtClean="0"/>
              <a:t>» </a:t>
            </a:r>
            <a:r>
              <a:rPr lang="en-GB" dirty="0" err="1" smtClean="0"/>
              <a:t>статья</a:t>
            </a:r>
            <a:r>
              <a:rPr lang="en-GB" dirty="0" smtClean="0"/>
              <a:t> «</a:t>
            </a:r>
            <a:r>
              <a:rPr lang="en-GB" dirty="0" err="1" smtClean="0"/>
              <a:t>мифы</a:t>
            </a:r>
            <a:r>
              <a:rPr lang="en-GB" dirty="0" smtClean="0"/>
              <a:t> о </a:t>
            </a:r>
            <a:r>
              <a:rPr lang="en-GB" dirty="0" err="1" smtClean="0"/>
              <a:t>курении</a:t>
            </a:r>
            <a:r>
              <a:rPr lang="en-GB" dirty="0" smtClean="0"/>
              <a:t>»</a:t>
            </a:r>
          </a:p>
          <a:p>
            <a:pPr eaLnBrk="1">
              <a:lnSpc>
                <a:spcPct val="78000"/>
              </a:lnSpc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5463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 smtClean="0"/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8459788" y="5940425"/>
            <a:ext cx="180975" cy="344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8820150" y="3419475"/>
            <a:ext cx="180975" cy="344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4" name="Text Box 5"/>
          <p:cNvSpPr txBox="1">
            <a:spLocks noChangeArrowheads="1"/>
          </p:cNvSpPr>
          <p:nvPr/>
        </p:nvSpPr>
        <p:spPr bwMode="auto">
          <a:xfrm>
            <a:off x="139700" y="6480175"/>
            <a:ext cx="180975" cy="344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              КУРЕНИЕ -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5887" cy="4267200"/>
          </a:xfrm>
        </p:spPr>
        <p:txBody>
          <a:bodyPr/>
          <a:lstStyle/>
          <a:p>
            <a:pPr eaLnBrk="1" hangingPunct="1"/>
            <a:r>
              <a:rPr lang="ru-RU" sz="2600" dirty="0" smtClean="0"/>
              <a:t>Всем давно известно, что сигарета-это не показатель крутизны, а соска-пустышка для взрослых.</a:t>
            </a:r>
          </a:p>
        </p:txBody>
      </p:sp>
      <p:pic>
        <p:nvPicPr>
          <p:cNvPr id="4100" name="Picture 6" descr="0_1d3ce_bed980dd_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1850" y="2014538"/>
            <a:ext cx="3925888" cy="37417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428604"/>
            <a:ext cx="8229600" cy="574040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                      </a:t>
            </a:r>
          </a:p>
          <a:p>
            <a:pPr>
              <a:buNone/>
            </a:pPr>
            <a:r>
              <a:rPr lang="ru-RU" sz="14400" b="1" dirty="0" smtClean="0"/>
              <a:t>    Актуальность </a:t>
            </a:r>
            <a:r>
              <a:rPr lang="ru-RU" sz="14400" b="1" dirty="0"/>
              <a:t>проблемы</a:t>
            </a:r>
            <a:r>
              <a:rPr lang="ru-RU" sz="14400" b="1" dirty="0" smtClean="0"/>
              <a:t>. </a:t>
            </a:r>
            <a:endParaRPr lang="ru-RU" sz="14400" b="1" dirty="0"/>
          </a:p>
          <a:p>
            <a:pPr>
              <a:buNone/>
            </a:pPr>
            <a:r>
              <a:rPr lang="ru-RU" sz="16000" dirty="0"/>
              <a:t> 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sz="8000" dirty="0"/>
              <a:t>Проблема здорового образа жизни в современном обществе сегодня является одной из самых актуальных.  Эта проблема требует к себе особого внимания, если касается детей и подростков. Культура здорового образа жизни выступает как один из основных компонентов общей культуры человека. Но в школах этой проблеме уделяется  крайне недостаточное внимание.  Учащиеся пропускают уроки физкультуры, многие мальчики и девочки курят уже с седьмого класса,  с каждым годом все больше и больше детей занимаются в специализированной медицинской группе, а в спортивных секциях занимаются преимущественно те ребята, которые имеют хорошее здоровье и любят спорт. Вот почему вопрос о формировании у подростков ценностного отношения к своему здоровью, здоровью окружающих его людей, получение необходимых знаний о здоровом образе жизни, стремление вести здоровый образ жизни и воспитание в себе негативного отношения к вредным привычкам является  не только актуальным, но и одним из самых важных для подрастающего поколения.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  В </a:t>
            </a:r>
            <a:r>
              <a:rPr lang="ru-RU" dirty="0"/>
              <a:t>России курит </a:t>
            </a:r>
            <a:r>
              <a:rPr lang="ru-RU" dirty="0" smtClean="0"/>
              <a:t>небольшая </a:t>
            </a:r>
            <a:r>
              <a:rPr lang="ru-RU" dirty="0"/>
              <a:t>часть населения, как думают многие, а только половина мужчин и десятая часть женщин. Но по данным выборочных социологических исследований в России растет число курящих женщин, детей и подростков.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   О вреде курения сказано немало. Однако беспокойство ученых и врачей, вызванное распространением этой пагубной привычкой, растет, так пока ещё значительное число людей не считает курение вредным для здоровья. Курение- не безопасное занятие, которое можно бросить без усилий. Это настоящая наркомания, и тем более опасная, что многие не принимают ее всерьез.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</a:p>
          <a:p>
            <a:r>
              <a:rPr lang="en-US" dirty="0" smtClean="0"/>
              <a:t>    </a:t>
            </a:r>
            <a:r>
              <a:rPr lang="ru-RU" dirty="0" smtClean="0"/>
              <a:t>В настоящее время наука располагает тысячами доказательств, подтверждающих тот факт, что табак содержит губительные для организма человека вещества. Общее количество их около 400, самое вредное из них является НИКОТИН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</a:p>
          <a:p>
            <a:r>
              <a:rPr lang="en-US" dirty="0" smtClean="0"/>
              <a:t>     </a:t>
            </a:r>
            <a:r>
              <a:rPr lang="ru-RU" dirty="0" smtClean="0"/>
              <a:t>Среди предотвратимых причин смертности курение табака занимает первое  место в мире от 3,5 до 5,4 миллионов человек ежегодно умирают в результате проблем со здоровьем, вызванных курением.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715436" cy="614366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dirty="0"/>
              <a:t>П</a:t>
            </a:r>
            <a:r>
              <a:rPr lang="ru-RU" sz="2800" dirty="0" smtClean="0"/>
              <a:t>роект </a:t>
            </a:r>
            <a:r>
              <a:rPr lang="ru-RU" sz="2800" dirty="0"/>
              <a:t>«Курить — здоровью вредить»! направлен на решение одной из актуальных злободневных проблем нашего времени и относительно нашей школы- проблемы курения. Подавляющее большинство людей начинают курить в школьном возрасте, поэтому эффективные меры по профилактике курения в школе могут помочь многим ученикам обойти стороной эту форму зависимости.</a:t>
            </a:r>
          </a:p>
          <a:p>
            <a:pPr>
              <a:buNone/>
            </a:pPr>
            <a:r>
              <a:rPr lang="ru-RU" sz="28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  </a:t>
            </a:r>
            <a:r>
              <a:rPr lang="ru-RU" sz="3200" b="1" dirty="0" smtClean="0"/>
              <a:t>Цель</a:t>
            </a:r>
            <a:r>
              <a:rPr lang="ru-RU" sz="3200" b="1" dirty="0"/>
              <a:t>:</a:t>
            </a:r>
            <a:r>
              <a:rPr lang="ru-RU" sz="3200" dirty="0"/>
              <a:t> </a:t>
            </a:r>
            <a:r>
              <a:rPr lang="ru-RU" sz="2800" dirty="0"/>
              <a:t>Организовать и провести рекламную кампанию «Жизнь без сигарет».</a:t>
            </a:r>
          </a:p>
          <a:p>
            <a:pPr>
              <a:buNone/>
            </a:pPr>
            <a:r>
              <a:rPr lang="ru-RU" sz="2800" dirty="0" smtClean="0"/>
              <a:t>   </a:t>
            </a:r>
          </a:p>
          <a:p>
            <a:pPr>
              <a:buNone/>
            </a:pPr>
            <a:r>
              <a:rPr lang="ru-RU" sz="3200" dirty="0" smtClean="0"/>
              <a:t>    </a:t>
            </a:r>
            <a:r>
              <a:rPr lang="ru-RU" sz="3200" b="1" dirty="0" smtClean="0"/>
              <a:t>Задачи</a:t>
            </a:r>
            <a:r>
              <a:rPr lang="ru-RU" sz="3200" b="1" dirty="0"/>
              <a:t>: </a:t>
            </a:r>
          </a:p>
          <a:p>
            <a:pPr lvl="0"/>
            <a:r>
              <a:rPr lang="ru-RU" sz="2800" dirty="0"/>
              <a:t>Провести диагностику учащихся с целью выявления курящих</a:t>
            </a:r>
          </a:p>
          <a:p>
            <a:pPr lvl="0"/>
            <a:r>
              <a:rPr lang="ru-RU" sz="2800" dirty="0"/>
              <a:t>Разработать план  мероприятий и провести рекламную кампанию «Жизнь без сигарет»</a:t>
            </a:r>
          </a:p>
          <a:p>
            <a:pPr lvl="0"/>
            <a:r>
              <a:rPr lang="ru-RU" sz="2800" dirty="0"/>
              <a:t>Провести диагностику учащихся после проведения </a:t>
            </a:r>
            <a:r>
              <a:rPr lang="ru-RU" sz="2800" dirty="0" smtClean="0"/>
              <a:t>кампании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571480"/>
            <a:ext cx="8229600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</a:t>
            </a:r>
            <a:r>
              <a:rPr lang="ru-RU" sz="3200" b="1" dirty="0" smtClean="0"/>
              <a:t>Критерии компании</a:t>
            </a:r>
          </a:p>
          <a:p>
            <a:r>
              <a:rPr lang="ru-RU" sz="2800" dirty="0" smtClean="0"/>
              <a:t> массовая </a:t>
            </a:r>
            <a:endParaRPr lang="ru-RU" sz="2800" dirty="0"/>
          </a:p>
          <a:p>
            <a:pPr lvl="0"/>
            <a:r>
              <a:rPr lang="ru-RU" sz="2800" dirty="0" smtClean="0"/>
              <a:t> научная</a:t>
            </a:r>
            <a:endParaRPr lang="ru-RU" sz="2800" dirty="0"/>
          </a:p>
          <a:p>
            <a:pPr lvl="0"/>
            <a:r>
              <a:rPr lang="ru-RU" sz="2800" dirty="0" smtClean="0"/>
              <a:t> доступная</a:t>
            </a:r>
            <a:endParaRPr lang="ru-RU" sz="2800" dirty="0"/>
          </a:p>
          <a:p>
            <a:pPr lvl="0"/>
            <a:r>
              <a:rPr lang="ru-RU" sz="2800" dirty="0" smtClean="0"/>
              <a:t> наглядная</a:t>
            </a:r>
            <a:endParaRPr lang="ru-RU" sz="2800" dirty="0"/>
          </a:p>
          <a:p>
            <a:pPr>
              <a:buNone/>
            </a:pPr>
            <a:r>
              <a:rPr lang="ru-RU" sz="2800" b="1" dirty="0"/>
              <a:t> </a:t>
            </a: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   </a:t>
            </a:r>
            <a:r>
              <a:rPr lang="ru-RU" sz="3200" b="1" dirty="0" smtClean="0"/>
              <a:t>Гипотеза</a:t>
            </a:r>
            <a:r>
              <a:rPr lang="ru-RU" sz="3200" b="1" dirty="0"/>
              <a:t>: </a:t>
            </a:r>
            <a:r>
              <a:rPr lang="ru-RU" sz="2800" b="1" dirty="0" smtClean="0"/>
              <a:t>              «</a:t>
            </a:r>
            <a:r>
              <a:rPr lang="ru-RU" sz="2800" b="1" dirty="0"/>
              <a:t>В результате рекламной кампании среди учащихся, направленной  на профилактику курения, изменится отношение к этому вопросу».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142844" y="214290"/>
            <a:ext cx="8858312" cy="642942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b="1" dirty="0" smtClean="0"/>
              <a:t>1. Анкета </a:t>
            </a:r>
          </a:p>
          <a:p>
            <a:pPr algn="ctr">
              <a:buNone/>
            </a:pPr>
            <a:r>
              <a:rPr lang="ru-RU" sz="3200" b="1" dirty="0" smtClean="0"/>
              <a:t>« Коварная сигарета»</a:t>
            </a:r>
          </a:p>
          <a:p>
            <a:pPr>
              <a:lnSpc>
                <a:spcPts val="2500"/>
              </a:lnSpc>
              <a:spcBef>
                <a:spcPts val="600"/>
              </a:spcBef>
              <a:buNone/>
            </a:pPr>
            <a:endParaRPr lang="ru-RU" sz="2045" dirty="0" smtClean="0"/>
          </a:p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ru-RU" sz="2045" dirty="0" smtClean="0"/>
              <a:t>1. Вы пробовали когда-нибудь курить?  а) да     б) нет</a:t>
            </a:r>
          </a:p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ru-RU" sz="2045" dirty="0" smtClean="0"/>
              <a:t>2.Вы продолжаете курить?     а)да    б) нет     в) иногда </a:t>
            </a:r>
          </a:p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ru-RU" sz="2045" dirty="0" smtClean="0"/>
              <a:t> 3.Сколько сигарет вы выкуриваете (выкуривали) в день?</a:t>
            </a:r>
          </a:p>
          <a:p>
            <a:pPr>
              <a:lnSpc>
                <a:spcPts val="2500"/>
              </a:lnSpc>
              <a:spcBef>
                <a:spcPts val="600"/>
              </a:spcBef>
              <a:buNone/>
            </a:pPr>
            <a:r>
              <a:rPr lang="ru-RU" sz="2045" dirty="0" smtClean="0"/>
              <a:t>    а)1-2 сигареты	б) 3-10 сигарет</a:t>
            </a:r>
          </a:p>
          <a:p>
            <a:pPr>
              <a:lnSpc>
                <a:spcPts val="2500"/>
              </a:lnSpc>
              <a:spcBef>
                <a:spcPts val="600"/>
              </a:spcBef>
              <a:buNone/>
            </a:pPr>
            <a:r>
              <a:rPr lang="ru-RU" sz="2045" dirty="0" smtClean="0"/>
              <a:t>    сигарет-1 пачка	г)более 1 пачки в день</a:t>
            </a:r>
          </a:p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ru-RU" sz="2045" dirty="0" smtClean="0"/>
              <a:t> 4.Какие сигареты вы курите ?   а) лёгкие   б) обычные</a:t>
            </a:r>
          </a:p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ru-RU" sz="2045" dirty="0" smtClean="0"/>
              <a:t> 5. Как вы относитесь к курению?</a:t>
            </a:r>
          </a:p>
          <a:p>
            <a:pPr>
              <a:lnSpc>
                <a:spcPts val="2500"/>
              </a:lnSpc>
              <a:spcBef>
                <a:spcPts val="600"/>
              </a:spcBef>
              <a:buNone/>
            </a:pPr>
            <a:r>
              <a:rPr lang="ru-RU" sz="2045" dirty="0" smtClean="0"/>
              <a:t>    а) положительно	б)отрицательно	в) нейтрально</a:t>
            </a:r>
          </a:p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ru-RU" sz="2045" dirty="0" smtClean="0"/>
              <a:t> 6. Много ваших друзей курят?  а) 1-3 б)4-10 в)более 10</a:t>
            </a:r>
          </a:p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ru-RU" sz="2045" dirty="0" smtClean="0"/>
              <a:t> 7. Пробовали ли вы бросить курить?	а) да	б) нет</a:t>
            </a:r>
          </a:p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ru-RU" sz="2045" dirty="0" smtClean="0"/>
              <a:t> 8.Какой способ курить считаете наиболее эффективным?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426</TotalTime>
  <Words>670</Words>
  <Application>Microsoft Office PowerPoint</Application>
  <PresentationFormat>Экран (4:3)</PresentationFormat>
  <Paragraphs>162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Справедливость</vt:lpstr>
      <vt:lpstr>Курить - здоровью вредить</vt:lpstr>
      <vt:lpstr>                      КУРЕНИЕ -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              Сравни !!!</vt:lpstr>
      <vt:lpstr>Слайд 14</vt:lpstr>
      <vt:lpstr>Слайд 15</vt:lpstr>
      <vt:lpstr>Слайд 16</vt:lpstr>
      <vt:lpstr>Слайд 17</vt:lpstr>
      <vt:lpstr>             ЗАДУМАЙСЯ !!!</vt:lpstr>
      <vt:lpstr>   Используемая литература: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Курить-здоровью вредить</dc:title>
  <dc:creator>Admin</dc:creator>
  <cp:lastModifiedBy>Admin</cp:lastModifiedBy>
  <cp:revision>38</cp:revision>
  <dcterms:created xsi:type="dcterms:W3CDTF">2002-01-01T05:36:34Z</dcterms:created>
  <dcterms:modified xsi:type="dcterms:W3CDTF">2002-01-01T10:20:19Z</dcterms:modified>
</cp:coreProperties>
</file>