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57" r:id="rId3"/>
    <p:sldId id="298" r:id="rId4"/>
    <p:sldId id="295" r:id="rId5"/>
    <p:sldId id="296" r:id="rId6"/>
    <p:sldId id="302" r:id="rId7"/>
    <p:sldId id="303" r:id="rId8"/>
    <p:sldId id="281" r:id="rId9"/>
    <p:sldId id="285" r:id="rId10"/>
    <p:sldId id="282" r:id="rId11"/>
    <p:sldId id="283" r:id="rId12"/>
    <p:sldId id="294" r:id="rId13"/>
    <p:sldId id="284" r:id="rId14"/>
    <p:sldId id="286" r:id="rId15"/>
    <p:sldId id="287" r:id="rId16"/>
    <p:sldId id="288" r:id="rId17"/>
    <p:sldId id="292" r:id="rId18"/>
    <p:sldId id="277" r:id="rId19"/>
    <p:sldId id="280" r:id="rId20"/>
    <p:sldId id="293" r:id="rId21"/>
    <p:sldId id="267" r:id="rId22"/>
    <p:sldId id="297" r:id="rId23"/>
    <p:sldId id="300" r:id="rId24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496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240">
          <p15:clr>
            <a:srgbClr val="A4A3A4"/>
          </p15:clr>
        </p15:guide>
        <p15:guide id="7" pos="3839">
          <p15:clr>
            <a:srgbClr val="A4A3A4"/>
          </p15:clr>
        </p15:guide>
        <p15:guide id="8" pos="527">
          <p15:clr>
            <a:srgbClr val="A4A3A4"/>
          </p15:clr>
        </p15:guide>
        <p15:guide id="9" pos="815">
          <p15:clr>
            <a:srgbClr val="A4A3A4"/>
          </p15:clr>
        </p15:guide>
        <p15:guide id="10" pos="6863">
          <p15:clr>
            <a:srgbClr val="A4A3A4"/>
          </p15:clr>
        </p15:guide>
        <p15:guide id="11" pos="6143">
          <p15:clr>
            <a:srgbClr val="A4A3A4"/>
          </p15:clr>
        </p15:guide>
        <p15:guide id="12" pos="47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10"/>
      </p:cViewPr>
      <p:guideLst>
        <p:guide orient="horz" pos="2160"/>
        <p:guide orient="horz" pos="2496"/>
        <p:guide orient="horz" pos="2880"/>
        <p:guide orient="horz" pos="1056"/>
        <p:guide orient="horz" pos="3888"/>
        <p:guide orient="horz" pos="240"/>
        <p:guide pos="3839"/>
        <p:guide pos="527"/>
        <p:guide pos="815"/>
        <p:guide pos="6863"/>
        <p:guide pos="6143"/>
        <p:guide pos="47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2010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A207F-0F91-42F2-96D0-049C6003623B}" type="datetimeFigureOut">
              <a:rPr lang="ru-RU"/>
              <a:t>13.02.2015</a:t>
            </a:fld>
            <a:endParaRPr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67D4A-04CB-4EDF-8FB1-342A02FC8EC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0125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C13F5-F2B1-464B-BE8F-27ABFBD2FBDE}" type="datetimeFigureOut">
              <a:rPr lang="ru-RU"/>
              <a:t>13.02.2015</a:t>
            </a:fld>
            <a:endParaRPr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Образец текста</a:t>
            </a:r>
          </a:p>
          <a:p>
            <a:pPr lvl="1"/>
            <a:r>
              <a:rPr/>
              <a:t>Второй уровень</a:t>
            </a:r>
          </a:p>
          <a:p>
            <a:pPr lvl="2"/>
            <a:r>
              <a:rPr/>
              <a:t>Третий уровень</a:t>
            </a:r>
          </a:p>
          <a:p>
            <a:pPr lvl="3"/>
            <a:r>
              <a:rPr/>
              <a:t>Четвертый уровень</a:t>
            </a:r>
          </a:p>
          <a:p>
            <a:pPr lvl="4"/>
            <a:r>
              <a:rPr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1351F-DBB1-4664-ADA9-83BC7CB8848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36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1351F-DBB1-4664-ADA9-83BC7CB8848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19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4BD28A-D572-4199-AEC3-D098CD6BDD52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2E61351F-DBB1-4664-ADA9-83BC7CB8848D}" type="slidenum">
              <a:rPr lang="en-US" sz="1200" b="0" i="0">
                <a:latin typeface="Euphemia"/>
                <a:ea typeface="+mn-ea"/>
                <a:cs typeface="+mn-cs"/>
              </a:rPr>
              <a:t>20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883126"/>
      </p:ext>
    </p:extLst>
  </p:cSld>
  <p:clrMapOvr>
    <a:masterClrMapping/>
  </p:clrMapOvr>
</p:notes>
</file>

<file path=ppt/slideLayouts/_rels/slideLayout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814" y="990600"/>
            <a:ext cx="8458200" cy="3200400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813" y="4267200"/>
            <a:ext cx="8458200" cy="1371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41353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600200">
              <a:defRPr/>
            </a:lvl6pPr>
            <a:lvl7pPr marL="1874520">
              <a:defRPr/>
            </a:lvl7pPr>
            <a:lvl8pPr marL="2148840">
              <a:defRPr/>
            </a:lvl8pPr>
            <a:lvl9pPr marL="2423160"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857575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52014" y="381000"/>
            <a:ext cx="1904998" cy="5791200"/>
          </a:xfrm>
        </p:spPr>
        <p:txBody>
          <a:bodyPr vert="eaVert"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3814" y="381000"/>
            <a:ext cx="8305800" cy="5791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3226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441" y="1066801"/>
            <a:ext cx="5383398" cy="37004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5986" y="1066801"/>
            <a:ext cx="5383398" cy="37004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D07D1-244B-47DA-B6E0-3D9211D52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4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59476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2057400"/>
            <a:ext cx="8458201" cy="2666999"/>
          </a:xfrm>
        </p:spPr>
        <p:txBody>
          <a:bodyPr anchor="b">
            <a:normAutofit/>
          </a:bodyPr>
          <a:lstStyle>
            <a:lvl1pPr algn="l">
              <a:defRPr sz="4800" b="0" i="0" cap="none" baseline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4876800"/>
            <a:ext cx="8458201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7862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700016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02035" y="1676401"/>
            <a:ext cx="4700016" cy="4495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746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1676399"/>
            <a:ext cx="4701142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3813" y="2516457"/>
            <a:ext cx="4701142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1754" y="1676399"/>
            <a:ext cx="4703259" cy="76200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1754" y="2516457"/>
            <a:ext cx="4703259" cy="365574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600200">
              <a:defRPr sz="1600"/>
            </a:lvl6pPr>
            <a:lvl7pPr marL="1874520">
              <a:defRPr sz="1600"/>
            </a:lvl7pPr>
            <a:lvl8pPr marL="2148840">
              <a:defRPr sz="1600"/>
            </a:lvl8pPr>
            <a:lvl9pPr marL="2423160"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68855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6159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4339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0811" y="1676400"/>
            <a:ext cx="3810000" cy="2438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685800"/>
            <a:ext cx="61722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70811" y="4191000"/>
            <a:ext cx="3810000" cy="152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712D-992A-4AB1-A5C2-575F75921AA2}" type="datetimeFigureOut">
              <a:rPr lang="ru-RU" noProof="0" smtClean="0"/>
              <a:t>13.02.2015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EFA0A-2F20-4B60-98C6-5FFDA469AA1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2885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0812" y="1676400"/>
            <a:ext cx="3810000" cy="2438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22412" y="0"/>
            <a:ext cx="5943601" cy="6858000"/>
          </a:xfr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70812" y="4191000"/>
            <a:ext cx="3810000" cy="1524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83949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theme/theme1.xml" Type="http://schemas.openxmlformats.org/officeDocument/2006/relationships/theme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slideLayouts/slideLayout12.xml" Type="http://schemas.openxmlformats.org/officeDocument/2006/relationships/slideLayout"/><Relationship Id="rId2" Target="../slideLayouts/slideLayout2.xml" Type="http://schemas.openxmlformats.org/officeDocument/2006/relationships/slideLayout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0" Target="../slideLayouts/slideLayout10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media/image1.jpe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36614" y="0"/>
            <a:ext cx="11352212" cy="6858000"/>
          </a:xfrm>
          <a:prstGeom prst="rect">
            <a:avLst/>
          </a:prstGeom>
          <a:gradFill>
            <a:gsLst>
              <a:gs pos="0">
                <a:schemeClr val="bg1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1676400"/>
            <a:ext cx="96012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27178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3CD9712D-992A-4AB1-A5C2-575F75921AA2}" type="datetimeFigureOut">
              <a:rPr lang="ru-RU" noProof="0" smtClean="0"/>
              <a:pPr/>
              <a:t>13.02.2015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512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81FEFA0A-2F20-4B60-98C6-5FFDA469AA1C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52872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8600" algn="l" defTabSz="914400" rtl="0" eaLnBrk="1" latinLnBrk="0" hangingPunct="1">
        <a:lnSpc>
          <a:spcPct val="90000"/>
        </a:lnSpc>
        <a:spcBef>
          <a:spcPts val="16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spcBef>
          <a:spcPts val="600"/>
        </a:spcBef>
        <a:buFont typeface="Euphemia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19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24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26.jpeg" Type="http://schemas.openxmlformats.org/officeDocument/2006/relationships/image"/></Relationships>
</file>

<file path=ppt/slides/_rels/slide14.xml.rels><?xml version="1.0" encoding="UTF-8" standalone="yes" ?><Relationships xmlns="http://schemas.openxmlformats.org/package/2006/relationships"><Relationship Id="rId3" Target="../media/image28.jpeg" Type="http://schemas.openxmlformats.org/officeDocument/2006/relationships/image"/><Relationship Id="rId2" Target="../media/image2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media/image2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8" Target="../media/image37.jpeg" Type="http://schemas.openxmlformats.org/officeDocument/2006/relationships/image"/><Relationship Id="rId13" Target="../media/image42.jpeg" Type="http://schemas.openxmlformats.org/officeDocument/2006/relationships/image"/><Relationship Id="rId3" Target="../media/image32.png" Type="http://schemas.openxmlformats.org/officeDocument/2006/relationships/image"/><Relationship Id="rId7" Target="../media/image36.jpeg" Type="http://schemas.openxmlformats.org/officeDocument/2006/relationships/image"/><Relationship Id="rId12" Target="../media/image41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12.xml" Type="http://schemas.openxmlformats.org/officeDocument/2006/relationships/slideLayout"/><Relationship Id="rId6" Target="../media/image35.jpeg" Type="http://schemas.openxmlformats.org/officeDocument/2006/relationships/image"/><Relationship Id="rId11" Target="../media/image40.jpeg" Type="http://schemas.openxmlformats.org/officeDocument/2006/relationships/image"/><Relationship Id="rId5" Target="../media/image34.jpeg" Type="http://schemas.openxmlformats.org/officeDocument/2006/relationships/image"/><Relationship Id="rId10" Target="../media/image39.jpeg" Type="http://schemas.openxmlformats.org/officeDocument/2006/relationships/image"/><Relationship Id="rId4" Target="../media/image33.jpeg" Type="http://schemas.openxmlformats.org/officeDocument/2006/relationships/image"/><Relationship Id="rId9" Target="../media/image38.jpeg" Type="http://schemas.openxmlformats.org/officeDocument/2006/relationships/image"/><Relationship Id="rId14" Target="../media/image43.jpeg" Type="http://schemas.openxmlformats.org/officeDocument/2006/relationships/image"/></Relationships>
</file>

<file path=ppt/slides/_rels/slide18.xml.rels><?xml version="1.0" encoding="UTF-8" standalone="yes" ?><Relationships xmlns="http://schemas.openxmlformats.org/package/2006/relationships"><Relationship Id="rId2" Target="../media/image4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2" Target="../media/image4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3" Target="../media/image46.jpeg" Type="http://schemas.openxmlformats.org/officeDocument/2006/relationships/image"/><Relationship Id="rId2" Target="../notesSlides/notesSlide3.xml" Type="http://schemas.openxmlformats.org/officeDocument/2006/relationships/notesSlide"/><Relationship Id="rId1" Target="../slideLayouts/slideLayout5.xml" Type="http://schemas.openxmlformats.org/officeDocument/2006/relationships/slideLayout"/><Relationship Id="rId4" Target="../media/image47.jpeg" Type="http://schemas.openxmlformats.org/officeDocument/2006/relationships/image"/></Relationships>
</file>

<file path=ppt/slides/_rels/slide21.xml.rels><?xml version="1.0" encoding="UTF-8" standalone="yes" ?><Relationships xmlns="http://schemas.openxmlformats.org/package/2006/relationships"><Relationship Id="rId3" Target="../media/image49.jpeg" Type="http://schemas.openxmlformats.org/officeDocument/2006/relationships/image"/><Relationship Id="rId2" Target="../media/image4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1999068" y="6344742"/>
            <a:ext cx="72008" cy="396626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endParaRPr lang="ru-RU" sz="2000" b="0" i="0" dirty="0">
              <a:solidFill>
                <a:srgbClr val="164B4F"/>
              </a:solidFill>
            </a:endParaRPr>
          </a:p>
        </p:txBody>
      </p:sp>
      <p:sp>
        <p:nvSpPr>
          <p:cNvPr id="4" name="Text Box 103"/>
          <p:cNvSpPr txBox="1">
            <a:spLocks noChangeArrowheads="1"/>
          </p:cNvSpPr>
          <p:nvPr/>
        </p:nvSpPr>
        <p:spPr bwMode="auto">
          <a:xfrm>
            <a:off x="477788" y="379411"/>
            <a:ext cx="1077505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000" dirty="0" smtClean="0"/>
              <a:t>Тема урока</a:t>
            </a:r>
          </a:p>
          <a:p>
            <a:pPr algn="ctr" eaLnBrk="1" hangingPunct="1"/>
            <a:r>
              <a:rPr lang="ru-RU" sz="4000" b="1" dirty="0" smtClean="0"/>
              <a:t>«Гигиена дыхания»</a:t>
            </a:r>
            <a:endParaRPr lang="en-US" sz="40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8148" y="1702850"/>
            <a:ext cx="4908334" cy="515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37828" y="1916833"/>
            <a:ext cx="101531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«Ум - властелин чувств, а дыхание властелин ума» </a:t>
            </a:r>
            <a:r>
              <a:rPr lang="ru-RU" sz="2000" b="1" dirty="0" smtClean="0">
                <a:solidFill>
                  <a:schemeClr val="tx2">
                    <a:lumMod val="95000"/>
                    <a:lumOff val="5000"/>
                  </a:schemeClr>
                </a:solidFill>
              </a:rPr>
              <a:t>(</a:t>
            </a:r>
            <a:r>
              <a:rPr lang="ru-RU" sz="20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В. П. </a:t>
            </a:r>
            <a:r>
              <a:rPr lang="ru-RU" sz="2000" b="1" dirty="0" err="1">
                <a:solidFill>
                  <a:schemeClr val="tx2">
                    <a:lumMod val="95000"/>
                    <a:lumOff val="5000"/>
                  </a:schemeClr>
                </a:solidFill>
              </a:rPr>
              <a:t>Петленко</a:t>
            </a:r>
            <a:r>
              <a:rPr lang="ru-RU" sz="2000" b="1" dirty="0">
                <a:solidFill>
                  <a:schemeClr val="tx2">
                    <a:lumMod val="95000"/>
                    <a:lumOff val="5000"/>
                  </a:schemeClr>
                </a:solidFill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74732" y="4797152"/>
            <a:ext cx="25922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Учитель биологии ГБОУ лицея № 419 Санкт-Петербурга Сергеева Елена Геннадьевна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817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6717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Грипп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02524" y="1676401"/>
            <a:ext cx="4896544" cy="4495800"/>
          </a:xfrm>
        </p:spPr>
        <p:txBody>
          <a:bodyPr>
            <a:normAutofit/>
          </a:bodyPr>
          <a:lstStyle/>
          <a:p>
            <a:r>
              <a:rPr lang="ru-RU" dirty="0"/>
              <a:t>Резкий подъем температуры, озноб, боли в мышцах, головные боли, сухой </a:t>
            </a:r>
            <a:r>
              <a:rPr lang="ru-RU" dirty="0" smtClean="0"/>
              <a:t>кашель.</a:t>
            </a:r>
          </a:p>
          <a:p>
            <a:r>
              <a:rPr lang="ru-RU" dirty="0" smtClean="0"/>
              <a:t>Грипп </a:t>
            </a:r>
            <a:r>
              <a:rPr lang="ru-RU" dirty="0"/>
              <a:t>передается воздушно-капельным путем</a:t>
            </a:r>
            <a:r>
              <a:rPr lang="ru-RU" dirty="0" smtClean="0"/>
              <a:t>.</a:t>
            </a:r>
            <a:r>
              <a:rPr lang="ru-RU" dirty="0"/>
              <a:t> Вирус распространяется очень быстро. Чихая, кашляя, разговаривая, заболевшие люди, разбрызгивают в воздухе мельчайшие капельки, в которых и находятся вирусы. 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4073" y="1340768"/>
            <a:ext cx="3324109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994" y="3789040"/>
            <a:ext cx="273630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6140" y="4005064"/>
            <a:ext cx="324802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23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9876" y="332656"/>
            <a:ext cx="9601200" cy="720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Бронхит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10435" y="1676401"/>
            <a:ext cx="5040561" cy="449580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непрекращающийся кашель с выделением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мокроты, которая имеет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серый, желтоватый или зеленый цвет;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одышка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затрудненное дыхание;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некоторых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тяжелых и запущенных случаях у человека наблюдается лихорадка;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груди, которая усиливается при каждом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кашле.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804" y="1052736"/>
            <a:ext cx="2886112" cy="257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6913" y="3717032"/>
            <a:ext cx="28575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86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6717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Пневмония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30515" y="1676401"/>
            <a:ext cx="3871535" cy="4495800"/>
          </a:xfrm>
        </p:spPr>
        <p:txBody>
          <a:bodyPr/>
          <a:lstStyle/>
          <a:p>
            <a:pPr algn="just"/>
            <a:r>
              <a:rPr lang="ru-RU" dirty="0" smtClean="0"/>
              <a:t> Воспаление </a:t>
            </a:r>
            <a:r>
              <a:rPr lang="ru-RU" dirty="0"/>
              <a:t>лёгочной ткани из-за проникновения микроорганизмов</a:t>
            </a:r>
          </a:p>
          <a:p>
            <a:pPr algn="just"/>
            <a:r>
              <a:rPr lang="ru-RU" dirty="0" smtClean="0"/>
              <a:t> Резкий </a:t>
            </a:r>
            <a:r>
              <a:rPr lang="ru-RU" dirty="0"/>
              <a:t>подъем температуры, кашель с выделением гнойной </a:t>
            </a:r>
            <a:r>
              <a:rPr lang="ru-RU" dirty="0" smtClean="0"/>
              <a:t>мокроты.</a:t>
            </a:r>
            <a:endParaRPr lang="ru-RU" dirty="0"/>
          </a:p>
          <a:p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78188" y="3925244"/>
            <a:ext cx="2791769" cy="2791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28" y="1027261"/>
            <a:ext cx="3096344" cy="2897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12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8157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Туберкулез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30516" y="1484785"/>
            <a:ext cx="4176464" cy="4176464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Возбудитель – бактерия палочка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Коха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Симптомы: кашель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мокротой и примесями крови, лихорадка, похудение</a:t>
            </a: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4412" y="3933056"/>
            <a:ext cx="3926210" cy="2661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41884" y="3933056"/>
            <a:ext cx="3998218" cy="2727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7908" y="1268760"/>
            <a:ext cx="2900160" cy="2175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32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8157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Рак легких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02524" y="1676401"/>
            <a:ext cx="4392488" cy="4495800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Перерождение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ткани лёгких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Кашель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гнойной мокротой с примесями крови, одышка, болевые ощущения из-за давления разросшейся опухоли на окружающие  органы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804" y="1340768"/>
            <a:ext cx="3753132" cy="2543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00" y="4005063"/>
            <a:ext cx="3744416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8157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Бронхиальная астма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58507" y="1676401"/>
            <a:ext cx="4824537" cy="3624807"/>
          </a:xfrm>
        </p:spPr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Аллергическое заболевание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проявляющееся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удушья, с резко затрудненным выдохом, свистящими хрипами в результате сужения просвета мелких бронхов</a:t>
            </a:r>
            <a:r>
              <a:rPr lang="ru-RU" dirty="0"/>
              <a:t>. </a:t>
            </a:r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788" y="1412776"/>
            <a:ext cx="4536503" cy="328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0276" y="4149080"/>
            <a:ext cx="3393818" cy="2564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3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671736"/>
          </a:xfrm>
        </p:spPr>
        <p:txBody>
          <a:bodyPr/>
          <a:lstStyle/>
          <a:p>
            <a:r>
              <a:rPr lang="ru-RU" dirty="0" smtClean="0"/>
              <a:t>Легкие здорового человека и курильщика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7908" y="1844824"/>
            <a:ext cx="9119686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69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9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39612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067" y="260649"/>
            <a:ext cx="11686379" cy="574675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>Состав табачного дыма (масса 1 сигареты  примерно 2 г)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9225" name="Picture 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3050" y="2166939"/>
            <a:ext cx="6094413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57" name="Picture 6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6979" y="2430463"/>
            <a:ext cx="723711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H="1" flipV="1">
            <a:off x="2926588" y="3135313"/>
            <a:ext cx="719479" cy="977900"/>
          </a:xfrm>
          <a:prstGeom prst="line">
            <a:avLst/>
          </a:prstGeom>
          <a:ln>
            <a:solidFill>
              <a:schemeClr val="bg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193489" y="1930400"/>
            <a:ext cx="3413295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Никотин –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средство от насекомых (150мг)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46068" y="1293813"/>
            <a:ext cx="3413294" cy="512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Синильная кислота –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продукт разложения нейлона (240мг)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358" name="Picture 7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0566" y="1930400"/>
            <a:ext cx="1396636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5118884" y="2959101"/>
            <a:ext cx="0" cy="665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59" name="Picture 7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57788" y="1616075"/>
            <a:ext cx="6729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6526100" y="2244725"/>
            <a:ext cx="533261" cy="89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6796963" y="1289051"/>
            <a:ext cx="2399675" cy="512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Мышьяк –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яд (2 мкг)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360" name="Picture 7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57462" y="1335088"/>
            <a:ext cx="1091916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 flipV="1">
            <a:off x="8686655" y="1806575"/>
            <a:ext cx="814704" cy="623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9357463" y="1154113"/>
            <a:ext cx="2664190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Ацетон –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растворитель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(578 мкг)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361" name="Picture 7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01359" y="2366963"/>
            <a:ext cx="1269669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8686655" y="2690814"/>
            <a:ext cx="814704" cy="92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8398863" y="3094038"/>
            <a:ext cx="3131851" cy="5127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Угарный газ (оксид углерода) –</a:t>
            </a: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(23 мг)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362" name="Picture 7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08793" y="3722688"/>
            <a:ext cx="888768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7996801" y="3094038"/>
            <a:ext cx="1360662" cy="730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8925776" y="4976813"/>
            <a:ext cx="2664190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Бензол –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входит в состав бензина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(50 мкг)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363" name="Picture 7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39720" y="3722688"/>
            <a:ext cx="711015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Прямая соединительная линия 17"/>
          <p:cNvCxnSpPr/>
          <p:nvPr/>
        </p:nvCxnSpPr>
        <p:spPr>
          <a:xfrm>
            <a:off x="7294250" y="3094038"/>
            <a:ext cx="336462" cy="62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796963" y="4727576"/>
            <a:ext cx="2069561" cy="13303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Аммоний –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туалетный очиститель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(170 мкг)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364" name="Picture 7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3772" y="4503739"/>
            <a:ext cx="1015735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Прямая соединительная линия 20"/>
          <p:cNvCxnSpPr>
            <a:endCxn id="12364" idx="0"/>
          </p:cNvCxnSpPr>
          <p:nvPr/>
        </p:nvCxnSpPr>
        <p:spPr>
          <a:xfrm>
            <a:off x="5861640" y="3824288"/>
            <a:ext cx="0" cy="67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4782422" y="5389564"/>
            <a:ext cx="2069561" cy="1328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Кадмий –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компонент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батареек </a:t>
            </a: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(2 мкг)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365" name="Picture 7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3571" y="4946650"/>
            <a:ext cx="1675963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 flipV="1">
            <a:off x="3887305" y="4329113"/>
            <a:ext cx="533261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1967988" y="5645150"/>
            <a:ext cx="2814434" cy="1119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Уксусная кислота </a:t>
            </a:r>
            <a:endParaRPr lang="ru-RU" dirty="0">
              <a:solidFill>
                <a:schemeClr val="bg1">
                  <a:lumMod val="10000"/>
                </a:schemeClr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chemeClr val="bg1">
                    <a:lumMod val="10000"/>
                  </a:schemeClr>
                </a:solidFill>
              </a:rPr>
              <a:t>(770 мкг)</a:t>
            </a:r>
            <a:r>
              <a:rPr lang="ru-RU" dirty="0">
                <a:solidFill>
                  <a:srgbClr val="FF0000"/>
                </a:solidFill>
              </a:rPr>
              <a:t> 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2366" name="Picture 78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6751" y="4214814"/>
            <a:ext cx="1233696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Прямая соединительная линия 24"/>
          <p:cNvCxnSpPr/>
          <p:nvPr/>
        </p:nvCxnSpPr>
        <p:spPr>
          <a:xfrm flipH="1">
            <a:off x="3110690" y="4214814"/>
            <a:ext cx="776615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1438959" y="3941763"/>
            <a:ext cx="1809279" cy="387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Полоний 210</a:t>
            </a: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77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  <p:bldP spid="26" grpId="0"/>
      <p:bldP spid="30" grpId="0"/>
      <p:bldP spid="34" grpId="0"/>
      <p:bldP spid="38" grpId="0"/>
      <p:bldP spid="42" grpId="0"/>
      <p:bldP spid="46" grpId="0"/>
      <p:bldP spid="50" grpId="0"/>
      <p:bldP spid="5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743744"/>
          </a:xfrm>
        </p:spPr>
        <p:txBody>
          <a:bodyPr/>
          <a:lstStyle/>
          <a:p>
            <a:pPr algn="ctr"/>
            <a:r>
              <a:rPr lang="ru-RU" dirty="0" smtClean="0"/>
              <a:t>Вред пассивного курения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78388" y="1676401"/>
            <a:ext cx="5544616" cy="44958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сгорании табака выделяется два потока дыма. Основной поток образуется при «затяжке» курильщика. Он проходит через всю сигарету, попадает в легкие и выдыхается в виде дополнительного (второго) потока.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В дополнительном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потоке содержание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аммиака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выше 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раз,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окиси углерода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раз.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836" y="1772816"/>
            <a:ext cx="4968552" cy="3129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2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8545" y="332656"/>
            <a:ext cx="825691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22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671736"/>
          </a:xfrm>
        </p:spPr>
        <p:txBody>
          <a:bodyPr/>
          <a:lstStyle/>
          <a:p>
            <a:pPr algn="ctr"/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Выяснить, </a:t>
            </a:r>
            <a:r>
              <a:rPr lang="ru-RU" dirty="0"/>
              <a:t>какие факторы негативно влияют на дыхательную </a:t>
            </a:r>
            <a:r>
              <a:rPr lang="ru-RU" dirty="0" smtClean="0"/>
              <a:t>систему.</a:t>
            </a:r>
            <a:endParaRPr lang="ru-RU" dirty="0"/>
          </a:p>
          <a:p>
            <a:r>
              <a:rPr lang="ru-RU" dirty="0"/>
              <a:t>Сформировать представление о заболеваниях верхних дыхательных </a:t>
            </a:r>
            <a:r>
              <a:rPr lang="ru-RU" dirty="0" smtClean="0"/>
              <a:t>путей.</a:t>
            </a:r>
            <a:endParaRPr lang="ru-RU" dirty="0"/>
          </a:p>
          <a:p>
            <a:r>
              <a:rPr lang="ru-RU" dirty="0"/>
              <a:t>Раскрыть меры профилактики </a:t>
            </a:r>
            <a:r>
              <a:rPr lang="ru-RU" dirty="0" smtClean="0"/>
              <a:t>заболеваний.</a:t>
            </a:r>
            <a:endParaRPr lang="ru-RU" dirty="0"/>
          </a:p>
          <a:p>
            <a:r>
              <a:rPr lang="ru-RU" dirty="0" smtClean="0"/>
              <a:t>Убедиться </a:t>
            </a:r>
            <a:r>
              <a:rPr lang="ru-RU" dirty="0"/>
              <a:t>в необходимости соблюдения норм </a:t>
            </a:r>
            <a:r>
              <a:rPr lang="ru-RU" dirty="0" smtClean="0"/>
              <a:t>гигиены.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659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88825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3852" y="371702"/>
            <a:ext cx="4446494" cy="592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670476" y="620688"/>
            <a:ext cx="4339077" cy="517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2682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671736"/>
          </a:xfrm>
        </p:spPr>
        <p:txBody>
          <a:bodyPr/>
          <a:lstStyle/>
          <a:p>
            <a:pPr algn="ctr"/>
            <a:r>
              <a:rPr lang="ru-RU" b="1" dirty="0"/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25860" y="1577899"/>
            <a:ext cx="4536504" cy="4495800"/>
          </a:xfrm>
        </p:spPr>
        <p:txBody>
          <a:bodyPr/>
          <a:lstStyle/>
          <a:p>
            <a:r>
              <a:rPr lang="ru-RU" dirty="0"/>
              <a:t>Проветривание помещений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Здоровый </a:t>
            </a:r>
            <a:r>
              <a:rPr lang="ru-RU" dirty="0" smtClean="0"/>
              <a:t>образ </a:t>
            </a:r>
            <a:r>
              <a:rPr lang="ru-RU" dirty="0"/>
              <a:t>жизни.</a:t>
            </a:r>
          </a:p>
          <a:p>
            <a:endParaRPr lang="ru-RU" dirty="0"/>
          </a:p>
          <a:p>
            <a:r>
              <a:rPr lang="ru-RU" dirty="0"/>
              <a:t>Закаливание.</a:t>
            </a:r>
          </a:p>
          <a:p>
            <a:endParaRPr lang="ru-RU" dirty="0"/>
          </a:p>
          <a:p>
            <a:r>
              <a:rPr lang="ru-RU" dirty="0"/>
              <a:t>Отказ от курения.</a:t>
            </a:r>
          </a:p>
          <a:p>
            <a:endParaRPr lang="ru-RU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30316" y="4169855"/>
            <a:ext cx="3888432" cy="2410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9807" y="1268760"/>
            <a:ext cx="4144157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 rot="10800000" flipV="1">
            <a:off x="549796" y="1124744"/>
            <a:ext cx="4968552" cy="4680520"/>
          </a:xfrm>
        </p:spPr>
        <p:txBody>
          <a:bodyPr/>
          <a:lstStyle/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Дыхание </a:t>
            </a:r>
            <a:r>
              <a:rPr lang="ru-RU" dirty="0"/>
              <a:t>должно быть ровным и </a:t>
            </a:r>
            <a:r>
              <a:rPr lang="ru-RU" dirty="0" smtClean="0"/>
              <a:t>размеренным. 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60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Задание на всю жизнь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Избегать мест с загрязнённым </a:t>
            </a:r>
            <a:r>
              <a:rPr lang="ru-RU" dirty="0" smtClean="0"/>
              <a:t>воздухом.</a:t>
            </a:r>
            <a:endParaRPr lang="ru-RU" dirty="0"/>
          </a:p>
          <a:p>
            <a:r>
              <a:rPr lang="ru-RU" dirty="0"/>
              <a:t>Чаще бывать за городом, чтобы подышать чистым, свежим </a:t>
            </a:r>
            <a:r>
              <a:rPr lang="ru-RU" dirty="0" smtClean="0"/>
              <a:t>воздухом.</a:t>
            </a:r>
            <a:endParaRPr lang="ru-RU" dirty="0"/>
          </a:p>
          <a:p>
            <a:r>
              <a:rPr lang="ru-RU" dirty="0"/>
              <a:t>Не брать в рот сигарету ни сейчас, ни когда вырастешь. Избегать мест, где </a:t>
            </a:r>
            <a:r>
              <a:rPr lang="ru-RU" dirty="0" smtClean="0"/>
              <a:t>курят.</a:t>
            </a:r>
            <a:endParaRPr lang="ru-RU" dirty="0"/>
          </a:p>
          <a:p>
            <a:r>
              <a:rPr lang="ru-RU" dirty="0"/>
              <a:t>Бороться с загрязнением </a:t>
            </a:r>
            <a:r>
              <a:rPr lang="ru-RU" dirty="0" smtClean="0"/>
              <a:t>  воздуха.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98668" y="4005064"/>
            <a:ext cx="2195513" cy="209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071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5277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Пребывание в пыльном помещении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42484" y="1613148"/>
            <a:ext cx="4700016" cy="4495800"/>
          </a:xfrm>
        </p:spPr>
        <p:txBody>
          <a:bodyPr/>
          <a:lstStyle/>
          <a:p>
            <a:pPr algn="just"/>
            <a:r>
              <a:rPr lang="ru-RU" dirty="0" smtClean="0"/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воздухе пыль, дым могут травмировать стенки легочных пузырьков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воздухоносных путей, затруднять газообмен.</a:t>
            </a:r>
          </a:p>
          <a:p>
            <a:pPr algn="just"/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пылинках оседают микробы и вирусы, которые могут стать причиной инфекционных заболеваний.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5820" y="1214471"/>
            <a:ext cx="3600400" cy="227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4052" y="3645024"/>
            <a:ext cx="3557189" cy="26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99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Пребывание в плохо проветриваемом помещении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534572" y="2276872"/>
            <a:ext cx="3367478" cy="316835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 работоспособность человека.</a:t>
            </a:r>
          </a:p>
          <a:p>
            <a:endParaRPr lang="ru-RU" dirty="0"/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 головную боль.</a:t>
            </a:r>
          </a:p>
        </p:txBody>
      </p:sp>
      <p:pic>
        <p:nvPicPr>
          <p:cNvPr id="20483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10036" y="6575497"/>
            <a:ext cx="6892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828" y="2060848"/>
            <a:ext cx="5710622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45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5005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49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8650" y="692696"/>
            <a:ext cx="5387012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5780" y="-17552"/>
            <a:ext cx="11017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>
                <a:solidFill>
                  <a:srgbClr val="FF0000"/>
                </a:solidFill>
              </a:rPr>
              <a:t>Гимнастика «свободное дыхание»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5780" y="692696"/>
            <a:ext cx="113052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>
                <a:solidFill>
                  <a:schemeClr val="tx2"/>
                </a:solidFill>
              </a:rPr>
              <a:t>   Медленно </a:t>
            </a:r>
            <a:r>
              <a:rPr lang="ru-RU" sz="2400" dirty="0">
                <a:solidFill>
                  <a:schemeClr val="tx2"/>
                </a:solidFill>
              </a:rPr>
              <a:t>через нос вдыхайте воздух в легкие, широко раскрывая грудную клетку. Медленно через нос выдыхайте воздух, сокращая грудную клетку. 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457200" indent="-457200">
              <a:buAutoNum type="arabicPeriod"/>
            </a:pPr>
            <a:r>
              <a:rPr lang="ru-RU" sz="2400" dirty="0">
                <a:solidFill>
                  <a:schemeClr val="tx2"/>
                </a:solidFill>
              </a:rPr>
              <a:t>	Положите одну руку на грудь сверху, а другую сбоку. Повторите дыхание со счетом: вдох - раз, выдох - два, три, пауза - четыре, пять</a:t>
            </a:r>
            <a:r>
              <a:rPr lang="ru-RU" sz="240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>
              <a:buAutoNum type="arabicPeriod"/>
            </a:pPr>
            <a:endParaRPr lang="ru-RU" sz="2400" dirty="0">
              <a:solidFill>
                <a:schemeClr val="tx2"/>
              </a:solidFill>
            </a:endParaRPr>
          </a:p>
          <a:p>
            <a:pPr marL="457200" indent="-457200">
              <a:buAutoNum type="arabicPeriod" startAt="3"/>
            </a:pPr>
            <a:r>
              <a:rPr lang="ru-RU" sz="2400" dirty="0" smtClean="0">
                <a:solidFill>
                  <a:schemeClr val="tx2"/>
                </a:solidFill>
              </a:rPr>
              <a:t>Проследите </a:t>
            </a:r>
            <a:r>
              <a:rPr lang="ru-RU" sz="2400" dirty="0">
                <a:solidFill>
                  <a:schemeClr val="tx2"/>
                </a:solidFill>
              </a:rPr>
              <a:t>за выдохом. Вдох - раз, выдох - два, три, четыре. Стремитесь к тому, чтобы грудь опустилась, бока опали, а стенка живота в верхней своей части </a:t>
            </a:r>
            <a:r>
              <a:rPr lang="ru-RU" sz="2400" dirty="0" smtClean="0">
                <a:solidFill>
                  <a:schemeClr val="tx2"/>
                </a:solidFill>
              </a:rPr>
              <a:t>втянулась. Пауза.</a:t>
            </a:r>
          </a:p>
          <a:p>
            <a:pPr marL="457200" indent="-457200">
              <a:buAutoNum type="arabicPeriod" startAt="3"/>
            </a:pPr>
            <a:endParaRPr lang="ru-RU" sz="2400" dirty="0">
              <a:solidFill>
                <a:schemeClr val="tx2"/>
              </a:solidFill>
            </a:endParaRPr>
          </a:p>
          <a:p>
            <a:pPr marL="457200" indent="-457200">
              <a:buAutoNum type="arabicPeriod" startAt="4"/>
            </a:pPr>
            <a:r>
              <a:rPr lang="ru-RU" sz="2400" dirty="0" smtClean="0">
                <a:solidFill>
                  <a:schemeClr val="tx2"/>
                </a:solidFill>
              </a:rPr>
              <a:t>Проследите </a:t>
            </a:r>
            <a:r>
              <a:rPr lang="ru-RU" sz="2400" dirty="0">
                <a:solidFill>
                  <a:schemeClr val="tx2"/>
                </a:solidFill>
              </a:rPr>
              <a:t>за вдохом и выдохом с паузой. Вдох - раз, выдох - два, три, четыре, пять. Пауза - шесть, семь, восемь. </a:t>
            </a:r>
            <a:endParaRPr lang="ru-RU" sz="2400" dirty="0" smtClean="0">
              <a:solidFill>
                <a:schemeClr val="tx2"/>
              </a:solidFill>
            </a:endParaRPr>
          </a:p>
          <a:p>
            <a:pPr marL="457200" indent="-457200">
              <a:buAutoNum type="arabicPeriod" startAt="4"/>
            </a:pPr>
            <a:endParaRPr lang="ru-RU" sz="2400" dirty="0">
              <a:solidFill>
                <a:schemeClr val="tx2"/>
              </a:solidFill>
            </a:endParaRPr>
          </a:p>
          <a:p>
            <a:r>
              <a:rPr lang="ru-RU" sz="2400" dirty="0">
                <a:solidFill>
                  <a:schemeClr val="tx2"/>
                </a:solidFill>
              </a:rPr>
              <a:t>5.	А теперь сделайте через нос небольшой короткий вдох, а через губы - выдох на звуки «ф», «ш», «п»; пусть он длится а 10 - 20 с или дольше.</a:t>
            </a:r>
          </a:p>
        </p:txBody>
      </p:sp>
    </p:spTree>
    <p:extLst>
      <p:ext uri="{BB962C8B-B14F-4D97-AF65-F5344CB8AC3E}">
        <p14:creationId xmlns:p14="http://schemas.microsoft.com/office/powerpoint/2010/main" val="416869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527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Ангина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82444" y="1196752"/>
            <a:ext cx="5400600" cy="5184576"/>
          </a:xfrm>
        </p:spPr>
        <p:txBody>
          <a:bodyPr/>
          <a:lstStyle/>
          <a:p>
            <a:pPr algn="just"/>
            <a:r>
              <a:rPr lang="ru-RU" dirty="0" smtClean="0"/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заболевание, характеризующееся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воспалением небных миндалин. Возбудители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стрептококки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стафилококки.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Боль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горле при глотании, повышение температуры тела. Возможны местные (абсцесс) и общие (поражение суставов, сердца, почек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др.) осложнения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836" y="1340768"/>
            <a:ext cx="4968552" cy="458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821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5277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Гайморит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74532" y="1556792"/>
            <a:ext cx="4159567" cy="4495800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слизистой оболочки или костных стенок  верхнечелюстной (гайморовой)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пазухи, иногда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как осложнение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гриппа.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боль в области пораженной пазухи, заложенность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гнойные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выделения из носа.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>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5860" y="1196752"/>
            <a:ext cx="3042084" cy="2028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2044" y="3501007"/>
            <a:ext cx="3281818" cy="2988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47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813" y="381000"/>
            <a:ext cx="9601200" cy="6717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Ларингит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54452" y="1676401"/>
            <a:ext cx="4896543" cy="4495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Воспаление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опухание голосовых связок приводит к тому, что голос становится охрипшим или может временно исчезнуть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Осложнение после простудных заболеваний.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Факторами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риска являются запыленность помещений, горячий сухой воздух, перенапряжение голоса, наличие хронических очагов воспаления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носоглотке.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57908" y="1196752"/>
            <a:ext cx="3769532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8108" y="3975006"/>
            <a:ext cx="2851344" cy="253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400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змятежность">
  <a:themeElements>
    <a:clrScheme name="Serenity_16x9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erenity">
      <a:dk1>
        <a:srgbClr val="164B4F"/>
      </a:dk1>
      <a:lt1>
        <a:sysClr val="window" lastClr="FFFFFF"/>
      </a:lt1>
      <a:dk2>
        <a:srgbClr val="000000"/>
      </a:dk2>
      <a:lt2>
        <a:srgbClr val="C5E5EC"/>
      </a:lt2>
      <a:accent1>
        <a:srgbClr val="1B91A1"/>
      </a:accent1>
      <a:accent2>
        <a:srgbClr val="46AC6F"/>
      </a:accent2>
      <a:accent3>
        <a:srgbClr val="37AFD5"/>
      </a:accent3>
      <a:accent4>
        <a:srgbClr val="6786A9"/>
      </a:accent4>
      <a:accent5>
        <a:srgbClr val="90A693"/>
      </a:accent5>
      <a:accent6>
        <a:srgbClr val="389066"/>
      </a:accent6>
      <a:hlink>
        <a:srgbClr val="27A99A"/>
      </a:hlink>
      <a:folHlink>
        <a:srgbClr val="94AE9D"/>
      </a:folHlink>
    </a:clrScheme>
    <a:fontScheme name="Serenity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7333743-6C97-419E-BA07-3CBF19F59E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безмятежность</Template>
  <TotalTime>0</TotalTime>
  <Words>677</Words>
  <Application>Microsoft Office PowerPoint</Application>
  <PresentationFormat>Произвольный</PresentationFormat>
  <Paragraphs>108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безмятежность</vt:lpstr>
      <vt:lpstr>Презентация PowerPoint</vt:lpstr>
      <vt:lpstr>Цели</vt:lpstr>
      <vt:lpstr>  Пребывание в пыльном помещении</vt:lpstr>
      <vt:lpstr>Пребывание в плохо проветриваемом помещении</vt:lpstr>
      <vt:lpstr>Презентация PowerPoint</vt:lpstr>
      <vt:lpstr>Презентация PowerPoint</vt:lpstr>
      <vt:lpstr>Ангина</vt:lpstr>
      <vt:lpstr>Гайморит</vt:lpstr>
      <vt:lpstr>Ларингит</vt:lpstr>
      <vt:lpstr>Грипп</vt:lpstr>
      <vt:lpstr>Бронхит</vt:lpstr>
      <vt:lpstr>Пневмония</vt:lpstr>
      <vt:lpstr>Туберкулез</vt:lpstr>
      <vt:lpstr>Рак легких</vt:lpstr>
      <vt:lpstr>Бронхиальная астма</vt:lpstr>
      <vt:lpstr>Легкие здорового человека и курильщика</vt:lpstr>
      <vt:lpstr>Презентация PowerPoint</vt:lpstr>
      <vt:lpstr>Вред пассивного курения</vt:lpstr>
      <vt:lpstr>Презентация PowerPoint</vt:lpstr>
      <vt:lpstr>Презентация PowerPoint</vt:lpstr>
      <vt:lpstr>Выводы</vt:lpstr>
      <vt:lpstr>Задание на всю жизнь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2013-07-30T10:35:09Z</dcterms:created>
  <dcterms:modified xsi:type="dcterms:W3CDTF">2015-02-13T19:26:42Z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680406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D6.2.5</vt:lpwstr>
  </property>
  <property fmtid="{D5CDD505-2E9C-101B-9397-08002B2CF9AE}" name="_TemplateID" pid="5">
    <vt:lpwstr>TC028011099991</vt:lpwstr>
  </property>
</Properties>
</file>