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6" r:id="rId2"/>
    <p:sldId id="27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72" r:id="rId11"/>
    <p:sldId id="266" r:id="rId12"/>
    <p:sldId id="279" r:id="rId13"/>
    <p:sldId id="280" r:id="rId14"/>
    <p:sldId id="281" r:id="rId15"/>
    <p:sldId id="282" r:id="rId16"/>
    <p:sldId id="28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1591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18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2172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1724F-F952-4379-9ECC-F01F7C2C9A3E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0F7D3-C9E3-4F98-A03D-361C51A62C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0084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0F7D3-C9E3-4F98-A03D-361C51A62C0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8826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492922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Arial Black" pitchFamily="34" charset="0"/>
              </a:rPr>
              <a:t>Викторина</a:t>
            </a:r>
            <a:br>
              <a:rPr lang="ru-RU" dirty="0" smtClean="0">
                <a:solidFill>
                  <a:srgbClr val="FFC000"/>
                </a:solidFill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>«</a:t>
            </a:r>
            <a:r>
              <a:rPr lang="ru-RU" dirty="0" smtClean="0">
                <a:latin typeface="Arial Black" pitchFamily="34" charset="0"/>
              </a:rPr>
              <a:t>Военная история</a:t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>и</a:t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>стендовый моделизм»</a:t>
            </a:r>
            <a:br>
              <a:rPr lang="ru-RU" dirty="0" smtClean="0">
                <a:latin typeface="Arial Black" pitchFamily="34" charset="0"/>
              </a:rPr>
            </a:b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643306" y="4429132"/>
            <a:ext cx="52864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Arial Black" pitchFamily="34" charset="0"/>
              </a:rPr>
              <a:t>Подготовил </a:t>
            </a:r>
            <a:endParaRPr lang="ru-RU" dirty="0" smtClean="0">
              <a:latin typeface="Arial Black" pitchFamily="34" charset="0"/>
            </a:endParaRPr>
          </a:p>
          <a:p>
            <a:pPr algn="r"/>
            <a:r>
              <a:rPr lang="ru-RU" dirty="0" smtClean="0">
                <a:latin typeface="Arial Black" pitchFamily="34" charset="0"/>
              </a:rPr>
              <a:t>педагог дополнительного образования Юрченко </a:t>
            </a:r>
            <a:r>
              <a:rPr lang="ru-RU" dirty="0" smtClean="0">
                <a:latin typeface="Arial Black" pitchFamily="34" charset="0"/>
              </a:rPr>
              <a:t>Андрей </a:t>
            </a:r>
            <a:r>
              <a:rPr lang="ru-RU" dirty="0" smtClean="0">
                <a:latin typeface="Arial Black" pitchFamily="34" charset="0"/>
              </a:rPr>
              <a:t>Леонидович</a:t>
            </a:r>
          </a:p>
          <a:p>
            <a:pPr algn="r"/>
            <a:r>
              <a:rPr lang="ru-RU" dirty="0" smtClean="0">
                <a:latin typeface="Arial Black" pitchFamily="34" charset="0"/>
              </a:rPr>
              <a:t>Методист </a:t>
            </a:r>
            <a:r>
              <a:rPr lang="ru-RU" dirty="0" err="1" smtClean="0">
                <a:latin typeface="Arial Black" pitchFamily="34" charset="0"/>
              </a:rPr>
              <a:t>Косицына</a:t>
            </a:r>
            <a:r>
              <a:rPr lang="ru-RU" dirty="0" smtClean="0">
                <a:latin typeface="Arial Black" pitchFamily="34" charset="0"/>
              </a:rPr>
              <a:t> Ольга Георгиевна </a:t>
            </a:r>
            <a:r>
              <a:rPr lang="ru-RU" dirty="0" smtClean="0">
                <a:latin typeface="Arial Black" pitchFamily="34" charset="0"/>
              </a:rPr>
              <a:t/>
            </a:r>
            <a:br>
              <a:rPr lang="ru-RU" dirty="0" smtClean="0">
                <a:latin typeface="Arial Black" pitchFamily="34" charset="0"/>
              </a:rPr>
            </a:b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857620" y="6357958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11 октября 2013г.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0231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4000" dirty="0" smtClean="0"/>
              <a:t>         </a:t>
            </a:r>
          </a:p>
          <a:p>
            <a:pPr lvl="0">
              <a:buNone/>
            </a:pPr>
            <a:endParaRPr lang="ru-RU" sz="4000" dirty="0" smtClean="0"/>
          </a:p>
          <a:p>
            <a:pPr lvl="0">
              <a:buNone/>
            </a:pPr>
            <a:endParaRPr lang="ru-RU" sz="4000" dirty="0"/>
          </a:p>
          <a:p>
            <a:pPr lvl="0">
              <a:buNone/>
            </a:pPr>
            <a:r>
              <a:rPr lang="ru-RU" sz="4000" dirty="0" smtClean="0"/>
              <a:t>   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8. Перечислите представленные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здесь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самолеты и назовите фамилии их конструкторов.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D:\Андрюша\Викторина 13 02 2012_материал\Фотографии\Самолеты\Поршневые\7975899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64511" y="1816994"/>
            <a:ext cx="3291175" cy="2402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2488" y="4368501"/>
            <a:ext cx="3503488" cy="2193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40475" y="4400436"/>
            <a:ext cx="3764236" cy="2070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9504" y="1813134"/>
            <a:ext cx="4041945" cy="2279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92733" y="1874492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1</a:t>
            </a:r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676659" y="4395993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3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242379" y="1821319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40475" y="440043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xmlns="" val="314610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142985"/>
            <a:ext cx="8229600" cy="2000263"/>
          </a:xfrm>
        </p:spPr>
        <p:txBody>
          <a:bodyPr>
            <a:noAutofit/>
          </a:bodyPr>
          <a:lstStyle/>
          <a:p>
            <a:pPr lvl="0"/>
            <a:r>
              <a:rPr lang="ru-RU" sz="4100" b="1" dirty="0" smtClean="0">
                <a:solidFill>
                  <a:srgbClr val="FFFF00"/>
                </a:solidFill>
              </a:rPr>
              <a:t>30 </a:t>
            </a:r>
            <a:r>
              <a:rPr lang="ru-RU" sz="4100" b="1" dirty="0" smtClean="0">
                <a:solidFill>
                  <a:srgbClr val="FFFF00"/>
                </a:solidFill>
              </a:rPr>
              <a:t>ноября 1939 г.</a:t>
            </a:r>
          </a:p>
          <a:p>
            <a:pPr lvl="0"/>
            <a:r>
              <a:rPr lang="ru-RU" sz="4100" b="1" dirty="0" smtClean="0">
                <a:solidFill>
                  <a:srgbClr val="FFFF00"/>
                </a:solidFill>
              </a:rPr>
              <a:t>01 сентября 1939 г.</a:t>
            </a:r>
          </a:p>
          <a:p>
            <a:pPr lvl="0"/>
            <a:r>
              <a:rPr lang="ru-RU" sz="4100" b="1" dirty="0" smtClean="0">
                <a:solidFill>
                  <a:srgbClr val="FFFF00"/>
                </a:solidFill>
              </a:rPr>
              <a:t>22 июня 1941 г.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410854" cy="102293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9.  </a:t>
            </a:r>
            <a: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  <a:t>Когда началась Вторая Мировая война? </a:t>
            </a:r>
            <a:b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  <a:t>Что означают остальные даты?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85720" y="3429000"/>
            <a:ext cx="8410854" cy="10229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10. Когда завершилась Вторая Мировая война? </a:t>
            </a:r>
            <a:b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Что означают остальные даты?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11560" y="4286256"/>
            <a:ext cx="8229600" cy="242889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 мая 1945 г.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сентября 1945 г.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06 июня 1944 г.</a:t>
            </a:r>
          </a:p>
        </p:txBody>
      </p:sp>
    </p:spTree>
    <p:extLst>
      <p:ext uri="{BB962C8B-B14F-4D97-AF65-F5344CB8AC3E}">
        <p14:creationId xmlns:p14="http://schemas.microsoft.com/office/powerpoint/2010/main" xmlns="" val="217256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357430"/>
            <a:ext cx="82296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1. Какой вид моделизма самый древний? Как он появился?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786190"/>
            <a:ext cx="8229600" cy="2597137"/>
          </a:xfrm>
        </p:spPr>
        <p:txBody>
          <a:bodyPr>
            <a:normAutofit fontScale="92500" lnSpcReduction="20000"/>
          </a:bodyPr>
          <a:lstStyle/>
          <a:p>
            <a:r>
              <a:rPr lang="ru-RU" sz="6000" dirty="0" smtClean="0">
                <a:solidFill>
                  <a:srgbClr val="FFFF00"/>
                </a:solidFill>
              </a:rPr>
              <a:t>Авиационный</a:t>
            </a:r>
          </a:p>
          <a:p>
            <a:r>
              <a:rPr lang="ru-RU" sz="6000" dirty="0" smtClean="0">
                <a:solidFill>
                  <a:srgbClr val="FFFF00"/>
                </a:solidFill>
              </a:rPr>
              <a:t>Судомоделизм</a:t>
            </a:r>
          </a:p>
          <a:p>
            <a:r>
              <a:rPr lang="ru-RU" sz="6000" dirty="0" smtClean="0">
                <a:solidFill>
                  <a:srgbClr val="FFFF00"/>
                </a:solidFill>
              </a:rPr>
              <a:t>Железнодорожный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57158" y="142852"/>
            <a:ext cx="8229600" cy="200026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Раздел 2</a:t>
            </a: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4900" b="1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Стендовый моделизм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428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4000" dirty="0" smtClean="0">
                <a:solidFill>
                  <a:srgbClr val="FFFF00"/>
                </a:solidFill>
              </a:rPr>
              <a:t>Аэрограф</a:t>
            </a:r>
          </a:p>
          <a:p>
            <a:pPr lvl="0"/>
            <a:r>
              <a:rPr lang="ru-RU" sz="4000" dirty="0" smtClean="0">
                <a:solidFill>
                  <a:srgbClr val="FFFF00"/>
                </a:solidFill>
              </a:rPr>
              <a:t>Компрессор</a:t>
            </a:r>
          </a:p>
          <a:p>
            <a:pPr lvl="0"/>
            <a:r>
              <a:rPr lang="ru-RU" sz="4000" dirty="0" smtClean="0">
                <a:solidFill>
                  <a:srgbClr val="FFFF00"/>
                </a:solidFill>
              </a:rPr>
              <a:t>Надфиль</a:t>
            </a:r>
          </a:p>
          <a:p>
            <a:pPr lvl="0"/>
            <a:r>
              <a:rPr lang="ru-RU" sz="4000" dirty="0" smtClean="0">
                <a:solidFill>
                  <a:srgbClr val="FFFF00"/>
                </a:solidFill>
              </a:rPr>
              <a:t>Двухсторонний скотч</a:t>
            </a:r>
          </a:p>
          <a:p>
            <a:r>
              <a:rPr lang="ru-RU" sz="4000" dirty="0" smtClean="0">
                <a:solidFill>
                  <a:srgbClr val="FFFF00"/>
                </a:solidFill>
              </a:rPr>
              <a:t>Зубочистка</a:t>
            </a:r>
          </a:p>
          <a:p>
            <a:r>
              <a:rPr lang="ru-RU" sz="4000" dirty="0" smtClean="0">
                <a:solidFill>
                  <a:srgbClr val="FFFF00"/>
                </a:solidFill>
              </a:rPr>
              <a:t>Малярный скотч</a:t>
            </a:r>
          </a:p>
          <a:p>
            <a:pPr lvl="0"/>
            <a:endParaRPr lang="ru-RU" sz="4000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  <a:t>2. Для чего в стендовом моделизме используют </a:t>
            </a:r>
            <a:b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  <a:t>эти предметы?</a:t>
            </a: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</p:spTree>
    <p:extLst>
      <p:ext uri="{BB962C8B-B14F-4D97-AF65-F5344CB8AC3E}">
        <p14:creationId xmlns="" xmlns:p14="http://schemas.microsoft.com/office/powerpoint/2010/main" val="227368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564904"/>
            <a:ext cx="8085584" cy="403244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ru-RU" sz="5200" b="1" dirty="0" smtClean="0">
                <a:solidFill>
                  <a:schemeClr val="tx1">
                    <a:lumMod val="95000"/>
                  </a:schemeClr>
                </a:solidFill>
              </a:rPr>
              <a:t>СССР</a:t>
            </a:r>
          </a:p>
          <a:p>
            <a:pPr>
              <a:lnSpc>
                <a:spcPct val="120000"/>
              </a:lnSpc>
            </a:pPr>
            <a:r>
              <a:rPr lang="ru-RU" sz="5200" b="1" dirty="0" smtClean="0">
                <a:solidFill>
                  <a:schemeClr val="tx1">
                    <a:lumMod val="95000"/>
                  </a:schemeClr>
                </a:solidFill>
              </a:rPr>
              <a:t>С.Ш.А</a:t>
            </a:r>
          </a:p>
          <a:p>
            <a:pPr>
              <a:lnSpc>
                <a:spcPct val="120000"/>
              </a:lnSpc>
            </a:pPr>
            <a:r>
              <a:rPr lang="ru-RU" sz="5200" b="1" dirty="0" smtClean="0">
                <a:solidFill>
                  <a:schemeClr val="tx1">
                    <a:lumMod val="95000"/>
                  </a:schemeClr>
                </a:solidFill>
              </a:rPr>
              <a:t>Великобритания</a:t>
            </a:r>
          </a:p>
          <a:p>
            <a:pPr>
              <a:lnSpc>
                <a:spcPct val="120000"/>
              </a:lnSpc>
            </a:pPr>
            <a:r>
              <a:rPr lang="ru-RU" sz="5200" b="1" dirty="0" smtClean="0">
                <a:solidFill>
                  <a:schemeClr val="tx1">
                    <a:lumMod val="95000"/>
                  </a:schemeClr>
                </a:solidFill>
              </a:rPr>
              <a:t>Германия</a:t>
            </a:r>
          </a:p>
          <a:p>
            <a:pPr lvl="0"/>
            <a:endParaRPr lang="ru-RU" sz="4000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216024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3. </a:t>
            </a:r>
            <a: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  <a:t>В какой стране </a:t>
            </a:r>
            <a:r>
              <a:rPr lang="ru-RU" sz="3100" b="1" dirty="0">
                <a:solidFill>
                  <a:schemeClr val="accent2">
                    <a:lumMod val="50000"/>
                  </a:schemeClr>
                </a:solidFill>
              </a:rPr>
              <a:t>в 1935 </a:t>
            </a:r>
            <a: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  <a:t>появилась первая в мире сборная  </a:t>
            </a:r>
            <a:r>
              <a:rPr lang="ru-RU" sz="3100" b="1" dirty="0">
                <a:solidFill>
                  <a:schemeClr val="accent2">
                    <a:lumMod val="50000"/>
                  </a:schemeClr>
                </a:solidFill>
              </a:rPr>
              <a:t>модель </a:t>
            </a:r>
            <a: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  <a:t> самолета ?</a:t>
            </a:r>
            <a:b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  <a:t>Как Министерство обороны этой страны использовало модели самолетов в период Второй Мировой войны?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</p:spTree>
    <p:extLst>
      <p:ext uri="{BB962C8B-B14F-4D97-AF65-F5344CB8AC3E}">
        <p14:creationId xmlns="" xmlns:p14="http://schemas.microsoft.com/office/powerpoint/2010/main" val="19425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3483" y="1772816"/>
            <a:ext cx="8229600" cy="4525963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lvl="0"/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Склейка фигуры</a:t>
            </a:r>
          </a:p>
          <a:p>
            <a:pPr lvl="0"/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Грунтовка</a:t>
            </a:r>
          </a:p>
          <a:p>
            <a:pPr lvl="0"/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Обработка деталей фигуры</a:t>
            </a:r>
          </a:p>
          <a:p>
            <a:pPr lvl="0"/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Установка фигуры на временную </a:t>
            </a:r>
          </a:p>
          <a:p>
            <a:pPr lvl="0">
              <a:buNone/>
            </a:pPr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подставку</a:t>
            </a:r>
          </a:p>
          <a:p>
            <a:pPr lvl="0"/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Роспись одежды (униформы)</a:t>
            </a:r>
          </a:p>
          <a:p>
            <a:pPr lvl="0"/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Роспись обуви</a:t>
            </a:r>
          </a:p>
          <a:p>
            <a:pPr lvl="0"/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Роспись лица и рук</a:t>
            </a:r>
          </a:p>
          <a:p>
            <a:pPr lvl="0"/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Роспись мелких деталей, экипировки и знаков различия</a:t>
            </a: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047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  <a:t>4. Расставьте в нужном порядке этапы работы над фигуркой (военно-исторической миниатюрой):</a:t>
            </a: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25547" y="1772816"/>
            <a:ext cx="2473317" cy="3298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57888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а) 1:124, 1:73, 1:46, 1:38, 1:23, 1:20</a:t>
            </a:r>
          </a:p>
          <a:p>
            <a:pPr>
              <a:buNone/>
            </a:pPr>
            <a:endParaRPr lang="ru-RU" sz="40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б) 1:144, 1:72, 1:48, 1:35, 1:32, 1:24</a:t>
            </a:r>
          </a:p>
          <a:p>
            <a:pPr>
              <a:buNone/>
            </a:pPr>
            <a:endParaRPr lang="ru-RU" sz="40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в) 1:110, 1:75, 1:45, 1:30, 1:22, 1:26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57158" y="428604"/>
            <a:ext cx="8424936" cy="1428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5. Не все перечисленные масштабы приняты в стендовом моделизме. Выберите вариант, в котором все масштабы указаны верно и скажите к какому виду моделизма соответствует каждый из них.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7992888" cy="475252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Раздел 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5300" b="1" dirty="0" smtClean="0"/>
              <a:t>Военная история</a:t>
            </a:r>
            <a:br>
              <a:rPr lang="ru-RU" sz="5300" b="1" dirty="0" smtClean="0"/>
            </a:br>
            <a:r>
              <a:rPr lang="ru-RU" sz="5300" b="1" dirty="0" smtClean="0"/>
              <a:t>и </a:t>
            </a:r>
            <a:br>
              <a:rPr lang="ru-RU" sz="5300" b="1" dirty="0" smtClean="0"/>
            </a:br>
            <a:r>
              <a:rPr lang="ru-RU" sz="5300" b="1" dirty="0" smtClean="0"/>
              <a:t>развитие боевой техники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8559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1. Названия каких животных носят</a:t>
            </a:r>
            <a:b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представленные здесь вертолеты? </a:t>
            </a:r>
            <a:b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Назовите официальные обозначения этих машин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D:\Документы\Андрюша\Статьи_модели_фото\Фотоальбом\Вертолеты\Дмитрий Пичугин вертолеты\dp_mi-24p_1000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4348" y="1571612"/>
            <a:ext cx="3571900" cy="2382458"/>
          </a:xfrm>
          <a:prstGeom prst="rect">
            <a:avLst/>
          </a:prstGeom>
          <a:noFill/>
        </p:spPr>
      </p:pic>
      <p:pic>
        <p:nvPicPr>
          <p:cNvPr id="1027" name="Picture 3" descr="D:\Документы\Андрюша\Статьи_модели_фото\Фотоальбом\Вертолеты\az_ka-52_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4348" y="4143380"/>
            <a:ext cx="3606035" cy="2440083"/>
          </a:xfrm>
          <a:prstGeom prst="rect">
            <a:avLst/>
          </a:prstGeom>
          <a:noFill/>
        </p:spPr>
      </p:pic>
      <p:pic>
        <p:nvPicPr>
          <p:cNvPr id="2" name="Picture 3" descr="D:\Документы\Андрюша\Статьи_модели_фото\Фотоальбом\Вертолеты\az_mi-26_02_120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43438" y="1571612"/>
            <a:ext cx="3643258" cy="2428839"/>
          </a:xfrm>
          <a:prstGeom prst="rect">
            <a:avLst/>
          </a:prstGeom>
          <a:noFill/>
        </p:spPr>
      </p:pic>
      <p:pic>
        <p:nvPicPr>
          <p:cNvPr id="5" name="Picture 5" descr="D:\Документы\Андрюша\Статьи_модели_фото\Фотоальбом\Вертолеты\az_ka-50_01_1200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643438" y="4143380"/>
            <a:ext cx="3690942" cy="2460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sz="4000" dirty="0" smtClean="0"/>
          </a:p>
          <a:p>
            <a:pPr lvl="0"/>
            <a:endParaRPr lang="ru-RU" sz="2000" dirty="0" smtClean="0"/>
          </a:p>
          <a:p>
            <a:pPr lvl="0"/>
            <a:r>
              <a:rPr lang="ru-RU" sz="4000" dirty="0" smtClean="0">
                <a:solidFill>
                  <a:srgbClr val="FFFF00"/>
                </a:solidFill>
              </a:rPr>
              <a:t>Ястребок</a:t>
            </a:r>
            <a:endParaRPr lang="ru-RU" sz="4000" dirty="0">
              <a:solidFill>
                <a:srgbClr val="FFFF00"/>
              </a:solidFill>
            </a:endParaRPr>
          </a:p>
          <a:p>
            <a:pPr lvl="0"/>
            <a:r>
              <a:rPr lang="ru-RU" sz="4000" dirty="0">
                <a:solidFill>
                  <a:srgbClr val="FFFF00"/>
                </a:solidFill>
              </a:rPr>
              <a:t>Ишачок</a:t>
            </a:r>
          </a:p>
          <a:p>
            <a:pPr lvl="0"/>
            <a:r>
              <a:rPr lang="ru-RU" sz="4000" dirty="0">
                <a:solidFill>
                  <a:srgbClr val="FFFF00"/>
                </a:solidFill>
              </a:rPr>
              <a:t>Бычок</a:t>
            </a: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28215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sz="29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2. Как </a:t>
            </a:r>
            <a:r>
              <a:rPr lang="ru-RU" sz="29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советские летчики </a:t>
            </a:r>
            <a:r>
              <a:rPr lang="ru-RU" sz="29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называли </a:t>
            </a:r>
            <a:br>
              <a:rPr lang="ru-RU" sz="29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истребитель </a:t>
            </a:r>
            <a:r>
              <a:rPr lang="ru-RU" sz="29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И-16</a:t>
            </a:r>
            <a:r>
              <a:rPr lang="ru-RU" sz="29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? </a:t>
            </a:r>
            <a:br>
              <a:rPr lang="ru-RU" sz="29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Назовите фамилию конструктора этого самолета. </a:t>
            </a:r>
            <a:r>
              <a:rPr lang="ru-RU" sz="29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9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pic>
        <p:nvPicPr>
          <p:cNvPr id="2051" name="Picture 3" descr="D:\Документы\Андрюша\Статьи_модели_фото\Фотоальбом\Поршневые\213452_233_840_ArtFile_ru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03848" y="1928802"/>
            <a:ext cx="5375709" cy="40317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1565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lvl="0"/>
            <a:endParaRPr lang="ru-RU" sz="4000" dirty="0" smtClean="0">
              <a:solidFill>
                <a:srgbClr val="FFFF00"/>
              </a:solidFill>
            </a:endParaRPr>
          </a:p>
          <a:p>
            <a:pPr lvl="0"/>
            <a:r>
              <a:rPr lang="ru-RU" sz="4000" b="1" dirty="0" smtClean="0">
                <a:solidFill>
                  <a:schemeClr val="tx1">
                    <a:lumMod val="95000"/>
                  </a:schemeClr>
                </a:solidFill>
              </a:rPr>
              <a:t>Курская битва</a:t>
            </a:r>
          </a:p>
          <a:p>
            <a:pPr lvl="0"/>
            <a:r>
              <a:rPr lang="ru-RU" sz="4000" b="1" dirty="0" smtClean="0">
                <a:solidFill>
                  <a:schemeClr val="tx1">
                    <a:lumMod val="95000"/>
                  </a:schemeClr>
                </a:solidFill>
              </a:rPr>
              <a:t>Сталинградская битва</a:t>
            </a:r>
          </a:p>
          <a:p>
            <a:pPr lvl="0"/>
            <a:r>
              <a:rPr lang="ru-RU" sz="4000" b="1" dirty="0" smtClean="0">
                <a:solidFill>
                  <a:schemeClr val="tx1">
                    <a:lumMod val="95000"/>
                  </a:schemeClr>
                </a:solidFill>
              </a:rPr>
              <a:t>Битва за Москву</a:t>
            </a: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51216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3. Какая битва Великой Отечественной войны явилась для немецкой армии первым крупным поражением и почему?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xmlns="" val="217256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4. Расставьте эти советские танки в следующем порядке: легкие, средние, тяжелые. Назовите их.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2233811" cy="1874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481" y="4406259"/>
            <a:ext cx="2988436" cy="152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0127" y="1601047"/>
            <a:ext cx="3096344" cy="1751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21026" y="4253190"/>
            <a:ext cx="2857501" cy="183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 descr="D:\Андрюша\18677-4020-thickbox_cr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1446" y="4283386"/>
            <a:ext cx="2530998" cy="186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0133" y="1618034"/>
            <a:ext cx="2575454" cy="193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19663" y="6153585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4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188405" y="3549625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222909" y="3549625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221254" y="343092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22909" y="6153585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5</a:t>
            </a:r>
            <a:endParaRPr lang="ru-RU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164288" y="6153585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xmlns="" val="217256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7000">
              <a:schemeClr val="bg2">
                <a:tint val="80000"/>
                <a:satMod val="300000"/>
                <a:alpha val="16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5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. Назовите фамилию командира этой подводной лодки, которого Гитлер назвал своим личным врагом. Почему?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132856"/>
            <a:ext cx="5845301" cy="438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7256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6000">
              <a:schemeClr val="bg2">
                <a:tint val="80000"/>
                <a:satMod val="300000"/>
                <a:alpha val="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4000" dirty="0" smtClean="0"/>
              <a:t>         </a:t>
            </a:r>
          </a:p>
          <a:p>
            <a:pPr lvl="0">
              <a:buNone/>
            </a:pPr>
            <a:endParaRPr lang="ru-RU" sz="4000" dirty="0" smtClean="0"/>
          </a:p>
          <a:p>
            <a:pPr lvl="0">
              <a:buNone/>
            </a:pPr>
            <a:endParaRPr lang="ru-RU" sz="4000" dirty="0"/>
          </a:p>
          <a:p>
            <a:pPr lvl="0">
              <a:buNone/>
            </a:pPr>
            <a:r>
              <a:rPr lang="ru-RU" sz="4000" dirty="0" smtClean="0"/>
              <a:t>   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6. Расшифруйте аббревиатуры этой российской бронетехники. Корпус какого из указанных образцов сделан из броневого алюминиевого  сплава?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328184"/>
            <a:ext cx="3800872" cy="1946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03948" y="6273225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БТР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607106" y="4212377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БМП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4212377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БМД</a:t>
            </a:r>
            <a:endParaRPr lang="ru-RU" sz="3200" b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977736"/>
            <a:ext cx="4152782" cy="2184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8218" y="1935313"/>
            <a:ext cx="3909259" cy="2269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7256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4000" dirty="0" smtClean="0"/>
              <a:t>         </a:t>
            </a:r>
          </a:p>
          <a:p>
            <a:pPr lvl="0">
              <a:buNone/>
            </a:pPr>
            <a:endParaRPr lang="ru-RU" sz="4000" dirty="0" smtClean="0"/>
          </a:p>
          <a:p>
            <a:pPr lvl="0">
              <a:buNone/>
            </a:pPr>
            <a:endParaRPr lang="ru-RU" sz="4000" dirty="0"/>
          </a:p>
          <a:p>
            <a:pPr lvl="0">
              <a:buNone/>
            </a:pPr>
            <a:r>
              <a:rPr lang="ru-RU" sz="4000" dirty="0" smtClean="0"/>
              <a:t>   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7. </a:t>
            </a:r>
            <a: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  <a:t>Какое сражение называют «Битвой гигантов»? </a:t>
            </a:r>
            <a:b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  <a:t>Когда оно состоялось?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15616" y="2348880"/>
            <a:ext cx="7200800" cy="31700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4000" b="1" dirty="0" smtClean="0">
                <a:solidFill>
                  <a:srgbClr val="FFFF00"/>
                </a:solidFill>
              </a:rPr>
              <a:t>Куликовская битва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4000" b="1" dirty="0">
              <a:solidFill>
                <a:srgbClr val="FFFF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4000" b="1" dirty="0" smtClean="0">
                <a:solidFill>
                  <a:srgbClr val="FFFF00"/>
                </a:solidFill>
              </a:rPr>
              <a:t>Полтавское сражение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4000" b="1" dirty="0">
              <a:solidFill>
                <a:srgbClr val="FFFF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4000" b="1" dirty="0" smtClean="0">
                <a:solidFill>
                  <a:srgbClr val="FFFF00"/>
                </a:solidFill>
              </a:rPr>
              <a:t>Бородинская битва</a:t>
            </a:r>
            <a:endParaRPr lang="ru-RU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763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312</TotalTime>
  <Words>238</Words>
  <Application>Microsoft Office PowerPoint</Application>
  <PresentationFormat>Экран (4:3)</PresentationFormat>
  <Paragraphs>97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Викторина «Военная история и стендовый моделизм» </vt:lpstr>
      <vt:lpstr>  Раздел 1  Военная история и  развитие боевой техники    </vt:lpstr>
      <vt:lpstr>1. Названия каких животных носят  представленные здесь вертолеты?  Назовите официальные обозначения этих машин.</vt:lpstr>
      <vt:lpstr> 2. Как советские летчики называли  истребитель И-16?  Назовите фамилию конструктора этого самолета.    </vt:lpstr>
      <vt:lpstr>   3. Какая битва Великой Отечественной войны явилась для немецкой армии первым крупным поражением и почему?     </vt:lpstr>
      <vt:lpstr>  4. Расставьте эти советские танки в следующем порядке: легкие, средние, тяжелые. Назовите их.    </vt:lpstr>
      <vt:lpstr> 5. Назовите фамилию командира этой подводной лодки, которого Гитлер назвал своим личным врагом. Почему?   </vt:lpstr>
      <vt:lpstr>  6. Расшифруйте аббревиатуры этой российской бронетехники. Корпус какого из указанных образцов сделан из броневого алюминиевого  сплава?    </vt:lpstr>
      <vt:lpstr>  7. Какое сражение называют «Битвой гигантов»?  Когда оно состоялось?    </vt:lpstr>
      <vt:lpstr>8. Перечислите представленные здесь самолеты и назовите фамилии их конструкторов.</vt:lpstr>
      <vt:lpstr>  9.  Когда началась Вторая Мировая война?  Что означают остальные даты?    </vt:lpstr>
      <vt:lpstr>1. Какой вид моделизма самый древний? Как он появился?</vt:lpstr>
      <vt:lpstr>   2. Для чего в стендовом моделизме используют  эти предметы?    </vt:lpstr>
      <vt:lpstr>  3. В какой стране в 1935 появилась первая в мире сборная  модель  самолета ? Как Министерство обороны этой страны использовало модели самолетов в период Второй Мировой войны?    </vt:lpstr>
      <vt:lpstr>  4. Расставьте в нужном порядке этапы работы над фигуркой (военно-исторической миниатюрой):    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 Какой вид стендового моделизма самый древний и почему?</dc:title>
  <dc:creator>Администратор</dc:creator>
  <cp:lastModifiedBy>Дмитрий Каленюк</cp:lastModifiedBy>
  <cp:revision>50</cp:revision>
  <dcterms:modified xsi:type="dcterms:W3CDTF">2014-10-27T11:52:05Z</dcterms:modified>
</cp:coreProperties>
</file>