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6" r:id="rId6"/>
    <p:sldId id="265" r:id="rId7"/>
    <p:sldId id="269" r:id="rId8"/>
    <p:sldId id="260" r:id="rId9"/>
    <p:sldId id="261" r:id="rId10"/>
    <p:sldId id="263" r:id="rId11"/>
    <p:sldId id="262" r:id="rId12"/>
    <p:sldId id="264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3FF653-D6F1-4BF1-800F-9FF9D1FF183E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C1EBFC3-BE4C-4A48-AEFA-7A7D987F3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F653-D6F1-4BF1-800F-9FF9D1FF183E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BFC3-BE4C-4A48-AEFA-7A7D987F3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F653-D6F1-4BF1-800F-9FF9D1FF183E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BFC3-BE4C-4A48-AEFA-7A7D987F3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3FF653-D6F1-4BF1-800F-9FF9D1FF183E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1EBFC3-BE4C-4A48-AEFA-7A7D987F3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C3FF653-D6F1-4BF1-800F-9FF9D1FF183E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C1EBFC3-BE4C-4A48-AEFA-7A7D987F3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F653-D6F1-4BF1-800F-9FF9D1FF183E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BFC3-BE4C-4A48-AEFA-7A7D987F3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F653-D6F1-4BF1-800F-9FF9D1FF183E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BFC3-BE4C-4A48-AEFA-7A7D987F3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3FF653-D6F1-4BF1-800F-9FF9D1FF183E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1EBFC3-BE4C-4A48-AEFA-7A7D987F3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F653-D6F1-4BF1-800F-9FF9D1FF183E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BFC3-BE4C-4A48-AEFA-7A7D987F3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3FF653-D6F1-4BF1-800F-9FF9D1FF183E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1EBFC3-BE4C-4A48-AEFA-7A7D987F3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3FF653-D6F1-4BF1-800F-9FF9D1FF183E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1EBFC3-BE4C-4A48-AEFA-7A7D987F3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C3FF653-D6F1-4BF1-800F-9FF9D1FF183E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C1EBFC3-BE4C-4A48-AEFA-7A7D987F3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3645024"/>
            <a:ext cx="6172200" cy="1894362"/>
          </a:xfrm>
        </p:spPr>
        <p:txBody>
          <a:bodyPr>
            <a:normAutofit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Деление клетки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sz="4000" dirty="0" smtClean="0"/>
          </a:p>
          <a:p>
            <a:r>
              <a:rPr lang="ru-RU" sz="4000" dirty="0" smtClean="0"/>
              <a:t>Митоз и мейоз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0648"/>
            <a:ext cx="4896544" cy="4227618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Значение митоза </a:t>
            </a:r>
            <a:br>
              <a:rPr lang="ru-RU" dirty="0" smtClean="0"/>
            </a:br>
            <a:r>
              <a:rPr lang="ru-RU" dirty="0" smtClean="0"/>
              <a:t>или его биологическая роль в природе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/>
            <a:r>
              <a:rPr lang="ru-RU" dirty="0" smtClean="0"/>
              <a:t>Митоз обеспечивает постоянное количество хромосом в клетках организма. </a:t>
            </a:r>
          </a:p>
          <a:p>
            <a:r>
              <a:rPr lang="ru-RU" dirty="0" smtClean="0"/>
              <a:t>Процесс лежит в основе роста и развития организма.</a:t>
            </a:r>
            <a:endParaRPr lang="ru-RU" dirty="0"/>
          </a:p>
        </p:txBody>
      </p:sp>
      <p:pic>
        <p:nvPicPr>
          <p:cNvPr id="5122" name="Picture 2" descr="Картинка 1 из 10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3073375" cy="2650630"/>
          </a:xfrm>
          <a:prstGeom prst="rect">
            <a:avLst/>
          </a:prstGeom>
          <a:noFill/>
        </p:spPr>
      </p:pic>
      <p:pic>
        <p:nvPicPr>
          <p:cNvPr id="5130" name="Picture 10" descr="Картинка 53 из 10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645024"/>
            <a:ext cx="1937792" cy="1937792"/>
          </a:xfrm>
          <a:prstGeom prst="rect">
            <a:avLst/>
          </a:prstGeom>
          <a:noFill/>
        </p:spPr>
      </p:pic>
      <p:pic>
        <p:nvPicPr>
          <p:cNvPr id="5132" name="Picture 12" descr="http://im8-tub-ru.yandex.net/i?id=329901782-07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301208"/>
            <a:ext cx="1428750" cy="1200150"/>
          </a:xfrm>
          <a:prstGeom prst="rect">
            <a:avLst/>
          </a:prstGeom>
          <a:noFill/>
        </p:spPr>
      </p:pic>
      <p:pic>
        <p:nvPicPr>
          <p:cNvPr id="5134" name="Picture 14" descr="http://im7-tub-ru.yandex.net/i?id=445925474-14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573016"/>
            <a:ext cx="857250" cy="1428750"/>
          </a:xfrm>
          <a:prstGeom prst="rect">
            <a:avLst/>
          </a:prstGeom>
          <a:noFill/>
        </p:spPr>
      </p:pic>
      <p:pic>
        <p:nvPicPr>
          <p:cNvPr id="5136" name="Picture 16" descr="http://im8-tub-ru.yandex.net/i?id=22179496-32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861048"/>
            <a:ext cx="1428750" cy="1076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 anchor="t"/>
          <a:lstStyle/>
          <a:p>
            <a:r>
              <a:rPr lang="ru-RU" dirty="0" smtClean="0"/>
              <a:t>мейоз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результате мейоза </a:t>
            </a:r>
            <a:r>
              <a:rPr lang="ru-RU" b="1" dirty="0" smtClean="0"/>
              <a:t>из одной </a:t>
            </a:r>
            <a:r>
              <a:rPr lang="ru-RU" dirty="0" smtClean="0"/>
              <a:t>материнской клетки образуется </a:t>
            </a:r>
            <a:r>
              <a:rPr lang="ru-RU" b="1" dirty="0" smtClean="0"/>
              <a:t>четыре</a:t>
            </a:r>
            <a:r>
              <a:rPr lang="ru-RU" dirty="0" smtClean="0"/>
              <a:t> дочерние клетки, в каждой из которых в два раза меньше хромосом, чем в материнской клетке.</a:t>
            </a:r>
          </a:p>
          <a:p>
            <a:pPr>
              <a:buNone/>
            </a:pPr>
            <a:r>
              <a:rPr lang="ru-RU" dirty="0" smtClean="0"/>
              <a:t>                                            2 деление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1 деление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4499992" y="285293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292080" y="35730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115616" y="4221088"/>
            <a:ext cx="1080120" cy="1130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929190" y="457200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16016" y="566124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13" idx="7"/>
            <a:endCxn id="4" idx="2"/>
          </p:cNvCxnSpPr>
          <p:nvPr/>
        </p:nvCxnSpPr>
        <p:spPr>
          <a:xfrm flipV="1">
            <a:off x="3696305" y="3310136"/>
            <a:ext cx="803687" cy="39679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851920" y="4075362"/>
            <a:ext cx="1512168" cy="737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7" idx="2"/>
          </p:cNvCxnSpPr>
          <p:nvPr/>
        </p:nvCxnSpPr>
        <p:spPr>
          <a:xfrm flipV="1">
            <a:off x="3851920" y="5029208"/>
            <a:ext cx="1077270" cy="127984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707904" y="5589240"/>
            <a:ext cx="1008112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2915816" y="35730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915816" y="479715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2123728" y="4221088"/>
            <a:ext cx="792088" cy="28803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5" idx="2"/>
          </p:cNvCxnSpPr>
          <p:nvPr/>
        </p:nvCxnSpPr>
        <p:spPr>
          <a:xfrm>
            <a:off x="2123728" y="5085184"/>
            <a:ext cx="792088" cy="16916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211960" y="2420888"/>
            <a:ext cx="72008" cy="42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мейоза. </a:t>
            </a:r>
            <a:br>
              <a:rPr lang="ru-RU" dirty="0" smtClean="0"/>
            </a:br>
            <a:r>
              <a:rPr lang="ru-RU" dirty="0" smtClean="0"/>
              <a:t>Биологическая роль мейоза.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Мейоз связан с размножением организма.</a:t>
            </a:r>
          </a:p>
          <a:p>
            <a:r>
              <a:rPr lang="ru-RU" dirty="0" smtClean="0"/>
              <a:t>В результате мейоза количество хромосом уменьшается вдвое.</a:t>
            </a:r>
            <a:endParaRPr lang="ru-RU" dirty="0"/>
          </a:p>
        </p:txBody>
      </p:sp>
      <p:pic>
        <p:nvPicPr>
          <p:cNvPr id="4098" name="Picture 2" descr="http://www.biyolojiegitim.yyu.edu.tr/k/Tet/thumbnails/Tetrad%202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437112"/>
            <a:ext cx="2880320" cy="1872208"/>
          </a:xfrm>
          <a:prstGeom prst="rect">
            <a:avLst/>
          </a:prstGeom>
          <a:noFill/>
        </p:spPr>
      </p:pic>
      <p:pic>
        <p:nvPicPr>
          <p:cNvPr id="4104" name="Picture 8" descr="http://im0-tub-ru.yandex.net/i?id=57615376-3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1508373" cy="2016224"/>
          </a:xfrm>
          <a:prstGeom prst="rect">
            <a:avLst/>
          </a:prstGeom>
          <a:noFill/>
        </p:spPr>
      </p:pic>
      <p:pic>
        <p:nvPicPr>
          <p:cNvPr id="4106" name="Picture 10" descr=" Детские картинки животных - Киты – млекопитающие.                                                     Мама кормит своего малыша молоком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140968"/>
            <a:ext cx="1920230" cy="1155948"/>
          </a:xfrm>
          <a:prstGeom prst="rect">
            <a:avLst/>
          </a:prstGeom>
          <a:noFill/>
        </p:spPr>
      </p:pic>
      <p:pic>
        <p:nvPicPr>
          <p:cNvPr id="4108" name="Picture 12" descr="http://im2-tub-ru.yandex.net/i?id=472078489-46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517232"/>
            <a:ext cx="1428750" cy="895351"/>
          </a:xfrm>
          <a:prstGeom prst="rect">
            <a:avLst/>
          </a:prstGeom>
          <a:noFill/>
        </p:spPr>
      </p:pic>
      <p:pic>
        <p:nvPicPr>
          <p:cNvPr id="4110" name="Picture 14" descr="Картинка 76 из 45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2492896"/>
            <a:ext cx="3407702" cy="2555776"/>
          </a:xfrm>
          <a:prstGeom prst="rect">
            <a:avLst/>
          </a:prstGeom>
          <a:noFill/>
        </p:spPr>
      </p:pic>
      <p:pic>
        <p:nvPicPr>
          <p:cNvPr id="4112" name="Picture 16" descr="Картинка 149 из 45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5219616"/>
            <a:ext cx="1944216" cy="1638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996952"/>
            <a:ext cx="2324657" cy="273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на «5»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Сможете ли вы теперь ответить на вопрос?</a:t>
            </a:r>
          </a:p>
          <a:p>
            <a:pPr algn="ctr">
              <a:buNone/>
            </a:pPr>
            <a:r>
              <a:rPr lang="ru-RU" b="1" i="1" dirty="0" smtClean="0"/>
              <a:t>Почему у нас растут ногти и волосы, </a:t>
            </a:r>
          </a:p>
          <a:p>
            <a:pPr algn="ctr">
              <a:buNone/>
            </a:pPr>
            <a:r>
              <a:rPr lang="ru-RU" b="1" i="1" dirty="0" smtClean="0"/>
              <a:t>а у ящерицы отрастает новых хвост?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356992"/>
            <a:ext cx="4249844" cy="321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2123171" cy="213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Параграф №4, с. 25 – 28.</a:t>
            </a:r>
          </a:p>
          <a:p>
            <a:pPr>
              <a:buNone/>
            </a:pPr>
            <a:r>
              <a:rPr lang="ru-RU" dirty="0" smtClean="0"/>
              <a:t>1 вариант – сделать таблицу в тетради </a:t>
            </a:r>
          </a:p>
          <a:p>
            <a:pPr algn="ctr">
              <a:buNone/>
            </a:pPr>
            <a:r>
              <a:rPr lang="ru-RU" dirty="0" smtClean="0"/>
              <a:t>Фазы митоза.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 вариант – сделать таблицу в тетради</a:t>
            </a:r>
          </a:p>
          <a:p>
            <a:pPr algn="ctr">
              <a:buNone/>
            </a:pPr>
            <a:r>
              <a:rPr lang="ru-RU" dirty="0" smtClean="0"/>
              <a:t>Фазы мейоза.</a:t>
            </a:r>
          </a:p>
          <a:p>
            <a:pPr algn="ctr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14" y="2928934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Фазы митоза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происходит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57290" y="5214950"/>
          <a:ext cx="60960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29218">
                <a:tc>
                  <a:txBody>
                    <a:bodyPr/>
                    <a:lstStyle/>
                    <a:p>
                      <a:r>
                        <a:rPr lang="ru-RU" dirty="0" smtClean="0"/>
                        <a:t>Фазы мейоза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происходит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62" y="1500174"/>
            <a:ext cx="7429552" cy="3143272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Почему у нас растут ногти и волосы, </a:t>
            </a:r>
          </a:p>
          <a:p>
            <a:pPr algn="ctr"/>
            <a:r>
              <a:rPr lang="ru-RU" sz="3200" dirty="0" smtClean="0"/>
              <a:t>а у ящерицы отрастает новый хвост?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908720"/>
          </a:xfrm>
        </p:spPr>
        <p:txBody>
          <a:bodyPr anchor="t"/>
          <a:lstStyle/>
          <a:p>
            <a:pPr algn="ctr"/>
            <a:r>
              <a:rPr lang="ru-RU" sz="2800" dirty="0" smtClean="0"/>
              <a:t>Проверка домашнего задания.</a:t>
            </a:r>
            <a:br>
              <a:rPr lang="ru-RU" sz="2800" dirty="0" smtClean="0"/>
            </a:br>
            <a:r>
              <a:rPr lang="ru-RU" sz="2400" b="1" dirty="0" smtClean="0"/>
              <a:t>Какие утверждения верны: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7467600" cy="547260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Все органические вещества хорошо растворяются в воде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Жиры – источник энергии и воды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Химические элементы в клетке совсем другие, чем в неживой природе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Железо накапливается в яблоках, а йод в морской капусте.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Одни и те же химические элементы входят в состав живой и неживой природы, что свидетельствует об их единстве.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Самое распространённое неорганическое вещество - вода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Чем активнее работает орган, тем меньше в его клетках воды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Гемоглобин – это белок нашей крови, придающей ей красный цвет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Чтобы быть здоровым, человек должен в сутки получать с едой около 700 г белка.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Углеводы нужны только растениям.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Нуклеиновые кислоты нужны для хранения и передачи наследственных признаков.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В состав клетки входят органические и неорганические вещества.</a:t>
            </a:r>
          </a:p>
          <a:p>
            <a:pPr marL="457200" indent="-457200">
              <a:buFont typeface="+mj-lt"/>
              <a:buAutoNum type="arabicPeriod"/>
            </a:pPr>
            <a:endParaRPr lang="ru-RU" sz="2600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задания: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Нет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Нет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Да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Нет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Нет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Да</a:t>
            </a:r>
          </a:p>
          <a:p>
            <a:pPr marL="457200" indent="-457200">
              <a:buNone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Критерии оценки: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Если вы правильно ответили на: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12 – 11 вопросов, то получаете оценку – 5;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10 – 9 вопросов, то получаете оценку – 4;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8 – 6 вопросов, то получаете оценку – 3;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5 вопросов или меньше, то  вы не  готовы к уроку, необходимо выучить это материал  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32656"/>
            <a:ext cx="27622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Деление клетки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/>
              <a:t>Вспомните что вы знаете </a:t>
            </a:r>
          </a:p>
          <a:p>
            <a:pPr>
              <a:buNone/>
            </a:pPr>
            <a:r>
              <a:rPr lang="ru-RU" u="sng" dirty="0" smtClean="0"/>
              <a:t>о хромосомах: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Где они находятся?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Какую роль играют в клетке?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573016"/>
            <a:ext cx="28384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хромосомы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715140" y="264795"/>
            <a:ext cx="1928826" cy="6593205"/>
          </a:xfrm>
        </p:spPr>
        <p:txBody>
          <a:bodyPr>
            <a:noAutofit/>
          </a:bodyPr>
          <a:lstStyle/>
          <a:p>
            <a:r>
              <a:rPr lang="ru-RU" sz="2000" dirty="0" smtClean="0"/>
              <a:t>Хромосомы находятся в ядре и играют важную роль  в процессе деления, именно они отвечают за передачу наследствен-</a:t>
            </a:r>
          </a:p>
          <a:p>
            <a:r>
              <a:rPr lang="ru-RU" sz="2000" dirty="0" smtClean="0"/>
              <a:t>ной информации из поколения в поколение.</a:t>
            </a:r>
          </a:p>
          <a:p>
            <a:r>
              <a:rPr lang="ru-RU" sz="2000" dirty="0" smtClean="0"/>
              <a:t>Они становятся хорошо заметными во время деления клетки.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704" b="370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58" cy="3440114"/>
          </a:xfrm>
        </p:spPr>
        <p:txBody>
          <a:bodyPr/>
          <a:lstStyle/>
          <a:p>
            <a:r>
              <a:rPr lang="ru-RU" dirty="0" smtClean="0"/>
              <a:t>Деление клетки – это важнейшее свойство всех живых организмов.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071942"/>
            <a:ext cx="457203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143380"/>
            <a:ext cx="2500330" cy="223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571480"/>
            <a:ext cx="257176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692696"/>
          </a:xfrm>
        </p:spPr>
        <p:txBody>
          <a:bodyPr anchor="t"/>
          <a:lstStyle/>
          <a:p>
            <a:pPr algn="ctr"/>
            <a:r>
              <a:rPr lang="ru-RU" dirty="0" smtClean="0"/>
              <a:t>Виды деления клеток: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907704" y="1340768"/>
            <a:ext cx="3657600" cy="4644008"/>
          </a:xfrm>
          <a:ln w="38100">
            <a:noFill/>
          </a:ln>
        </p:spPr>
        <p:txBody>
          <a:bodyPr/>
          <a:lstStyle/>
          <a:p>
            <a:pPr algn="ctr">
              <a:buNone/>
            </a:pPr>
            <a:r>
              <a:rPr lang="ru-RU" dirty="0" smtClean="0"/>
              <a:t>Профаза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Метафаза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Анафаза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Телофаза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278608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115616" y="620688"/>
            <a:ext cx="1154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митоз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692696"/>
            <a:ext cx="119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мейоз</a:t>
            </a:r>
            <a:endParaRPr lang="ru-RU" sz="28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907704" y="1628800"/>
            <a:ext cx="1080120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051720" y="2924944"/>
            <a:ext cx="86409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483768" y="4653136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627784" y="5517232"/>
            <a:ext cx="28803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biologymoscow.ucoz.ru/illustracii/obwajabio/citologia/meyi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4186958" cy="4608512"/>
          </a:xfrm>
          <a:prstGeom prst="rect">
            <a:avLst/>
          </a:prstGeom>
          <a:noFill/>
        </p:spPr>
      </p:pic>
      <p:cxnSp>
        <p:nvCxnSpPr>
          <p:cNvPr id="22" name="Прямая со стрелкой 21"/>
          <p:cNvCxnSpPr/>
          <p:nvPr/>
        </p:nvCxnSpPr>
        <p:spPr>
          <a:xfrm flipH="1">
            <a:off x="2123728" y="476672"/>
            <a:ext cx="144016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076056" y="476672"/>
            <a:ext cx="1152128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274786"/>
          </a:xfrm>
        </p:spPr>
        <p:txBody>
          <a:bodyPr/>
          <a:lstStyle/>
          <a:p>
            <a:r>
              <a:rPr lang="ru-RU" dirty="0" smtClean="0"/>
              <a:t>Митоз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1880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результате митоза из </a:t>
            </a:r>
            <a:r>
              <a:rPr lang="ru-RU" b="1" dirty="0" smtClean="0"/>
              <a:t>одной</a:t>
            </a:r>
            <a:r>
              <a:rPr lang="ru-RU" dirty="0" smtClean="0"/>
              <a:t> материнской клетки образуются </a:t>
            </a:r>
            <a:r>
              <a:rPr lang="ru-RU" b="1" dirty="0" smtClean="0"/>
              <a:t>две дочерние </a:t>
            </a:r>
            <a:r>
              <a:rPr lang="ru-RU" dirty="0" smtClean="0"/>
              <a:t>клетки </a:t>
            </a:r>
            <a:r>
              <a:rPr lang="ru-RU" i="1" u="sng" dirty="0" smtClean="0"/>
              <a:t>абсолютно</a:t>
            </a:r>
            <a:r>
              <a:rPr lang="ru-RU" dirty="0" smtClean="0"/>
              <a:t> похожие на материнскую. </a:t>
            </a:r>
          </a:p>
          <a:p>
            <a:pPr>
              <a:buNone/>
            </a:pPr>
            <a:r>
              <a:rPr lang="ru-RU" dirty="0" smtClean="0"/>
              <a:t>В каждой клетке такое же количество хромосом, что и в материнской.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285984" y="407194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714876" y="314324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2n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714876" y="500063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2n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endCxn id="9" idx="2"/>
          </p:cNvCxnSpPr>
          <p:nvPr/>
        </p:nvCxnSpPr>
        <p:spPr>
          <a:xfrm flipV="1">
            <a:off x="3071802" y="3600448"/>
            <a:ext cx="1643074" cy="605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5"/>
            <a:endCxn id="10" idx="2"/>
          </p:cNvCxnSpPr>
          <p:nvPr/>
        </p:nvCxnSpPr>
        <p:spPr>
          <a:xfrm rot="16200000" flipH="1">
            <a:off x="3587972" y="4330931"/>
            <a:ext cx="605405" cy="16484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331</TotalTime>
  <Words>472</Words>
  <Application>Microsoft Office PowerPoint</Application>
  <PresentationFormat>Экран (4:3)</PresentationFormat>
  <Paragraphs>100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 Деление клетки</vt:lpstr>
      <vt:lpstr>Слайд 2</vt:lpstr>
      <vt:lpstr>Проверка домашнего задания. Какие утверждения верны:</vt:lpstr>
      <vt:lpstr>Проверка задания:</vt:lpstr>
      <vt:lpstr>Деление клетки</vt:lpstr>
      <vt:lpstr>хромосомы</vt:lpstr>
      <vt:lpstr>Деление клетки – это важнейшее свойство всех живых организмов.</vt:lpstr>
      <vt:lpstr>Виды деления клеток:</vt:lpstr>
      <vt:lpstr>Митоз </vt:lpstr>
      <vt:lpstr>Значение митоза  или его биологическая роль в природе</vt:lpstr>
      <vt:lpstr>мейоз</vt:lpstr>
      <vt:lpstr>Значение мейоза.  Биологическая роль мейоза.</vt:lpstr>
      <vt:lpstr>Задание на «5»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Деление клетки</dc:title>
  <dc:creator>Пенелопа</dc:creator>
  <cp:lastModifiedBy>Михаил</cp:lastModifiedBy>
  <cp:revision>24</cp:revision>
  <dcterms:created xsi:type="dcterms:W3CDTF">2010-11-24T14:56:36Z</dcterms:created>
  <dcterms:modified xsi:type="dcterms:W3CDTF">2015-02-13T05:03:18Z</dcterms:modified>
</cp:coreProperties>
</file>