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273" r:id="rId3"/>
    <p:sldId id="274" r:id="rId4"/>
    <p:sldId id="278" r:id="rId5"/>
    <p:sldId id="263" r:id="rId6"/>
    <p:sldId id="271" r:id="rId7"/>
    <p:sldId id="272" r:id="rId8"/>
    <p:sldId id="275" r:id="rId9"/>
    <p:sldId id="276" r:id="rId10"/>
    <p:sldId id="277" r:id="rId11"/>
    <p:sldId id="269" r:id="rId12"/>
    <p:sldId id="283" r:id="rId13"/>
    <p:sldId id="282" r:id="rId14"/>
    <p:sldId id="279" r:id="rId15"/>
    <p:sldId id="284" r:id="rId16"/>
    <p:sldId id="281" r:id="rId17"/>
    <p:sldId id="260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9E9DD-58B1-482C-A64F-B8E1EB9DE86F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34651-6DEE-4E06-97D4-6653DFF52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34651-6DEE-4E06-97D4-6653DFF5278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34651-6DEE-4E06-97D4-6653DFF5278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  <a:ln>
            <a:noFill/>
          </a:ln>
        </p:spPr>
        <p:txBody>
          <a:bodyPr anchor="t"/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42875" y="142875"/>
            <a:ext cx="1428750" cy="1214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1143000"/>
          </a:xfrm>
          <a:prstGeom prst="rect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bf55d717cbe0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85750" y="214313"/>
            <a:ext cx="1093788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l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/>
          <a:solidFill>
            <a:srgbClr val="0060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7415242" cy="228601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Методический семинар  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0a8563aa05ebbd057bb0b19166a9d0f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642918"/>
            <a:ext cx="1350828" cy="1285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56" y="2857496"/>
            <a:ext cx="7035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2357430"/>
            <a:ext cx="66437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Марьина Наталья Николаевна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биологии-химии 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Рождественская СОШ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357298"/>
            <a:ext cx="6286544" cy="26001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9875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«Проектно-исследовательская деятельность учащихся на уроках и внеурочное время в рамках реализации ФГОС»</a:t>
            </a:r>
            <a:endParaRPr lang="ru-RU" sz="28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Отличия проектной и исследовательской деятельности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3. В проекте гипотезы может и не быть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4.Проект это замысел, план, творчество по плану.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3.исследование подразумевает выдвижение гипотез.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4. Исследование- процесс выработки новых знаний, истинное творчество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организации социальной проектной деятельности во внеурочное время 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600200" lvl="2" indent="-457200" algn="ctr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«Волновой метод»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Arial" charset="0"/>
              </a:rPr>
              <a:t>организация проекта начинается на уроке, затем  в реализацию проекта включается как можно больше участников, заинтересованных в решении проблемы</a:t>
            </a:r>
          </a:p>
          <a:p>
            <a:r>
              <a:rPr lang="ru-RU" altLang="ru-RU" sz="2200" dirty="0" smtClean="0">
                <a:solidFill>
                  <a:srgbClr val="002060"/>
                </a:solidFill>
                <a:latin typeface="Arial" charset="0"/>
              </a:rPr>
              <a:t>. </a:t>
            </a:r>
            <a:r>
              <a:rPr lang="ru-RU" altLang="ru-RU" sz="2200" dirty="0" smtClean="0">
                <a:solidFill>
                  <a:srgbClr val="FF0000"/>
                </a:solidFill>
                <a:latin typeface="Arial" charset="0"/>
              </a:rPr>
              <a:t>Метод «Цепочка» </a:t>
            </a:r>
            <a:r>
              <a:rPr lang="ru-RU" altLang="ru-RU" sz="2200" dirty="0" smtClean="0">
                <a:solidFill>
                  <a:srgbClr val="002060"/>
                </a:solidFill>
                <a:latin typeface="Arial" charset="0"/>
              </a:rPr>
              <a:t>- </a:t>
            </a:r>
            <a:r>
              <a:rPr lang="ru-RU" altLang="ru-RU" sz="2000" dirty="0" smtClean="0">
                <a:solidFill>
                  <a:srgbClr val="002060"/>
                </a:solidFill>
                <a:latin typeface="Arial" charset="0"/>
              </a:rPr>
              <a:t>группа учащихся из разных параллелей реализует  определенный этап проекта. 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0" y="928670"/>
            <a:ext cx="4429124" cy="564360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1472" y="1714488"/>
            <a:ext cx="3214710" cy="47863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928662" y="2357430"/>
            <a:ext cx="2500330" cy="41291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14414" y="3357562"/>
            <a:ext cx="1857388" cy="307183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пппе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285852" y="4500570"/>
            <a:ext cx="1643074" cy="18573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Учительбиоло-гии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00166" y="3500438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  Педагоги     ДО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2500306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Классные руководители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171448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Учителя -предметники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00166" y="107154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Родители</a:t>
            </a:r>
            <a:endParaRPr lang="ru-RU" sz="2400" b="1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Исследовательская работа «Влияние фитонцидов на размножение гнилостных бактерий»</a:t>
            </a:r>
            <a:endParaRPr lang="ru-RU" sz="2800" dirty="0"/>
          </a:p>
        </p:txBody>
      </p:sp>
      <p:pic>
        <p:nvPicPr>
          <p:cNvPr id="3076" name="Picture 4" descr="C:\Users\13\Desktop\всё с раб.стола\эксперемент\DSCN40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761559" y="952897"/>
            <a:ext cx="2890936" cy="369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C:\Users\13\Desktop\всё для клнкурса учитель года\2015-02-09 наталья\наталья 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023773" y="1600200"/>
            <a:ext cx="3287454" cy="4525963"/>
          </a:xfrm>
          <a:prstGeom prst="rect">
            <a:avLst/>
          </a:prstGeom>
          <a:noFill/>
        </p:spPr>
      </p:pic>
      <p:pic>
        <p:nvPicPr>
          <p:cNvPr id="3075" name="Picture 3" descr="C:\Users\13\Desktop\всё с раб.стола\эксперемент\DSCN41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571876"/>
            <a:ext cx="4114827" cy="30861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>Проект-фотовыставка «Мой родной </a:t>
            </a:r>
            <a:r>
              <a:rPr lang="ru-RU" sz="2400" dirty="0" err="1" smtClean="0"/>
              <a:t>Лаишевский</a:t>
            </a:r>
            <a:r>
              <a:rPr lang="ru-RU" sz="2400" dirty="0" smtClean="0"/>
              <a:t> край»</a:t>
            </a:r>
            <a:endParaRPr lang="ru-RU" sz="2400" dirty="0"/>
          </a:p>
        </p:txBody>
      </p:sp>
      <p:pic>
        <p:nvPicPr>
          <p:cNvPr id="2050" name="Picture 2" descr="C:\Users\13\Desktop\природа 8 класс\Пейзаж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0430" y="285727"/>
            <a:ext cx="2357454" cy="3143271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Огромный интерес вызвало у учащихся  организовать и поучаствовать  в  проектах-фотовыставках. Не для не кого не секрет, что самые любимые животные Это свои домашние, а  когда есть возможность их заснять в интересном ракурсе и показать всему миру -это  повышает собственную самооценку и побуждает к дальнейшему наблюдению  за окружающей  природой.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ПРОЕКТЫ «скворечник» «кормушки для птиц» «поделки из природных материалов» и др.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13\Desktop\природа 8 класс\Ворона в забор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214290"/>
            <a:ext cx="2952012" cy="3143272"/>
          </a:xfrm>
          <a:prstGeom prst="rect">
            <a:avLst/>
          </a:prstGeom>
          <a:noFill/>
        </p:spPr>
      </p:pic>
      <p:pic>
        <p:nvPicPr>
          <p:cNvPr id="2052" name="Picture 4" descr="C:\Users\13\Desktop\природа\фото (5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2" y="3929042"/>
            <a:ext cx="3661198" cy="2928958"/>
          </a:xfrm>
          <a:prstGeom prst="rect">
            <a:avLst/>
          </a:prstGeom>
          <a:noFill/>
        </p:spPr>
      </p:pic>
      <p:pic>
        <p:nvPicPr>
          <p:cNvPr id="2053" name="Picture 5" descr="C:\Users\13\Desktop\наши питомцы\крас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17212" y="3429000"/>
            <a:ext cx="3326788" cy="235991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4500562" y="1500174"/>
            <a:ext cx="4143404" cy="617222"/>
          </a:xfrm>
        </p:spPr>
        <p:txBody>
          <a:bodyPr>
            <a:normAutofit/>
          </a:bodyPr>
          <a:lstStyle/>
          <a:p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1"/>
            <a:ext cx="77152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Проект-Фотовыставка «Наши питомцы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C:\Users\13\Desktop\наши питомцы\фото03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14356"/>
            <a:ext cx="2786050" cy="3647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3\Desktop\наши питомцы\фото (176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2833662" y="3381388"/>
            <a:ext cx="2857546" cy="3667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13\Desktop\природа 8 класс\В кастрюл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42" y="3729684"/>
            <a:ext cx="2928958" cy="3128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13\Desktop\природа 8 класс\На велик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714356"/>
            <a:ext cx="292892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13\Desktop\природа 8 класс\Пушок в раковине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28926" y="714356"/>
            <a:ext cx="316708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13\Desktop\природа 8 класс\Тимошк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357694"/>
            <a:ext cx="2584477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Наши результаты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sz="4200" i="1" u="sng" dirty="0" smtClean="0">
                <a:solidFill>
                  <a:schemeClr val="tx1"/>
                </a:solidFill>
              </a:rPr>
              <a:t>XVI </a:t>
            </a:r>
            <a:r>
              <a:rPr lang="ru-RU" sz="4200" i="1" u="sng" dirty="0" err="1" smtClean="0">
                <a:solidFill>
                  <a:schemeClr val="tx1"/>
                </a:solidFill>
              </a:rPr>
              <a:t>р</a:t>
            </a:r>
            <a:r>
              <a:rPr lang="tt-RU" sz="4200" i="1" u="sng" dirty="0" smtClean="0">
                <a:solidFill>
                  <a:schemeClr val="tx1"/>
                </a:solidFill>
              </a:rPr>
              <a:t>айонный </a:t>
            </a:r>
            <a:r>
              <a:rPr lang="ru-RU" sz="4200" i="1" u="sng" dirty="0" smtClean="0">
                <a:solidFill>
                  <a:schemeClr val="tx1"/>
                </a:solidFill>
              </a:rPr>
              <a:t>экологический слёт  «Природа- наш дом»</a:t>
            </a:r>
            <a:r>
              <a:rPr lang="tt-RU" sz="4200" i="1" u="sng" dirty="0" smtClean="0">
                <a:solidFill>
                  <a:schemeClr val="tx1"/>
                </a:solidFill>
              </a:rPr>
              <a:t>, </a:t>
            </a:r>
            <a:r>
              <a:rPr lang="ru-RU" sz="4200" i="1" u="sng" dirty="0" smtClean="0">
                <a:solidFill>
                  <a:schemeClr val="tx1"/>
                </a:solidFill>
              </a:rPr>
              <a:t>номинация  «Поделки из природного материала»-2 место, </a:t>
            </a:r>
            <a:r>
              <a:rPr lang="tt-RU" sz="4200" i="1" u="sng" dirty="0" smtClean="0">
                <a:solidFill>
                  <a:schemeClr val="tx1"/>
                </a:solidFill>
              </a:rPr>
              <a:t>Почётная грамота </a:t>
            </a:r>
            <a:r>
              <a:rPr lang="ru-RU" sz="4200" i="1" u="sng" dirty="0" smtClean="0">
                <a:solidFill>
                  <a:schemeClr val="tx1"/>
                </a:solidFill>
              </a:rPr>
              <a:t>2013г.</a:t>
            </a:r>
            <a:endParaRPr lang="ru-RU" sz="4200" dirty="0" smtClean="0">
              <a:solidFill>
                <a:schemeClr val="tx1"/>
              </a:solidFill>
            </a:endParaRPr>
          </a:p>
          <a:p>
            <a:r>
              <a:rPr lang="tt-RU" sz="4200" i="1" u="sng" dirty="0" smtClean="0">
                <a:solidFill>
                  <a:schemeClr val="tx1"/>
                </a:solidFill>
              </a:rPr>
              <a:t> </a:t>
            </a:r>
            <a:r>
              <a:rPr lang="en-US" sz="4200" i="1" u="sng" dirty="0" smtClean="0">
                <a:solidFill>
                  <a:schemeClr val="tx1"/>
                </a:solidFill>
              </a:rPr>
              <a:t>XVI </a:t>
            </a:r>
            <a:r>
              <a:rPr lang="ru-RU" sz="4200" i="1" u="sng" dirty="0" smtClean="0">
                <a:solidFill>
                  <a:schemeClr val="tx1"/>
                </a:solidFill>
              </a:rPr>
              <a:t>районный экологический слёт «Природа –наш дом»</a:t>
            </a:r>
            <a:r>
              <a:rPr lang="tt-RU" sz="4200" i="1" u="sng" dirty="0" smtClean="0">
                <a:solidFill>
                  <a:schemeClr val="tx1"/>
                </a:solidFill>
              </a:rPr>
              <a:t>,</a:t>
            </a:r>
            <a:r>
              <a:rPr lang="ru-RU" sz="4200" i="1" u="sng" dirty="0" smtClean="0">
                <a:solidFill>
                  <a:schemeClr val="tx1"/>
                </a:solidFill>
              </a:rPr>
              <a:t>общий зачёт-2 место, </a:t>
            </a:r>
            <a:r>
              <a:rPr lang="tt-RU" sz="4200" i="1" u="sng" dirty="0" smtClean="0">
                <a:solidFill>
                  <a:schemeClr val="tx1"/>
                </a:solidFill>
              </a:rPr>
              <a:t>Почётная грамота </a:t>
            </a:r>
            <a:r>
              <a:rPr lang="ru-RU" sz="4200" i="1" u="sng" dirty="0" smtClean="0">
                <a:solidFill>
                  <a:schemeClr val="tx1"/>
                </a:solidFill>
              </a:rPr>
              <a:t>2013г.</a:t>
            </a:r>
            <a:endParaRPr lang="ru-RU" sz="4200" dirty="0" smtClean="0">
              <a:solidFill>
                <a:schemeClr val="tx1"/>
              </a:solidFill>
            </a:endParaRPr>
          </a:p>
          <a:p>
            <a:r>
              <a:rPr lang="tt-RU" sz="4200" i="1" u="sng" dirty="0" smtClean="0">
                <a:solidFill>
                  <a:schemeClr val="tx1"/>
                </a:solidFill>
              </a:rPr>
              <a:t> Научно-практическая конференция “Фестиваль науки”, секция учителей биологии химии,экологии  -3 место , Почётная грамота 2013 уч.год “Влияние компьтера на здоровье школьника”</a:t>
            </a:r>
            <a:endParaRPr lang="ru-RU" sz="4200" dirty="0" smtClean="0">
              <a:solidFill>
                <a:schemeClr val="tx1"/>
              </a:solidFill>
            </a:endParaRPr>
          </a:p>
          <a:p>
            <a:r>
              <a:rPr lang="tt-RU" sz="4200" i="1" u="sng" dirty="0" smtClean="0">
                <a:solidFill>
                  <a:schemeClr val="tx1"/>
                </a:solidFill>
              </a:rPr>
              <a:t>Научно-практическая конференция “Фестиваль науки”, секция учителей биологии,географии,химии -2 место , Почётная грамота 2014 уч.год.</a:t>
            </a:r>
            <a:r>
              <a:rPr lang="ru-RU" sz="4200" i="1" dirty="0" smtClean="0">
                <a:solidFill>
                  <a:schemeClr val="tx1"/>
                </a:solidFill>
                <a:cs typeface="Times New Roman" pitchFamily="18" charset="0"/>
              </a:rPr>
              <a:t>«Влияние фитонцидов на размножение гнилостных бактерий»</a:t>
            </a:r>
          </a:p>
          <a:p>
            <a:r>
              <a:rPr lang="tt-RU" sz="4200" i="1" u="sng" dirty="0" smtClean="0">
                <a:solidFill>
                  <a:schemeClr val="tx1"/>
                </a:solidFill>
              </a:rPr>
              <a:t> Научно-практическая конференция “Фестиваль науки”, секция учителей биологии,химии -2 место ,2010 уч.год</a:t>
            </a:r>
          </a:p>
          <a:p>
            <a:r>
              <a:rPr lang="tt-RU" sz="4200" i="1" u="sng" dirty="0" smtClean="0">
                <a:solidFill>
                  <a:schemeClr val="tx1"/>
                </a:solidFill>
              </a:rPr>
              <a:t>Поволжская Республиканская научно-практическая конференция , секция учителей биологии, экологии –сертификат участника , 2010 уч.год</a:t>
            </a:r>
            <a:endParaRPr lang="ru-RU" sz="4200" dirty="0" smtClean="0">
              <a:solidFill>
                <a:schemeClr val="tx1"/>
              </a:solidFill>
            </a:endParaRPr>
          </a:p>
          <a:p>
            <a:r>
              <a:rPr lang="tt-RU" sz="4200" i="1" u="sng" dirty="0" smtClean="0">
                <a:solidFill>
                  <a:schemeClr val="tx1"/>
                </a:solidFill>
              </a:rPr>
              <a:t>Республиканский творческий конкурс “Земля моя-Татарстан”участие,2013г.видеоролик “Лаишевский край”</a:t>
            </a:r>
            <a:endParaRPr lang="ru-RU" sz="4200" dirty="0" smtClean="0">
              <a:solidFill>
                <a:schemeClr val="tx1"/>
              </a:solidFill>
            </a:endParaRPr>
          </a:p>
          <a:p>
            <a:endParaRPr lang="tt-RU" sz="4200" i="1" u="sng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Наши результаты</a:t>
            </a:r>
            <a:endParaRPr lang="ru-RU" sz="3200" dirty="0"/>
          </a:p>
        </p:txBody>
      </p:sp>
      <p:pic>
        <p:nvPicPr>
          <p:cNvPr id="4100" name="Picture 4" descr="C:\Users\13\Desktop\всё для клнкурса учитель года\2015-02-09 наталья\наталья 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4727" y="1071546"/>
            <a:ext cx="2439273" cy="3357586"/>
          </a:xfrm>
          <a:prstGeom prst="rect">
            <a:avLst/>
          </a:prstGeom>
          <a:noFill/>
        </p:spPr>
      </p:pic>
      <p:pic>
        <p:nvPicPr>
          <p:cNvPr id="4101" name="Picture 5" descr="C:\Users\13\Desktop\всё для клнкурса учитель года\2015-02-09 наталья\наталья 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42984"/>
            <a:ext cx="2502307" cy="3444352"/>
          </a:xfrm>
          <a:prstGeom prst="rect">
            <a:avLst/>
          </a:prstGeom>
          <a:noFill/>
        </p:spPr>
      </p:pic>
      <p:pic>
        <p:nvPicPr>
          <p:cNvPr id="4102" name="Picture 6" descr="C:\Users\13\Desktop\всё для клнкурса учитель года\2015-02-09 наталья\наталья 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57950" y="3590988"/>
            <a:ext cx="2500330" cy="3267012"/>
          </a:xfrm>
          <a:prstGeom prst="rect">
            <a:avLst/>
          </a:prstGeom>
          <a:noFill/>
        </p:spPr>
      </p:pic>
      <p:pic>
        <p:nvPicPr>
          <p:cNvPr id="14" name="Picture 2" descr="C:\Users\13\Desktop\наталья 0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00166" y="3023040"/>
            <a:ext cx="2786082" cy="3834960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/>
        </p:spPr>
      </p:pic>
      <p:pic>
        <p:nvPicPr>
          <p:cNvPr id="15" name="Picture 3" descr="G:\наталья 0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0800000">
            <a:off x="3643306" y="1285860"/>
            <a:ext cx="3010166" cy="4143404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28904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400" i="1" dirty="0" smtClean="0">
                <a:latin typeface="Arial" charset="0"/>
              </a:rPr>
              <a:t>Основные  параметры  </a:t>
            </a:r>
            <a:br>
              <a:rPr lang="ru-RU" altLang="ru-RU" sz="2400" i="1" dirty="0" smtClean="0">
                <a:latin typeface="Arial" charset="0"/>
              </a:rPr>
            </a:br>
            <a:r>
              <a:rPr lang="ru-RU" altLang="ru-RU" sz="2400" dirty="0" smtClean="0">
                <a:latin typeface="Arial" charset="0"/>
              </a:rPr>
              <a:t>- устойчивый познавательный интерес учащихся к предмету;</a:t>
            </a:r>
            <a:br>
              <a:rPr lang="ru-RU" altLang="ru-RU" sz="2400" dirty="0" smtClean="0">
                <a:latin typeface="Arial" charset="0"/>
              </a:rPr>
            </a:br>
            <a:r>
              <a:rPr lang="ru-RU" altLang="ru-RU" sz="2400" dirty="0" smtClean="0">
                <a:latin typeface="Arial" charset="0"/>
              </a:rPr>
              <a:t>- положительная динамика уровня </a:t>
            </a:r>
            <a:r>
              <a:rPr lang="ru-RU" altLang="ru-RU" sz="2400" dirty="0" err="1" smtClean="0">
                <a:latin typeface="Arial" charset="0"/>
              </a:rPr>
              <a:t>обученности</a:t>
            </a:r>
            <a:r>
              <a:rPr lang="ru-RU" altLang="ru-RU" sz="2400" dirty="0" smtClean="0">
                <a:latin typeface="Arial" charset="0"/>
              </a:rPr>
              <a:t>  </a:t>
            </a:r>
            <a:br>
              <a:rPr lang="ru-RU" altLang="ru-RU" sz="2400" dirty="0" smtClean="0">
                <a:latin typeface="Arial" charset="0"/>
              </a:rPr>
            </a:br>
            <a:r>
              <a:rPr lang="ru-RU" altLang="ru-RU" sz="2400" dirty="0" smtClean="0">
                <a:latin typeface="Arial" charset="0"/>
              </a:rPr>
              <a:t>- качественная динамика мотивации учебной деятельности;</a:t>
            </a:r>
            <a:br>
              <a:rPr lang="ru-RU" altLang="ru-RU" sz="2400" dirty="0" smtClean="0">
                <a:latin typeface="Arial" charset="0"/>
              </a:rPr>
            </a:br>
            <a:r>
              <a:rPr lang="ru-RU" altLang="ru-RU" sz="2400" dirty="0" smtClean="0">
                <a:latin typeface="Arial" charset="0"/>
              </a:rPr>
              <a:t>- прочные навыки проектной деятельности.</a:t>
            </a:r>
            <a:br>
              <a:rPr lang="ru-RU" altLang="ru-RU" sz="2400" dirty="0" smtClean="0">
                <a:latin typeface="Arial" charset="0"/>
              </a:rPr>
            </a:br>
            <a:r>
              <a:rPr lang="ru-RU" altLang="ru-RU" sz="2800" dirty="0" smtClean="0">
                <a:latin typeface="Arial" charset="0"/>
              </a:rPr>
              <a:t> 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500438"/>
            <a:ext cx="5786478" cy="314327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ru-RU" altLang="ru-RU" sz="28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Социальный эффект от реализации опыта работы:</a:t>
            </a:r>
          </a:p>
          <a:p>
            <a:pPr>
              <a:spcBef>
                <a:spcPct val="0"/>
              </a:spcBef>
            </a:pPr>
            <a:endParaRPr lang="ru-RU" altLang="ru-RU" sz="28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развитие информационной, социальной и коммуникативной компетентностей учащихся;</a:t>
            </a:r>
          </a:p>
          <a:p>
            <a:pPr>
              <a:spcBef>
                <a:spcPct val="0"/>
              </a:spcBef>
            </a:pPr>
            <a:r>
              <a:rPr lang="ru-RU" alt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создание предпосылок для формирования умений работы над проектами;</a:t>
            </a:r>
          </a:p>
          <a:p>
            <a:pPr>
              <a:spcBef>
                <a:spcPct val="0"/>
              </a:spcBef>
            </a:pPr>
            <a:r>
              <a:rPr lang="ru-RU" alt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осознание ценности творческого открытия учащимися;</a:t>
            </a:r>
          </a:p>
          <a:p>
            <a:pPr>
              <a:spcBef>
                <a:spcPct val="0"/>
              </a:spcBef>
            </a:pPr>
            <a:r>
              <a:rPr lang="ru-RU" alt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высокая активность и результативность участия в проектной деятельности.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Результативность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проектно-исследовательской </a:t>
            </a:r>
          </a:p>
          <a:p>
            <a:pPr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http://ducrub.edu22.info/attachments/Image/FGO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26025"/>
            <a:ext cx="264636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1857364"/>
            <a:ext cx="742955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7200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3\Desktop\всё для клнкурса учитель года\lkz gjhnajkbj\2046357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7072362" cy="64294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428736"/>
            <a:ext cx="6000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i="1" dirty="0" smtClean="0"/>
              <a:t>“…Если ученики в школе не научатся сами ничего творить и создавать, то и в жизни они всегда будут подражать и копировать…» </a:t>
            </a:r>
          </a:p>
          <a:p>
            <a:pPr algn="r">
              <a:spcBef>
                <a:spcPct val="0"/>
              </a:spcBef>
            </a:pPr>
            <a:r>
              <a:rPr lang="ru-RU" altLang="ru-RU" sz="2400" b="1" i="1" dirty="0" smtClean="0"/>
              <a:t>Л.Н. Толстой</a:t>
            </a:r>
            <a:endParaRPr lang="ru-RU" altLang="ru-RU" sz="2400" b="1" i="1" dirty="0"/>
          </a:p>
        </p:txBody>
      </p:sp>
      <p:pic>
        <p:nvPicPr>
          <p:cNvPr id="5" name="Picture 2" descr="http://www.oboznik.ru/wp-content/uploads/2013/07/1_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429000"/>
            <a:ext cx="3733800" cy="30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786742" cy="135729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</a:rPr>
              <a:t>Педагогический опыт </a:t>
            </a:r>
            <a:r>
              <a:rPr lang="ru-RU" sz="2700" i="1" dirty="0" smtClean="0">
                <a:solidFill>
                  <a:schemeClr val="tx1"/>
                </a:solidFill>
              </a:rPr>
              <a:t>«Проектно-исследовательская  деятельность учащихся в рамках  реализации ФГОС»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286412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Развитие способностей учащихся на основе формирования устойчивого интереса  к проектной и исследовательской деятельности</a:t>
            </a:r>
          </a:p>
          <a:p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lvl="0"/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Технология проектов и исследований направлена на повышение  компетентности школьников в предметной области и на создание или исследование продукта, имеющего значимость для других.</a:t>
            </a:r>
            <a:r>
              <a:rPr lang="ru-RU" altLang="ru-RU" sz="2400" b="0" i="1" dirty="0" smtClean="0"/>
              <a:t> </a:t>
            </a:r>
          </a:p>
          <a:p>
            <a:pPr lvl="0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pPr lvl="0"/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УУД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Возможность самостоятельного успешного усвоения знаний</a:t>
            </a:r>
            <a:endParaRPr lang="en-US" alt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умений учиться</a:t>
            </a:r>
          </a:p>
          <a:p>
            <a:pPr lvl="0"/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ВЕДУЩИЕ ИДЕИ: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поиск решения интересной «жизненной» задачи</a:t>
            </a:r>
          </a:p>
          <a:p>
            <a:pPr lvl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интеграция знаний по различным предметам </a:t>
            </a:r>
          </a:p>
          <a:p>
            <a:pPr lvl="0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313"/>
            <a:ext cx="8429652" cy="1143000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>
                <a:solidFill>
                  <a:schemeClr val="tx1"/>
                </a:solidFill>
              </a:rPr>
              <a:t>Условия возникновения и становления </a:t>
            </a:r>
            <a:br>
              <a:rPr lang="ru-RU" altLang="ru-RU" sz="2800" dirty="0" smtClean="0">
                <a:solidFill>
                  <a:schemeClr val="tx1"/>
                </a:solidFill>
              </a:rPr>
            </a:br>
            <a:r>
              <a:rPr lang="ru-RU" altLang="ru-RU" sz="2800" dirty="0" smtClean="0">
                <a:solidFill>
                  <a:schemeClr val="tx1"/>
                </a:solidFill>
              </a:rPr>
              <a:t>педагогического  опыта. </a:t>
            </a:r>
            <a:r>
              <a:rPr lang="ru-RU" altLang="ru-RU" sz="2800" dirty="0" smtClean="0">
                <a:solidFill>
                  <a:schemeClr val="bg1"/>
                </a:solidFill>
              </a:rPr>
              <a:t/>
            </a:r>
            <a:br>
              <a:rPr lang="ru-RU" altLang="ru-RU" sz="2800" dirty="0" smtClean="0">
                <a:solidFill>
                  <a:schemeClr val="bg1"/>
                </a:solidFill>
              </a:rPr>
            </a:br>
            <a:endParaRPr lang="ru-RU" sz="2800" dirty="0"/>
          </a:p>
        </p:txBody>
      </p:sp>
      <p:grpSp>
        <p:nvGrpSpPr>
          <p:cNvPr id="4" name="Группа 29"/>
          <p:cNvGrpSpPr>
            <a:grpSpLocks noGrp="1"/>
          </p:cNvGrpSpPr>
          <p:nvPr>
            <p:ph idx="1"/>
          </p:nvPr>
        </p:nvGrpSpPr>
        <p:grpSpPr bwMode="auto">
          <a:xfrm>
            <a:off x="457200" y="1600200"/>
            <a:ext cx="8229600" cy="4525963"/>
            <a:chOff x="827584" y="1628800"/>
            <a:chExt cx="7848872" cy="3443610"/>
          </a:xfrm>
        </p:grpSpPr>
        <p:sp>
          <p:nvSpPr>
            <p:cNvPr id="5" name="TextBox 4"/>
            <p:cNvSpPr txBox="1"/>
            <p:nvPr/>
          </p:nvSpPr>
          <p:spPr>
            <a:xfrm>
              <a:off x="1403648" y="1628800"/>
              <a:ext cx="6624736" cy="646331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marL="360000" algn="ctr" eaLnBrk="1" hangingPunct="1">
                <a:spcBef>
                  <a:spcPts val="0"/>
                </a:spcBef>
                <a:defRPr/>
              </a:pPr>
              <a:r>
                <a:rPr lang="ru-RU" b="1" dirty="0">
                  <a:solidFill>
                    <a:schemeClr val="tx2"/>
                  </a:solidFill>
                </a:rPr>
                <a:t>Факторы, оказавшие влияние на возникновения и становления педагогического  опыта</a:t>
              </a:r>
              <a:r>
                <a:rPr lang="ru-RU" b="1" dirty="0">
                  <a:solidFill>
                    <a:schemeClr val="bg1"/>
                  </a:solidFill>
                </a:rPr>
                <a:t>.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72200" y="2852936"/>
              <a:ext cx="2304256" cy="923330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marL="360000" algn="ctr" eaLnBrk="1" hangingPunct="1">
                <a:spcBef>
                  <a:spcPts val="0"/>
                </a:spcBef>
                <a:defRPr/>
              </a:pPr>
              <a:r>
                <a:rPr lang="ru-RU" dirty="0">
                  <a:solidFill>
                    <a:schemeClr val="tx2"/>
                  </a:solidFill>
                </a:rPr>
                <a:t>Изучение опыта коллег</a:t>
              </a:r>
            </a:p>
            <a:p>
              <a:pPr marL="360000" algn="ctr" eaLnBrk="1" hangingPunct="1">
                <a:spcBef>
                  <a:spcPts val="0"/>
                </a:spcBef>
                <a:defRPr/>
              </a:pP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79912" y="2852936"/>
              <a:ext cx="2016224" cy="923330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chemeClr val="tx2"/>
                  </a:solidFill>
                </a:rPr>
                <a:t>Курсовая</a:t>
              </a:r>
            </a:p>
            <a:p>
              <a:pPr algn="ctr" eaLnBrk="1" hangingPunct="1">
                <a:defRPr/>
              </a:pPr>
              <a:r>
                <a:rPr lang="ru-RU" dirty="0">
                  <a:solidFill>
                    <a:schemeClr val="tx2"/>
                  </a:solidFill>
                </a:rPr>
                <a:t> подготовка</a:t>
              </a:r>
            </a:p>
            <a:p>
              <a:pPr algn="ctr" eaLnBrk="1" hangingPunct="1">
                <a:defRPr/>
              </a:pPr>
              <a:endParaRPr lang="ru-RU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76056" y="4149080"/>
              <a:ext cx="2808312" cy="923330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dirty="0"/>
                <a:t>Диагностика </a:t>
              </a:r>
            </a:p>
            <a:p>
              <a:pPr algn="ctr" eaLnBrk="1" hangingPunct="1">
                <a:defRPr/>
              </a:pPr>
              <a:r>
                <a:rPr lang="ru-RU" dirty="0" smtClean="0"/>
                <a:t>собственного</a:t>
              </a:r>
              <a:endParaRPr lang="ru-RU" dirty="0"/>
            </a:p>
            <a:p>
              <a:pPr algn="ctr" eaLnBrk="1" hangingPunct="1">
                <a:defRPr/>
              </a:pPr>
              <a:r>
                <a:rPr lang="ru-RU" dirty="0" smtClean="0"/>
                <a:t>опыта</a:t>
              </a:r>
              <a:endParaRPr lang="ru-RU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717094" y="2274675"/>
              <a:ext cx="0" cy="29040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08708" y="2565081"/>
              <a:ext cx="575965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908708" y="2565081"/>
              <a:ext cx="0" cy="28881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717094" y="2565081"/>
              <a:ext cx="0" cy="28881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7668358" y="2565081"/>
              <a:ext cx="0" cy="28881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331640" y="4149080"/>
              <a:ext cx="3096344" cy="491765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/>
                <a:t>Изучение </a:t>
              </a:r>
              <a:r>
                <a:rPr lang="ru-RU" smtClean="0"/>
                <a:t> </a:t>
              </a:r>
              <a:r>
                <a:rPr lang="ru-RU" dirty="0"/>
                <a:t>образовательных стандартов</a:t>
              </a: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772338" y="2565081"/>
              <a:ext cx="14288" cy="164404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27584" y="2852936"/>
              <a:ext cx="2520280" cy="923330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ajor"/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dirty="0"/>
                <a:t>Внедрение новых </a:t>
              </a:r>
            </a:p>
            <a:p>
              <a:pPr algn="ctr" eaLnBrk="1" hangingPunct="1">
                <a:defRPr/>
              </a:pPr>
              <a:r>
                <a:rPr lang="ru-RU" dirty="0"/>
                <a:t>ФГОС</a:t>
              </a:r>
            </a:p>
            <a:p>
              <a:pPr algn="ctr" eaLnBrk="1" hangingPunct="1">
                <a:defRPr/>
              </a:pPr>
              <a:endParaRPr lang="ru-RU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155419" y="2565081"/>
              <a:ext cx="3175" cy="158850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286648" cy="1571612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ПРОБЛЕМА: Скука — серьезная проблема для моралиста, ибо со скуки совершается по крайней мере половина всех грехов человечества.</a:t>
            </a: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ru-RU" altLang="ru-RU" dirty="0" smtClean="0">
                <a:solidFill>
                  <a:srgbClr val="7030A0"/>
                </a:solidFill>
              </a:rPr>
              <a:t>Ученики</a:t>
            </a:r>
            <a:r>
              <a:rPr lang="ru-RU" altLang="ru-RU" sz="5400" dirty="0" smtClean="0">
                <a:solidFill>
                  <a:srgbClr val="7030A0"/>
                </a:solidFill>
              </a:rPr>
              <a:t>: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dirty="0" smtClean="0"/>
              <a:t> </a:t>
            </a:r>
            <a:r>
              <a:rPr lang="ru-RU" altLang="ru-RU" dirty="0" smtClean="0">
                <a:solidFill>
                  <a:srgbClr val="FF0000"/>
                </a:solidFill>
              </a:rPr>
              <a:t>не владеют </a:t>
            </a:r>
            <a:r>
              <a:rPr lang="ru-RU" altLang="ru-RU" dirty="0" smtClean="0"/>
              <a:t>навыками самостоятельной работы, затрудняются работать с  информацией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не готовы </a:t>
            </a:r>
            <a:r>
              <a:rPr lang="ru-RU" altLang="ru-RU" dirty="0" smtClean="0"/>
              <a:t>к решению проблем в нестандартных ситуациях;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снижается интерес</a:t>
            </a:r>
            <a:r>
              <a:rPr lang="ru-RU" altLang="ru-RU" dirty="0" smtClean="0"/>
              <a:t> к знаниям;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ru-RU" altLang="ru-RU" dirty="0" smtClean="0"/>
              <a:t>снижение интеллектуального, духовного и творческого уровней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ru-RU" altLang="ru-RU" dirty="0" smtClean="0"/>
          </a:p>
          <a:p>
            <a:pPr algn="ctr">
              <a:spcBef>
                <a:spcPct val="0"/>
              </a:spcBef>
              <a:buNone/>
              <a:defRPr/>
            </a:pPr>
            <a:r>
              <a:rPr lang="ru-RU" altLang="ru-RU" dirty="0" smtClean="0"/>
              <a:t>  </a:t>
            </a:r>
          </a:p>
          <a:p>
            <a:pPr algn="ctr">
              <a:spcBef>
                <a:spcPct val="0"/>
              </a:spcBef>
              <a:defRPr/>
            </a:pPr>
            <a:endParaRPr lang="ru-RU" altLang="ru-RU" dirty="0" smtClean="0"/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«Проектно-исследовательская деятельность учащихся на уроках и внеурочное время»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500562" y="5715016"/>
            <a:ext cx="1000132" cy="1142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4929190" y="3714752"/>
            <a:ext cx="3500462" cy="107157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Скучнооо</a:t>
            </a:r>
            <a:r>
              <a:rPr lang="ru-RU" sz="2800" dirty="0" smtClean="0"/>
              <a:t>….</a:t>
            </a:r>
            <a:endParaRPr lang="ru-RU" sz="2800" dirty="0"/>
          </a:p>
        </p:txBody>
      </p:sp>
      <p:pic>
        <p:nvPicPr>
          <p:cNvPr id="7169" name="Picture 1" descr="C:\Users\13\Desktop\всё для клнкурса учитель года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643314"/>
            <a:ext cx="3000396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Дополнительный день от Эврика-парка - Новости - Отдых с детьми - OSD.RU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59175"/>
            <a:ext cx="5235575" cy="3298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285728"/>
            <a:ext cx="7072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Не старайтесь удовлетворить своё тщеславие, обучая детей слишком многому. </a:t>
            </a:r>
          </a:p>
          <a:p>
            <a:r>
              <a:rPr lang="ru-RU" sz="2400" b="1" i="1" dirty="0" smtClean="0"/>
              <a:t>Возбудите только любопытство . Откройте своим слушателям  глаза, но не перегружайте их мозг. Достаточно заронить в него искру, огонь разгорится там, где для него есть пища.</a:t>
            </a:r>
          </a:p>
          <a:p>
            <a:r>
              <a:rPr lang="ru-RU" sz="2400" b="1" i="1" dirty="0" smtClean="0"/>
              <a:t>                                                                 </a:t>
            </a:r>
          </a:p>
          <a:p>
            <a:r>
              <a:rPr lang="ru-RU" sz="2400" b="1" i="1" dirty="0" smtClean="0"/>
              <a:t>                                                                       А. Франс</a:t>
            </a:r>
            <a:endParaRPr lang="ru-RU" sz="2400" b="1" i="1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6429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работы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solidFill>
            <a:srgbClr val="FFFF00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Реализация мини-проектов и мини исследований на уроке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sz="32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Межпредметная</a:t>
            </a:r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интеграция</a:t>
            </a:r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928671"/>
            <a:ext cx="4041775" cy="7143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  <a:solidFill>
            <a:schemeClr val="accent5">
              <a:lumMod val="20000"/>
              <a:lumOff val="80000"/>
              <a:alpha val="68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Исследовательские работы</a:t>
            </a:r>
            <a:r>
              <a:rPr lang="ru-RU" i="1" dirty="0" smtClean="0"/>
              <a:t> </a:t>
            </a:r>
            <a:r>
              <a:rPr lang="ru-RU" sz="1800" i="1" dirty="0" smtClean="0">
                <a:solidFill>
                  <a:schemeClr val="tx1"/>
                </a:solidFill>
              </a:rPr>
              <a:t>«Влияние фитонцидов на рост и развитие гнилостных бактерий» «Влияние </a:t>
            </a:r>
            <a:r>
              <a:rPr lang="ru-RU" sz="1800" i="1" dirty="0" err="1" smtClean="0">
                <a:solidFill>
                  <a:schemeClr val="tx1"/>
                </a:solidFill>
              </a:rPr>
              <a:t>полиферментного</a:t>
            </a:r>
            <a:r>
              <a:rPr lang="ru-RU" sz="1800" i="1" dirty="0" smtClean="0">
                <a:solidFill>
                  <a:schemeClr val="tx1"/>
                </a:solidFill>
              </a:rPr>
              <a:t> препарата на яйценоскость и прирост живой массы кур»</a:t>
            </a:r>
            <a:r>
              <a:rPr lang="ru-RU" sz="1800" i="1" dirty="0" smtClean="0"/>
              <a:t> </a:t>
            </a:r>
            <a:r>
              <a:rPr lang="ru-RU" sz="1800" i="1" dirty="0" smtClean="0">
                <a:solidFill>
                  <a:schemeClr val="tx1"/>
                </a:solidFill>
              </a:rPr>
              <a:t>«Влияние компьютера на здоровье школьников» и др.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Коллективные проекты 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«Осенний калейдоскоп» выставка поделок из природных материалов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Фотовыставка «Наши питомцы», «Наш родной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Лаишевский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край» 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 мире дикой природы»</a:t>
            </a:r>
          </a:p>
        </p:txBody>
      </p:sp>
      <p:sp>
        <p:nvSpPr>
          <p:cNvPr id="9" name="Волна 8"/>
          <p:cNvSpPr/>
          <p:nvPr/>
        </p:nvSpPr>
        <p:spPr>
          <a:xfrm>
            <a:off x="500034" y="785794"/>
            <a:ext cx="4000528" cy="162878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Классно-урочная деятельность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4643438" y="857232"/>
            <a:ext cx="4000528" cy="1586876"/>
          </a:xfrm>
          <a:prstGeom prst="wav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143108" y="3857628"/>
            <a:ext cx="64294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71435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формирования навыков  исследовательской деятельности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1953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492"/>
                <a:gridCol w="3302254"/>
                <a:gridCol w="3302254"/>
              </a:tblGrid>
              <a:tr h="642942">
                <a:tc gridSpan="3">
                  <a:txBody>
                    <a:bodyPr/>
                    <a:lstStyle/>
                    <a:p>
                      <a:pPr marL="514350" indent="-514350" algn="ctr">
                        <a:buFont typeface="+mj-lt"/>
                        <a:buAutoNum type="arabicPeriod"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ступень 5-6 класс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ЗНАКОМСТВО С ВИДАМИ</a:t>
                      </a:r>
                      <a:r>
                        <a:rPr lang="ru-RU" sz="2000" b="1" baseline="0" dirty="0" smtClean="0"/>
                        <a:t> ПРОЕКТОВ И ИССЛЕДОВА-ТЕЛЬСКИХ РАБОТ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ИЗУЧЕН ИЕ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АЛГОРИТМА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МИНИ-ИССЛЕДОВАНИЯ</a:t>
                      </a:r>
                    </a:p>
                    <a:p>
                      <a:r>
                        <a:rPr lang="ru-RU" sz="2000" b="1" dirty="0" smtClean="0"/>
                        <a:t>И </a:t>
                      </a:r>
                      <a:r>
                        <a:rPr lang="ru-RU" sz="2000" b="1" baseline="0" dirty="0" smtClean="0"/>
                        <a:t> МИНИ-ПРОЕКТЫ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3429000"/>
          <a:ext cx="9144000" cy="1323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3922"/>
                <a:gridCol w="4820078"/>
              </a:tblGrid>
              <a:tr h="50006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II </a:t>
                      </a:r>
                      <a:r>
                        <a:rPr lang="ru-RU" sz="2400" b="1" dirty="0" smtClean="0"/>
                        <a:t> ступень 7-8 класс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123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Апробирование  проектов исследовательских 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работ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Интегрированные исследовательские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работы.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7" name="Стрелка вниз 16"/>
          <p:cNvSpPr/>
          <p:nvPr/>
        </p:nvSpPr>
        <p:spPr>
          <a:xfrm>
            <a:off x="4000496" y="3071810"/>
            <a:ext cx="500066" cy="42862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0" y="5286388"/>
          <a:ext cx="9144000" cy="1652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686"/>
                <a:gridCol w="4786314"/>
              </a:tblGrid>
              <a:tr h="8294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III</a:t>
                      </a:r>
                      <a:r>
                        <a:rPr lang="ru-RU" sz="2800" dirty="0" smtClean="0"/>
                        <a:t> ступень 9-11 класс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15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Долгосрочные исследовательские работы</a:t>
                      </a:r>
                      <a:endParaRPr lang="ru-RU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Защита работ на внешкольном уровне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1" name="Стрелка вниз 20"/>
          <p:cNvSpPr/>
          <p:nvPr/>
        </p:nvSpPr>
        <p:spPr>
          <a:xfrm>
            <a:off x="4071934" y="4786322"/>
            <a:ext cx="428628" cy="64294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858000" cy="8572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Отличия проектной и исследовательской деятельности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281518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1.Цель проектной деятельности: -</a:t>
            </a:r>
            <a:r>
              <a:rPr lang="ru-RU" sz="2000" i="1" dirty="0" smtClean="0">
                <a:solidFill>
                  <a:schemeClr val="tx1"/>
                </a:solidFill>
              </a:rPr>
              <a:t>реализация проектного замысла</a:t>
            </a:r>
          </a:p>
          <a:p>
            <a:pPr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2.Этапы выполнения проекта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Выбор темы проекта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Поиск и анализ проблемы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Цель ,задачи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Сбор и изучение  информации, определение формы продукта,  составление плана работы  и распределение обязанностей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Выполнение технологических операций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Подготовка и защита проекта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Анализ результатов выполнения проекта,  оценка качества выполнения проекта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495800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1.Цель исследовательской деятельности: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i="1" dirty="0" smtClean="0">
                <a:solidFill>
                  <a:schemeClr val="tx1"/>
                </a:solidFill>
              </a:rPr>
              <a:t>уяснение сущности явления, истины, открытия новых </a:t>
            </a:r>
            <a:r>
              <a:rPr lang="ru-RU" sz="2000" i="1" dirty="0" err="1" smtClean="0">
                <a:solidFill>
                  <a:schemeClr val="tx1"/>
                </a:solidFill>
              </a:rPr>
              <a:t>законо-мерностей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2.Этапы научного исследования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Формулировка проблемы, актуальность темы.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Постановка цели и конкретных задач исследования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Определение объекта и предмета исследования. 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Выбор методики проведения исследования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Описание процесса исследования .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Формулирование выводов и оценка полученных результатов.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korov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883</Words>
  <Application>Microsoft Office PowerPoint</Application>
  <PresentationFormat>Экран (4:3)</PresentationFormat>
  <Paragraphs>133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bkorovka</vt:lpstr>
      <vt:lpstr>Методический семинар    </vt:lpstr>
      <vt:lpstr>Слайд 2</vt:lpstr>
      <vt:lpstr> Педагогический опыт «Проектно-исследовательская  деятельность учащихся в рамках  реализации ФГОС»  </vt:lpstr>
      <vt:lpstr>Условия возникновения и становления  педагогического  опыта.  </vt:lpstr>
      <vt:lpstr>ПРОБЛЕМА: Скука — серьезная проблема для моралиста, ибо со скуки совершается по крайней мере половина всех грехов человечества. </vt:lpstr>
      <vt:lpstr>Слайд 6</vt:lpstr>
      <vt:lpstr>Направления работы</vt:lpstr>
      <vt:lpstr>Этапы формирования навыков  исследовательской деятельности</vt:lpstr>
      <vt:lpstr>Отличия проектной и исследовательской деятельности </vt:lpstr>
      <vt:lpstr>Отличия проектной и исследовательской деятельности </vt:lpstr>
      <vt:lpstr>Схема организации социальной проектной деятельности во внеурочное время   </vt:lpstr>
      <vt:lpstr>Исследовательская работа «Влияние фитонцидов на размножение гнилостных бактерий»</vt:lpstr>
      <vt:lpstr>Проект-фотовыставка «Мой родной Лаишевский край»</vt:lpstr>
      <vt:lpstr>Слайд 14</vt:lpstr>
      <vt:lpstr>Наши результаты</vt:lpstr>
      <vt:lpstr>Наши результаты</vt:lpstr>
      <vt:lpstr>Основные  параметры   - устойчивый познавательный интерес учащихся к предмету; - положительная динамика уровня обученности   - качественная динамика мотивации учебной деятельности; - прочные навыки проектной деятельности.  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ссееммььяя</dc:creator>
  <cp:lastModifiedBy>13</cp:lastModifiedBy>
  <cp:revision>85</cp:revision>
  <dcterms:created xsi:type="dcterms:W3CDTF">2013-03-15T18:55:04Z</dcterms:created>
  <dcterms:modified xsi:type="dcterms:W3CDTF">2015-02-13T05:33:35Z</dcterms:modified>
</cp:coreProperties>
</file>