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5" r:id="rId6"/>
    <p:sldId id="266" r:id="rId7"/>
    <p:sldId id="268" r:id="rId8"/>
    <p:sldId id="269" r:id="rId9"/>
    <p:sldId id="270" r:id="rId10"/>
    <p:sldId id="271" r:id="rId11"/>
    <p:sldId id="273" r:id="rId12"/>
    <p:sldId id="274" r:id="rId13"/>
    <p:sldId id="275" r:id="rId14"/>
    <p:sldId id="276" r:id="rId15"/>
    <p:sldId id="277" r:id="rId16"/>
    <p:sldId id="278" r:id="rId17"/>
    <p:sldId id="280" r:id="rId18"/>
    <p:sldId id="281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jpeg"/><Relationship Id="rId4" Type="http://schemas.openxmlformats.org/officeDocument/2006/relationships/hyperlink" Target="http://images.google.ru/imgres?imgurl=http://img0.liveinternet.ru/images/attach/c/1//50/917/50917360_ec1.jpg&amp;imgrefurl=http://www.liveinternet.ru/showjournal.php?journalid=1102326&amp;tagid=2408161&amp;usg=__RNA65RNiiKYo4zyRA3_wd3kEwII=&amp;h=300&amp;w=400&amp;sz=13&amp;hl=ru&amp;start=211&amp;zoom=1&amp;tbnid=DFxwFIs5hChyWM:&amp;tbnh=93&amp;tbnw=124&amp;prev=/images?q=%D0%9E%D1%81%D0%B2%D0%B5%D1%89%D0%B5%D0%BD%D0%B8%D0%B5+%D0%B7%D0%B4%D0%B0%D0%BD%D0%B8%D0%B9+%D1%81+%D0%BF%D0%BE%D0%BC%D0%BE%D1%89%D1%8C%D1%8E+%D0%B2%D0%BE%D0%BB%D0%BE%D0%BA%D0%BE%D0%BD%D0%BD%D0%BE%D0%B9+%D0%BE%D0%BF%D1%82%D0%B8%D0%BA%D0%B8&amp;start=200&amp;hl=ru&amp;newwindow=1&amp;sa=N&amp;tbs=isch:1&amp;itbs=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31.jpeg"/><Relationship Id="rId7" Type="http://schemas.openxmlformats.org/officeDocument/2006/relationships/image" Target="../media/image33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google.ru/imgres?imgurl=http://elektroas.ru/wp-content/uploads/2009/10/dekorativnoe_osveschenie_zdaniy_3.jpg&amp;imgrefurl=http://elektroas.ru/elektromontazh-i-praktichekoe-primenenie-dekorativnogo-osveshheniya&amp;usg=__to2Ok-nCnpX4WYg4Lr7aNtHvgF4=&amp;h=427&amp;w=584&amp;sz=105&amp;hl=ru&amp;start=34&amp;zoom=1&amp;tbnid=Gyy6sayeDFQAVM:&amp;tbnh=99&amp;tbnw=135&amp;prev=/images?q=%D0%9E%D1%81%D0%B2%D0%B5%D1%89%D0%B5%D0%BD%D0%B8%D0%B5+%D0%B7%D0%B4%D0%B0%D0%BD%D0%B8%D0%B9+%D1%81+%D0%BF%D0%BE%D0%BC%D0%BE%D1%89%D1%8C%D1%8E+%D0%B2%D0%BE%D0%BB%D0%BE%D0%BA%D0%BE%D0%BD%D0%BD%D0%BE%D0%B9+%D0%BE%D0%BF%D1%82%D0%B8%D0%BA%D0%B8&amp;start=20&amp;hl=ru&amp;newwindow=1&amp;sa=N&amp;tbs=isch:1&amp;itbs=1" TargetMode="External"/><Relationship Id="rId5" Type="http://schemas.openxmlformats.org/officeDocument/2006/relationships/image" Target="../media/image32.jpeg"/><Relationship Id="rId4" Type="http://schemas.openxmlformats.org/officeDocument/2006/relationships/hyperlink" Target="http://images.google.ru/imgres?imgurl=http://s3.sendpic.ru/i/91213/i/8r.jpeg&amp;imgrefurl=http://spletnik.ru/blogs/krasota/7541-neobychnye_novogodnie_elki&amp;usg=__6yIYjy0gvuZmcuRFAI_gQ8zgAKo=&amp;h=400&amp;w=620&amp;sz=54&amp;hl=ru&amp;start=35&amp;zoom=1&amp;tbnid=kQUuvMZme_ADLM:&amp;tbnh=88&amp;tbnw=136&amp;prev=/images?q=%D0%9E%D1%81%D0%B2%D0%B5%D1%89%D0%B5%D0%BD%D0%B8%D0%B5+%D0%B7%D0%B4%D0%B0%D0%BD%D0%B8%D0%B9+%D1%81+%D0%BF%D0%BE%D0%BC%D0%BE%D1%89%D1%8C%D1%8E+%D0%B2%D0%BE%D0%BB%D0%BE%D0%BA%D0%BE%D0%BD%D0%BD%D0%BE%D0%B9+%D0%BE%D0%BF%D1%82%D0%B8%D0%BA%D0%B8&amp;start=20&amp;hl=ru&amp;newwindow=1&amp;sa=N&amp;tbs=isch:1&amp;itbs=1" TargetMode="External"/><Relationship Id="rId9" Type="http://schemas.openxmlformats.org/officeDocument/2006/relationships/image" Target="../media/image3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c-photonics.ru/ru/production/datchik%20deformacii/1/69/" TargetMode="External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7" Type="http://schemas.openxmlformats.org/officeDocument/2006/relationships/image" Target="../media/image43.jpeg"/><Relationship Id="rId2" Type="http://schemas.openxmlformats.org/officeDocument/2006/relationships/hyperlink" Target="http://www.laos-light.ru/index.php?page=project&amp;pid=100031&amp;pin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universal-fibre-optics.com/russian/museumsgalleries.html" TargetMode="External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edu.ru/detail_6171.html" TargetMode="External"/><Relationship Id="rId2" Type="http://schemas.openxmlformats.org/officeDocument/2006/relationships/hyperlink" Target="http://dnevnik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Полное отражение</a:t>
            </a:r>
            <a:endParaRPr lang="ru-RU" sz="3600" dirty="0"/>
          </a:p>
        </p:txBody>
      </p:sp>
      <p:pic>
        <p:nvPicPr>
          <p:cNvPr id="31746" name="Picture 2" descr="http://im6-tub-ru.yandex.net/i?id=316507575-38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642938"/>
          </a:xfrm>
        </p:spPr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0000FF"/>
                </a:solidFill>
                <a:latin typeface="Monotype Corsiva" pitchFamily="66" charset="0"/>
              </a:rPr>
              <a:t>Световоды </a:t>
            </a:r>
            <a:endParaRPr lang="ru-RU" smtClean="0"/>
          </a:p>
        </p:txBody>
      </p:sp>
      <p:grpSp>
        <p:nvGrpSpPr>
          <p:cNvPr id="2" name="Группа 44"/>
          <p:cNvGrpSpPr>
            <a:grpSpLocks/>
          </p:cNvGrpSpPr>
          <p:nvPr/>
        </p:nvGrpSpPr>
        <p:grpSpPr bwMode="auto">
          <a:xfrm>
            <a:off x="6786563" y="1428750"/>
            <a:ext cx="1857375" cy="2360613"/>
            <a:chOff x="3786182" y="1285860"/>
            <a:chExt cx="1857375" cy="2360843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3786182" y="1285860"/>
              <a:ext cx="1643062" cy="1643062"/>
              <a:chOff x="3944" y="10919"/>
              <a:chExt cx="1791" cy="1766"/>
            </a:xfrm>
          </p:grpSpPr>
          <p:sp>
            <p:nvSpPr>
              <p:cNvPr id="19493" name="Oval 3"/>
              <p:cNvSpPr>
                <a:spLocks noChangeArrowheads="1"/>
              </p:cNvSpPr>
              <p:nvPr/>
            </p:nvSpPr>
            <p:spPr bwMode="auto">
              <a:xfrm>
                <a:off x="3944" y="10919"/>
                <a:ext cx="1791" cy="1766"/>
              </a:xfrm>
              <a:prstGeom prst="ellipse">
                <a:avLst/>
              </a:prstGeom>
              <a:solidFill>
                <a:srgbClr val="B6DDE8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4" name="Oval 4"/>
              <p:cNvSpPr>
                <a:spLocks noChangeArrowheads="1"/>
              </p:cNvSpPr>
              <p:nvPr/>
            </p:nvSpPr>
            <p:spPr bwMode="auto">
              <a:xfrm>
                <a:off x="4419" y="11383"/>
                <a:ext cx="789" cy="789"/>
              </a:xfrm>
              <a:prstGeom prst="ellipse">
                <a:avLst/>
              </a:prstGeom>
              <a:solidFill>
                <a:srgbClr val="00B0F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19495" name="AutoShape 5"/>
              <p:cNvCxnSpPr>
                <a:cxnSpLocks noChangeShapeType="1"/>
              </p:cNvCxnSpPr>
              <p:nvPr/>
            </p:nvCxnSpPr>
            <p:spPr bwMode="auto">
              <a:xfrm>
                <a:off x="4808" y="11770"/>
                <a:ext cx="0" cy="40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9496" name="Text Box 6"/>
              <p:cNvSpPr txBox="1">
                <a:spLocks noChangeArrowheads="1"/>
              </p:cNvSpPr>
              <p:nvPr/>
            </p:nvSpPr>
            <p:spPr bwMode="auto">
              <a:xfrm>
                <a:off x="4567" y="11840"/>
                <a:ext cx="167" cy="232"/>
              </a:xfrm>
              <a:prstGeom prst="rect">
                <a:avLst/>
              </a:prstGeom>
              <a:solidFill>
                <a:srgbClr val="00B0F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>
                    <a:latin typeface="Monotype Corsiva" pitchFamily="66" charset="0"/>
                  </a:rPr>
                  <a:t>r</a:t>
                </a:r>
                <a:endParaRPr lang="ru-RU">
                  <a:latin typeface="Monotype Corsiva" pitchFamily="66" charset="0"/>
                </a:endParaRPr>
              </a:p>
            </p:txBody>
          </p:sp>
          <p:cxnSp>
            <p:nvCxnSpPr>
              <p:cNvPr id="19497" name="AutoShape 7"/>
              <p:cNvCxnSpPr>
                <a:cxnSpLocks noChangeShapeType="1"/>
              </p:cNvCxnSpPr>
              <p:nvPr/>
            </p:nvCxnSpPr>
            <p:spPr bwMode="auto">
              <a:xfrm flipV="1">
                <a:off x="4808" y="11169"/>
                <a:ext cx="589" cy="60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9498" name="Text Box 8"/>
              <p:cNvSpPr txBox="1">
                <a:spLocks noChangeArrowheads="1"/>
              </p:cNvSpPr>
              <p:nvPr/>
            </p:nvSpPr>
            <p:spPr bwMode="auto">
              <a:xfrm>
                <a:off x="5234" y="11383"/>
                <a:ext cx="163" cy="351"/>
              </a:xfrm>
              <a:prstGeom prst="rect">
                <a:avLst/>
              </a:prstGeom>
              <a:solidFill>
                <a:srgbClr val="B6DDE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>
                    <a:latin typeface="Monotype Corsiva" pitchFamily="66" charset="0"/>
                  </a:rPr>
                  <a:t>R</a:t>
                </a:r>
                <a:endParaRPr lang="ru-RU">
                  <a:latin typeface="Monotype Corsiva" pitchFamily="66" charset="0"/>
                </a:endParaRPr>
              </a:p>
            </p:txBody>
          </p:sp>
        </p:grpSp>
        <p:sp>
          <p:nvSpPr>
            <p:cNvPr id="19492" name="TextBox 15"/>
            <p:cNvSpPr txBox="1">
              <a:spLocks noChangeArrowheads="1"/>
            </p:cNvSpPr>
            <p:nvPr/>
          </p:nvSpPr>
          <p:spPr bwMode="auto">
            <a:xfrm>
              <a:off x="3786182" y="3000372"/>
              <a:ext cx="185737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  <a:latin typeface="Monotype Corsiva" pitchFamily="66" charset="0"/>
                </a:rPr>
                <a:t>R ≈ 5-10 r</a:t>
              </a:r>
            </a:p>
            <a:p>
              <a:pPr algn="ctr"/>
              <a:r>
                <a:rPr lang="en-US" b="1">
                  <a:solidFill>
                    <a:srgbClr val="0000FF"/>
                  </a:solidFill>
                  <a:latin typeface="Monotype Corsiva" pitchFamily="66" charset="0"/>
                </a:rPr>
                <a:t>r≈ 10 – 100 </a:t>
              </a:r>
              <a:r>
                <a:rPr lang="ru-RU" b="1">
                  <a:solidFill>
                    <a:srgbClr val="0000FF"/>
                  </a:solidFill>
                  <a:latin typeface="Monotype Corsiva" pitchFamily="66" charset="0"/>
                </a:rPr>
                <a:t>мкм</a:t>
              </a:r>
            </a:p>
          </p:txBody>
        </p:sp>
      </p:grpSp>
      <p:grpSp>
        <p:nvGrpSpPr>
          <p:cNvPr id="4" name="Группа 46"/>
          <p:cNvGrpSpPr>
            <a:grpSpLocks/>
          </p:cNvGrpSpPr>
          <p:nvPr/>
        </p:nvGrpSpPr>
        <p:grpSpPr bwMode="auto">
          <a:xfrm>
            <a:off x="2000250" y="1285875"/>
            <a:ext cx="3771900" cy="2795588"/>
            <a:chOff x="357158" y="1285860"/>
            <a:chExt cx="3214441" cy="2567045"/>
          </a:xfrm>
        </p:grpSpPr>
        <p:grpSp>
          <p:nvGrpSpPr>
            <p:cNvPr id="5" name="Группа 43"/>
            <p:cNvGrpSpPr>
              <a:grpSpLocks/>
            </p:cNvGrpSpPr>
            <p:nvPr/>
          </p:nvGrpSpPr>
          <p:grpSpPr bwMode="auto">
            <a:xfrm>
              <a:off x="357158" y="1285860"/>
              <a:ext cx="3214441" cy="2066998"/>
              <a:chOff x="142844" y="928670"/>
              <a:chExt cx="3214441" cy="2066998"/>
            </a:xfrm>
          </p:grpSpPr>
          <p:sp>
            <p:nvSpPr>
              <p:cNvPr id="19481" name="TextBox 25"/>
              <p:cNvSpPr txBox="1">
                <a:spLocks noChangeArrowheads="1"/>
              </p:cNvSpPr>
              <p:nvPr/>
            </p:nvSpPr>
            <p:spPr bwMode="auto">
              <a:xfrm>
                <a:off x="142844" y="928670"/>
                <a:ext cx="1785950" cy="415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>
                    <a:latin typeface="Monotype Corsiva" pitchFamily="66" charset="0"/>
                  </a:rPr>
                  <a:t>n</a:t>
                </a:r>
                <a:r>
                  <a:rPr lang="ru-RU" baseline="-25000">
                    <a:latin typeface="Monotype Corsiva" pitchFamily="66" charset="0"/>
                  </a:rPr>
                  <a:t>оболочки </a:t>
                </a:r>
                <a:r>
                  <a:rPr lang="ru-RU"/>
                  <a:t>= </a:t>
                </a:r>
                <a:r>
                  <a:rPr lang="ru-RU" b="1">
                    <a:latin typeface="Monotype Corsiva" pitchFamily="66" charset="0"/>
                  </a:rPr>
                  <a:t>1,474</a:t>
                </a:r>
              </a:p>
            </p:txBody>
          </p:sp>
          <p:grpSp>
            <p:nvGrpSpPr>
              <p:cNvPr id="6" name="Группа 42"/>
              <p:cNvGrpSpPr>
                <a:grpSpLocks/>
              </p:cNvGrpSpPr>
              <p:nvPr/>
            </p:nvGrpSpPr>
            <p:grpSpPr bwMode="auto">
              <a:xfrm>
                <a:off x="286249" y="1285812"/>
                <a:ext cx="3029057" cy="1393565"/>
                <a:chOff x="286249" y="1285812"/>
                <a:chExt cx="3029057" cy="1393565"/>
              </a:xfrm>
            </p:grpSpPr>
            <p:grpSp>
              <p:nvGrpSpPr>
                <p:cNvPr id="7" name="Группа 21"/>
                <p:cNvGrpSpPr/>
                <p:nvPr/>
              </p:nvGrpSpPr>
              <p:grpSpPr>
                <a:xfrm>
                  <a:off x="386349" y="1387841"/>
                  <a:ext cx="2928957" cy="1042848"/>
                  <a:chOff x="3031502" y="3959611"/>
                  <a:chExt cx="2794012" cy="1042848"/>
                </a:xfrm>
                <a:solidFill>
                  <a:srgbClr val="8BC5FF"/>
                </a:solidFill>
              </p:grpSpPr>
              <p:sp>
                <p:nvSpPr>
                  <p:cNvPr id="25" name="Цилиндр 24"/>
                  <p:cNvSpPr/>
                  <p:nvPr/>
                </p:nvSpPr>
                <p:spPr>
                  <a:xfrm rot="16200000">
                    <a:off x="3907084" y="3084029"/>
                    <a:ext cx="1042848" cy="2794012"/>
                  </a:xfrm>
                  <a:prstGeom prst="can">
                    <a:avLst>
                      <a:gd name="adj" fmla="val 54032"/>
                    </a:avLst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ru-RU" dirty="0"/>
                  </a:p>
                </p:txBody>
              </p:sp>
              <p:sp>
                <p:nvSpPr>
                  <p:cNvPr id="21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3147651" y="4287600"/>
                    <a:ext cx="220897" cy="357189"/>
                  </a:xfrm>
                  <a:prstGeom prst="ellipse">
                    <a:avLst/>
                  </a:prstGeom>
                  <a:solidFill>
                    <a:srgbClr val="00B0F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 dirty="0">
                      <a:solidFill>
                        <a:srgbClr val="0000FF"/>
                      </a:solidFill>
                      <a:latin typeface="Arial" charset="0"/>
                    </a:endParaRPr>
                  </a:p>
                </p:txBody>
              </p:sp>
            </p:grp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 rot="16200000" flipV="1">
                  <a:off x="214693" y="1357368"/>
                  <a:ext cx="428569" cy="285458"/>
                </a:xfrm>
                <a:prstGeom prst="line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>
                  <a:stCxn id="21" idx="5"/>
                </p:cNvCxnSpPr>
                <p:nvPr/>
              </p:nvCxnSpPr>
              <p:spPr>
                <a:xfrm rot="16200000" flipH="1">
                  <a:off x="799649" y="1926495"/>
                  <a:ext cx="658889" cy="846902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483" name="Прямоугольник 33"/>
              <p:cNvSpPr>
                <a:spLocks noChangeArrowheads="1"/>
              </p:cNvSpPr>
              <p:nvPr/>
            </p:nvSpPr>
            <p:spPr bwMode="auto">
              <a:xfrm>
                <a:off x="1428728" y="2571745"/>
                <a:ext cx="1649145" cy="4239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Monotype Corsiva" pitchFamily="66" charset="0"/>
                  </a:rPr>
                  <a:t>n</a:t>
                </a:r>
                <a:r>
                  <a:rPr lang="ru-RU" sz="2400" baseline="-25000">
                    <a:solidFill>
                      <a:srgbClr val="0000FF"/>
                    </a:solidFill>
                    <a:latin typeface="Monotype Corsiva" pitchFamily="66" charset="0"/>
                  </a:rPr>
                  <a:t>сердцевины</a:t>
                </a:r>
                <a:r>
                  <a:rPr lang="ru-RU" baseline="-25000">
                    <a:solidFill>
                      <a:srgbClr val="0000FF"/>
                    </a:solidFill>
                    <a:latin typeface="Monotype Corsiva" pitchFamily="66" charset="0"/>
                  </a:rPr>
                  <a:t> </a:t>
                </a:r>
                <a:r>
                  <a:rPr lang="ru-RU" baseline="-25000"/>
                  <a:t> =  </a:t>
                </a:r>
                <a:r>
                  <a:rPr lang="ru-RU" b="1">
                    <a:latin typeface="Monotype Corsiva" pitchFamily="66" charset="0"/>
                  </a:rPr>
                  <a:t>1,479</a:t>
                </a:r>
                <a:r>
                  <a:rPr lang="ru-RU" b="1" baseline="-25000">
                    <a:latin typeface="Monotype Corsiva" pitchFamily="66" charset="0"/>
                  </a:rPr>
                  <a:t> </a:t>
                </a:r>
                <a:endParaRPr lang="ru-RU" b="1">
                  <a:latin typeface="Monotype Corsiva" pitchFamily="66" charset="0"/>
                </a:endParaRPr>
              </a:p>
            </p:txBody>
          </p:sp>
          <p:cxnSp>
            <p:nvCxnSpPr>
              <p:cNvPr id="36" name="Прямая соединительная линия 35"/>
              <p:cNvCxnSpPr/>
              <p:nvPr/>
            </p:nvCxnSpPr>
            <p:spPr>
              <a:xfrm rot="5400000" flipH="1" flipV="1">
                <a:off x="2012471" y="488556"/>
                <a:ext cx="1457" cy="2598881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713759" y="2142951"/>
                <a:ext cx="2643526" cy="1457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86" name="TextBox 40"/>
              <p:cNvSpPr txBox="1">
                <a:spLocks noChangeArrowheads="1"/>
              </p:cNvSpPr>
              <p:nvPr/>
            </p:nvSpPr>
            <p:spPr bwMode="auto">
              <a:xfrm>
                <a:off x="1299548" y="1781428"/>
                <a:ext cx="1845484" cy="3321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>
                    <a:solidFill>
                      <a:srgbClr val="0070C0"/>
                    </a:solidFill>
                    <a:latin typeface="Monotype Corsiva" pitchFamily="66" charset="0"/>
                  </a:rPr>
                  <a:t>сердцевина ( кварц) </a:t>
                </a:r>
              </a:p>
            </p:txBody>
          </p:sp>
          <p:sp>
            <p:nvSpPr>
              <p:cNvPr id="19487" name="Прямоугольник 41"/>
              <p:cNvSpPr>
                <a:spLocks noChangeArrowheads="1"/>
              </p:cNvSpPr>
              <p:nvPr/>
            </p:nvSpPr>
            <p:spPr bwMode="auto">
              <a:xfrm>
                <a:off x="916759" y="1442461"/>
                <a:ext cx="2321744" cy="3320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>
                    <a:latin typeface="Monotype Corsiva" pitchFamily="66" charset="0"/>
                  </a:rPr>
                  <a:t>оболочка (кварц+ </a:t>
                </a:r>
                <a:r>
                  <a:rPr lang="en-US">
                    <a:latin typeface="Monotype Corsiva" pitchFamily="66" charset="0"/>
                  </a:rPr>
                  <a:t>B</a:t>
                </a:r>
                <a:r>
                  <a:rPr lang="ru-RU">
                    <a:latin typeface="Monotype Corsiva" pitchFamily="66" charset="0"/>
                  </a:rPr>
                  <a:t>, </a:t>
                </a:r>
                <a:r>
                  <a:rPr lang="en-US">
                    <a:latin typeface="Monotype Corsiva" pitchFamily="66" charset="0"/>
                  </a:rPr>
                  <a:t>Ge</a:t>
                </a:r>
                <a:r>
                  <a:rPr lang="ru-RU">
                    <a:latin typeface="Monotype Corsiva" pitchFamily="66" charset="0"/>
                  </a:rPr>
                  <a:t>, </a:t>
                </a:r>
                <a:r>
                  <a:rPr lang="en-US">
                    <a:latin typeface="Monotype Corsiva" pitchFamily="66" charset="0"/>
                  </a:rPr>
                  <a:t>P</a:t>
                </a:r>
                <a:r>
                  <a:rPr lang="ru-RU">
                    <a:latin typeface="Monotype Corsiva" pitchFamily="66" charset="0"/>
                  </a:rPr>
                  <a:t>)</a:t>
                </a:r>
              </a:p>
            </p:txBody>
          </p:sp>
        </p:grpSp>
        <p:sp>
          <p:nvSpPr>
            <p:cNvPr id="19480" name="TextBox 45"/>
            <p:cNvSpPr txBox="1">
              <a:spLocks noChangeArrowheads="1"/>
            </p:cNvSpPr>
            <p:nvPr/>
          </p:nvSpPr>
          <p:spPr bwMode="auto">
            <a:xfrm>
              <a:off x="1285852" y="3429001"/>
              <a:ext cx="1928826" cy="42390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latin typeface="Monotype Corsiva" pitchFamily="66" charset="0"/>
                </a:rPr>
                <a:t>n</a:t>
              </a:r>
              <a:r>
                <a:rPr lang="ru-RU" sz="2400" baseline="-25000">
                  <a:solidFill>
                    <a:srgbClr val="0000FF"/>
                  </a:solidFill>
                  <a:latin typeface="Monotype Corsiva" pitchFamily="66" charset="0"/>
                </a:rPr>
                <a:t> </a:t>
              </a:r>
              <a:r>
                <a:rPr lang="ru-RU" sz="2000" baseline="-25000">
                  <a:solidFill>
                    <a:srgbClr val="0000FF"/>
                  </a:solidFill>
                  <a:latin typeface="Monotype Corsiva" pitchFamily="66" charset="0"/>
                </a:rPr>
                <a:t>сердцевины</a:t>
              </a:r>
              <a:r>
                <a:rPr lang="ru-RU" sz="2000"/>
                <a:t> </a:t>
              </a:r>
              <a:r>
                <a:rPr lang="ru-RU" sz="2000" baseline="-25000"/>
                <a:t> </a:t>
              </a:r>
              <a:r>
                <a:rPr lang="ru-RU" sz="2000"/>
                <a:t>&gt;</a:t>
              </a:r>
              <a:r>
                <a:rPr lang="ru-RU" sz="2000" baseline="-25000"/>
                <a:t>   </a:t>
              </a:r>
              <a:r>
                <a:rPr lang="en-US" sz="2400">
                  <a:latin typeface="Monotype Corsiva" pitchFamily="66" charset="0"/>
                </a:rPr>
                <a:t>n</a:t>
              </a:r>
              <a:r>
                <a:rPr lang="ru-RU" sz="2000" baseline="-25000">
                  <a:latin typeface="Monotype Corsiva" pitchFamily="66" charset="0"/>
                </a:rPr>
                <a:t>оболочки</a:t>
              </a:r>
              <a:endParaRPr lang="ru-RU" sz="2000"/>
            </a:p>
          </p:txBody>
        </p:sp>
      </p:grpSp>
      <p:grpSp>
        <p:nvGrpSpPr>
          <p:cNvPr id="8" name="Группа 43"/>
          <p:cNvGrpSpPr>
            <a:grpSpLocks/>
          </p:cNvGrpSpPr>
          <p:nvPr/>
        </p:nvGrpSpPr>
        <p:grpSpPr bwMode="auto">
          <a:xfrm>
            <a:off x="3429000" y="4143375"/>
            <a:ext cx="3508375" cy="1616075"/>
            <a:chOff x="142844" y="928670"/>
            <a:chExt cx="3188667" cy="1414338"/>
          </a:xfrm>
        </p:grpSpPr>
        <p:sp>
          <p:nvSpPr>
            <p:cNvPr id="19475" name="TextBox 50"/>
            <p:cNvSpPr txBox="1">
              <a:spLocks noChangeArrowheads="1"/>
            </p:cNvSpPr>
            <p:nvPr/>
          </p:nvSpPr>
          <p:spPr bwMode="auto">
            <a:xfrm>
              <a:off x="142844" y="928670"/>
              <a:ext cx="17859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latin typeface="Monotype Corsiva" pitchFamily="66" charset="0"/>
              </a:endParaRPr>
            </a:p>
          </p:txBody>
        </p:sp>
        <p:grpSp>
          <p:nvGrpSpPr>
            <p:cNvPr id="9" name="Группа 21"/>
            <p:cNvGrpSpPr/>
            <p:nvPr/>
          </p:nvGrpSpPr>
          <p:grpSpPr>
            <a:xfrm>
              <a:off x="402553" y="1428608"/>
              <a:ext cx="2928958" cy="914400"/>
              <a:chOff x="3046960" y="4000378"/>
              <a:chExt cx="2794013" cy="914400"/>
            </a:xfrm>
            <a:solidFill>
              <a:srgbClr val="8BC5FF"/>
            </a:solidFill>
          </p:grpSpPr>
          <p:sp>
            <p:nvSpPr>
              <p:cNvPr id="61" name="Цилиндр 60"/>
              <p:cNvSpPr/>
              <p:nvPr/>
            </p:nvSpPr>
            <p:spPr>
              <a:xfrm rot="16200000">
                <a:off x="3986767" y="3060571"/>
                <a:ext cx="914400" cy="2794013"/>
              </a:xfrm>
              <a:prstGeom prst="can">
                <a:avLst>
                  <a:gd name="adj" fmla="val 54032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62" name="Oval 11"/>
              <p:cNvSpPr>
                <a:spLocks noChangeArrowheads="1"/>
              </p:cNvSpPr>
              <p:nvPr/>
            </p:nvSpPr>
            <p:spPr bwMode="auto">
              <a:xfrm>
                <a:off x="3170838" y="4312837"/>
                <a:ext cx="220897" cy="374951"/>
              </a:xfrm>
              <a:prstGeom prst="ellipse">
                <a:avLst/>
              </a:prstGeom>
              <a:solidFill>
                <a:srgbClr val="00B0F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>
                  <a:solidFill>
                    <a:srgbClr val="0000FF"/>
                  </a:solidFill>
                  <a:latin typeface="Arial" charset="0"/>
                </a:endParaRPr>
              </a:p>
            </p:txBody>
          </p:sp>
        </p:grpSp>
        <p:cxnSp>
          <p:nvCxnSpPr>
            <p:cNvPr id="54" name="Прямая соединительная линия 53"/>
            <p:cNvCxnSpPr/>
            <p:nvPr/>
          </p:nvCxnSpPr>
          <p:spPr>
            <a:xfrm rot="5400000" flipH="1" flipV="1">
              <a:off x="1960844" y="442850"/>
              <a:ext cx="1389" cy="2598548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662265" y="2116548"/>
              <a:ext cx="2643275" cy="1389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Прямая со стрелкой 63"/>
          <p:cNvCxnSpPr/>
          <p:nvPr/>
        </p:nvCxnSpPr>
        <p:spPr>
          <a:xfrm flipV="1">
            <a:off x="3214688" y="5072063"/>
            <a:ext cx="1214437" cy="642937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rot="16200000" flipH="1">
            <a:off x="4393406" y="5107782"/>
            <a:ext cx="428625" cy="35718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rot="5400000" flipH="1" flipV="1">
            <a:off x="4764881" y="5093495"/>
            <a:ext cx="428625" cy="38576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rot="16200000" flipH="1">
            <a:off x="5107781" y="5107782"/>
            <a:ext cx="428625" cy="35718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flipV="1">
            <a:off x="5500688" y="5072063"/>
            <a:ext cx="428625" cy="407987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16200000" flipH="1">
            <a:off x="5893594" y="5107782"/>
            <a:ext cx="428625" cy="357187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rot="5400000" flipH="1" flipV="1">
            <a:off x="6250781" y="5107782"/>
            <a:ext cx="428625" cy="35718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rot="16200000" flipH="1">
            <a:off x="6572251" y="5143500"/>
            <a:ext cx="785812" cy="642937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714375" y="428625"/>
            <a:ext cx="7858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0000FF"/>
                </a:solidFill>
                <a:latin typeface="Monotype Corsiva" pitchFamily="66" charset="0"/>
              </a:rPr>
              <a:t>Волоконная оптика  в медицине</a:t>
            </a:r>
            <a:endParaRPr lang="ru-RU" sz="320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313" y="1285875"/>
          <a:ext cx="8643998" cy="4745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7926"/>
                <a:gridCol w="4996072"/>
              </a:tblGrid>
              <a:tr h="47453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rgbClr val="0000FF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rgbClr val="0000FF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Жгуты из волокон используются в медицине для исследования внутренних органов.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Два </a:t>
                      </a:r>
                      <a:r>
                        <a:rPr lang="ru-RU" sz="1600" b="0" kern="1200" dirty="0" err="1" smtClean="0">
                          <a:solidFill>
                            <a:srgbClr val="0000FF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световода</a:t>
                      </a:r>
                      <a:r>
                        <a:rPr lang="ru-RU" sz="1600" b="0" kern="120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 можно закинуть в любое малодоступное место организма. С помощью одного </a:t>
                      </a:r>
                      <a:r>
                        <a:rPr lang="ru-RU" sz="1600" b="0" kern="1200" dirty="0" err="1" smtClean="0">
                          <a:solidFill>
                            <a:srgbClr val="0000FF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световода</a:t>
                      </a:r>
                      <a:r>
                        <a:rPr lang="ru-RU" sz="1600" b="0" kern="120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  освещают нужный объект, посредством другого передают его изображение в фотокамеру или глаз. Например, опуская </a:t>
                      </a:r>
                      <a:r>
                        <a:rPr lang="ru-RU" sz="1600" b="0" kern="1200" dirty="0" err="1" smtClean="0">
                          <a:solidFill>
                            <a:srgbClr val="0000FF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световоды</a:t>
                      </a:r>
                      <a:r>
                        <a:rPr lang="ru-RU" sz="1600" b="0" kern="120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 в желудок, медикам удаётся получить прекрасное изображение интересующей их области, несмотря на то, что </a:t>
                      </a:r>
                      <a:r>
                        <a:rPr lang="ru-RU" sz="1600" b="0" kern="1200" dirty="0" err="1" smtClean="0">
                          <a:solidFill>
                            <a:srgbClr val="0000FF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световоды</a:t>
                      </a:r>
                      <a:r>
                        <a:rPr lang="ru-RU" sz="1600" b="0" kern="120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 приходится перекручивать и изгибать самым причудливым образом.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Оптическое волокно также используется для формирования изображения. Пучок света, передаваемый оптическим волокном, иногда используется совместно с линзами — например, в эндоскопе, который используется для просмотра объектов через маленькое отверстие.</a:t>
                      </a:r>
                      <a:endParaRPr lang="ru-RU" sz="1600" b="0" dirty="0" smtClean="0">
                        <a:solidFill>
                          <a:srgbClr val="0000FF"/>
                        </a:solidFill>
                        <a:latin typeface="Monotype Corsiva" pitchFamily="66" charset="0"/>
                      </a:endParaRPr>
                    </a:p>
                    <a:p>
                      <a:endParaRPr lang="ru-RU" sz="1600" b="0" dirty="0">
                        <a:solidFill>
                          <a:srgbClr val="0000FF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21515" name="Picture 14" descr="D:\полное отражение света\2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643313"/>
            <a:ext cx="161448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8" y="4714875"/>
            <a:ext cx="1530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0" name="Picture 17" descr="http://t2.gstatic.com/images?q=tbn:DFxwFIs5hChyWM:http://img0.liveinternet.ru/images/attach/c/1//50/917/50917360_ec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63" y="1785938"/>
            <a:ext cx="2071687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 descr="D:\полное отражение света\2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645024"/>
            <a:ext cx="161448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0" y="214313"/>
            <a:ext cx="7858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0000FF"/>
                </a:solidFill>
                <a:latin typeface="Monotype Corsiva" pitchFamily="66" charset="0"/>
              </a:rPr>
              <a:t>Волоконная оптика  в передаче информации</a:t>
            </a:r>
            <a:endParaRPr lang="ru-RU" sz="36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857250"/>
          <a:ext cx="8358218" cy="5192240"/>
        </p:xfrm>
        <a:graphic>
          <a:graphicData uri="http://schemas.openxmlformats.org/drawingml/2006/table">
            <a:tbl>
              <a:tblPr/>
              <a:tblGrid>
                <a:gridCol w="3527133"/>
                <a:gridCol w="4831085"/>
              </a:tblGrid>
              <a:tr h="371577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1" i="0" u="none" strike="noStrike" kern="1200" dirty="0">
                        <a:solidFill>
                          <a:schemeClr val="lt1"/>
                        </a:solidFill>
                        <a:latin typeface="Arial"/>
                      </a:endParaRPr>
                    </a:p>
                  </a:txBody>
                  <a:tcPr marL="71601" marR="71601" marT="35800" marB="358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</a:rPr>
                        <a:t>Оптическое волокно считается одной из самых совершенных физических сред для передачи информации, а также самой перспективной средой для передачи больших объемов информации (в основном потоковой) на большие расстояния. Оптоволокно обладает отличными физическими характеристиками, очень высокой устойчивостью к электромагнитным и радиочастотным помехам</a:t>
                      </a:r>
                      <a:r>
                        <a:rPr lang="ru-RU" sz="1600" b="1" i="0" u="none" strike="noStrike" kern="1200" dirty="0" smtClean="0">
                          <a:solidFill>
                            <a:schemeClr val="lt1"/>
                          </a:solidFill>
                          <a:latin typeface="+mn-lt"/>
                        </a:rPr>
                        <a:t>.. 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kern="1200" dirty="0" smtClean="0">
                        <a:solidFill>
                          <a:schemeClr val="lt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</a:rPr>
                        <a:t>Оптический Интернет?!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</a:rPr>
                        <a:t>    Его название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</a:rPr>
                        <a:t>происходит от способа транспортировки информации в глобальной сети Интернет. Вместо обычных медных проводников используются нити оптоволоконного кабеля, который состоит из специальных кварцевых волокон, во многом схожих с обычным стеклом. Вместо обычных радиоволн в волокнах распространяется световое излучение, что позволяет достигать колоссальных скоростей передачи информации. Технология получила широкое распространение благодаря высокой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FF"/>
                          </a:solidFill>
                          <a:latin typeface="Monotype Corsiva" pitchFamily="66" charset="0"/>
                        </a:rPr>
                        <a:t>масштабируемости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</a:rPr>
                        <a:t>. 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FF"/>
                          </a:solidFill>
                          <a:latin typeface="Monotype Corsiva" pitchFamily="66" charset="0"/>
                        </a:rPr>
                        <a:t>Масштабируемость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</a:rPr>
                        <a:t> в контексте - это слабая зависимость скорости передачи информации от самого транспорта - оптического волокна. </a:t>
                      </a:r>
                      <a:endParaRPr lang="ru-RU" sz="1600" b="0" i="0" u="none" strike="noStrike" kern="1200" dirty="0">
                        <a:solidFill>
                          <a:srgbClr val="0000FF"/>
                        </a:solidFill>
                        <a:latin typeface="Monotype Corsiva" pitchFamily="66" charset="0"/>
                      </a:endParaRPr>
                    </a:p>
                  </a:txBody>
                  <a:tcPr marL="71601" marR="71601" marT="35800" marB="3580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2539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357313"/>
            <a:ext cx="28575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75" y="4929188"/>
            <a:ext cx="19050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" y="3357563"/>
            <a:ext cx="219075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2"/>
          <p:cNvSpPr>
            <a:spLocks noChangeArrowheads="1"/>
          </p:cNvSpPr>
          <p:nvPr/>
        </p:nvSpPr>
        <p:spPr bwMode="auto">
          <a:xfrm>
            <a:off x="714375" y="428625"/>
            <a:ext cx="7858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0000FF"/>
                </a:solidFill>
                <a:latin typeface="Monotype Corsiva" pitchFamily="66" charset="0"/>
              </a:rPr>
              <a:t>Волоконно-оптический датчик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313" y="1285875"/>
          <a:ext cx="8643998" cy="4745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5715040"/>
              </a:tblGrid>
              <a:tr h="47453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rgbClr val="0000FF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rgbClr val="0000FF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</a:rPr>
                        <a:t>Оптическое волокно может быть использовано как датчик для измерения напряжения, температуры, давления и других параметров. Малый размер и фактическое отсутствие необходимости в электрической энергии, даёт волоконно-оптическим датчикам преимущество перед традиционными электрическими в определённых областях.</a:t>
                      </a:r>
                    </a:p>
                    <a:p>
                      <a:endParaRPr lang="ru-RU" sz="1600" b="0" dirty="0" smtClean="0">
                        <a:solidFill>
                          <a:srgbClr val="0000FF"/>
                        </a:solidFill>
                        <a:latin typeface="Monotype Corsiva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</a:rPr>
                        <a:t>Оптическое волокно используется в гидрофонах в сейсмических или гидролокационных приборах. Созданы системы с гидрофонами, в которых на волоконный кабель приходится более 100 датчиков. Системы с </a:t>
                      </a:r>
                      <a:r>
                        <a:rPr lang="ru-RU" sz="1600" b="0" dirty="0" err="1" smtClean="0">
                          <a:solidFill>
                            <a:srgbClr val="0000FF"/>
                          </a:solidFill>
                          <a:latin typeface="Monotype Corsiva" pitchFamily="66" charset="0"/>
                        </a:rPr>
                        <a:t>гидрофоновым</a:t>
                      </a:r>
                      <a:r>
                        <a:rPr lang="ru-RU" sz="1600" b="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</a:rPr>
                        <a:t> датчиком используются в нефтедобывающей промышленности, а также флотом некоторых стран. </a:t>
                      </a:r>
                    </a:p>
                    <a:p>
                      <a:endParaRPr lang="ru-RU" sz="1600" b="0" dirty="0">
                        <a:solidFill>
                          <a:srgbClr val="0000FF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235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428750"/>
            <a:ext cx="137001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4357688"/>
            <a:ext cx="1571625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3" y="2714625"/>
            <a:ext cx="2249487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2"/>
          <p:cNvSpPr>
            <a:spLocks noChangeArrowheads="1"/>
          </p:cNvSpPr>
          <p:nvPr/>
        </p:nvSpPr>
        <p:spPr bwMode="auto">
          <a:xfrm>
            <a:off x="0" y="214313"/>
            <a:ext cx="7643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0000FF"/>
                </a:solidFill>
                <a:latin typeface="Monotype Corsiva" pitchFamily="66" charset="0"/>
              </a:rPr>
              <a:t>Волоконная оптика в современной архитектуре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884238"/>
          <a:ext cx="8715466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5"/>
                <a:gridCol w="4643501"/>
              </a:tblGrid>
              <a:tr h="59293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</a:rPr>
                        <a:t>Диапазон областей применения оптоволоконного освещения настолько широк, что перечислить их все практически невозможно.</a:t>
                      </a:r>
                      <a:endParaRPr lang="ru-RU" sz="1600" b="0" kern="1200" dirty="0" smtClean="0">
                        <a:solidFill>
                          <a:srgbClr val="0000FF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rgbClr val="0000FF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</a:rPr>
                        <a:t>Оптические волокна широко используются для освещения. </a:t>
                      </a:r>
                    </a:p>
                    <a:p>
                      <a:r>
                        <a:rPr lang="ru-RU" sz="1600" b="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</a:rPr>
                        <a:t>В некоторых зданиях оптические волокна используются для обозначения маршрута с крыши в какую-нибудь часть здания. </a:t>
                      </a:r>
                    </a:p>
                    <a:p>
                      <a:endParaRPr lang="ru-RU" sz="1600" b="0" dirty="0" smtClean="0">
                        <a:solidFill>
                          <a:srgbClr val="0000FF"/>
                        </a:solidFill>
                        <a:latin typeface="Monotype Corsiva" pitchFamily="66" charset="0"/>
                      </a:endParaRPr>
                    </a:p>
                    <a:p>
                      <a:r>
                        <a:rPr lang="ru-RU" sz="1600" b="0" kern="120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Оптические волокна  как подсветка бассейнов.</a:t>
                      </a:r>
                      <a:endParaRPr lang="ru-RU" sz="1600" b="0" dirty="0" smtClean="0">
                        <a:solidFill>
                          <a:srgbClr val="0000FF"/>
                        </a:solidFill>
                        <a:latin typeface="Monotype Corsiva" pitchFamily="66" charset="0"/>
                      </a:endParaRPr>
                    </a:p>
                    <a:p>
                      <a:endParaRPr lang="ru-RU" sz="1600" b="0" dirty="0" smtClean="0">
                        <a:solidFill>
                          <a:srgbClr val="0000FF"/>
                        </a:solidFill>
                        <a:latin typeface="Monotype Corsiva" pitchFamily="66" charset="0"/>
                      </a:endParaRPr>
                    </a:p>
                    <a:p>
                      <a:endParaRPr lang="ru-RU" sz="1600" b="0" dirty="0" smtClean="0">
                        <a:solidFill>
                          <a:srgbClr val="0000FF"/>
                        </a:solidFill>
                        <a:latin typeface="Monotype Corsiva" pitchFamily="66" charset="0"/>
                      </a:endParaRPr>
                    </a:p>
                    <a:p>
                      <a:endParaRPr lang="ru-RU" sz="1600" b="0" dirty="0" smtClean="0">
                        <a:solidFill>
                          <a:srgbClr val="0000FF"/>
                        </a:solidFill>
                        <a:latin typeface="Monotype Corsiva" pitchFamily="66" charset="0"/>
                      </a:endParaRPr>
                    </a:p>
                    <a:p>
                      <a:endParaRPr lang="ru-RU" sz="1600" b="0" dirty="0" smtClean="0">
                        <a:solidFill>
                          <a:srgbClr val="0000FF"/>
                        </a:solidFill>
                        <a:latin typeface="Monotype Corsiva" pitchFamily="66" charset="0"/>
                      </a:endParaRPr>
                    </a:p>
                    <a:p>
                      <a:endParaRPr lang="ru-RU" sz="1600" b="0" dirty="0" smtClean="0">
                        <a:solidFill>
                          <a:srgbClr val="0000FF"/>
                        </a:solidFill>
                        <a:latin typeface="Monotype Corsiva" pitchFamily="66" charset="0"/>
                      </a:endParaRPr>
                    </a:p>
                    <a:p>
                      <a:endParaRPr lang="ru-RU" sz="1600" b="0" dirty="0" smtClean="0">
                        <a:solidFill>
                          <a:srgbClr val="0000FF"/>
                        </a:solidFill>
                        <a:latin typeface="Monotype Corsiva" pitchFamily="66" charset="0"/>
                      </a:endParaRPr>
                    </a:p>
                    <a:p>
                      <a:endParaRPr lang="ru-RU" sz="1600" b="0" dirty="0" smtClean="0">
                        <a:solidFill>
                          <a:srgbClr val="0000FF"/>
                        </a:solidFill>
                        <a:latin typeface="Monotype Corsiva" pitchFamily="66" charset="0"/>
                      </a:endParaRPr>
                    </a:p>
                    <a:p>
                      <a:endParaRPr lang="ru-RU" sz="1600" b="0" dirty="0" smtClean="0">
                        <a:solidFill>
                          <a:srgbClr val="0000FF"/>
                        </a:solidFill>
                        <a:latin typeface="Monotype Corsiva" pitchFamily="66" charset="0"/>
                      </a:endParaRPr>
                    </a:p>
                    <a:p>
                      <a:endParaRPr lang="ru-RU" sz="1600" b="0" dirty="0" smtClean="0">
                        <a:solidFill>
                          <a:srgbClr val="0000FF"/>
                        </a:solidFill>
                        <a:latin typeface="Monotype Corsiva" pitchFamily="66" charset="0"/>
                      </a:endParaRPr>
                    </a:p>
                    <a:p>
                      <a:r>
                        <a:rPr lang="ru-RU" sz="1600" b="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</a:rPr>
                        <a:t>Волоконно-оптическое освещение также используется в декоративных целях, включая коммерческую рекламу, искусство и искусственные ёлки.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rgbClr val="0000FF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endParaRPr lang="ru-RU" sz="1600" b="0" dirty="0">
                        <a:solidFill>
                          <a:srgbClr val="0000FF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24590" name="Рисунок 8" descr="3863_25053764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857625"/>
            <a:ext cx="19018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1" name="Picture 4" descr="http://im5-tub.yandex.net/i?id=133331191-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0" y="3000375"/>
            <a:ext cx="162242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2" name="Picture 10" descr="http://t2.gstatic.com/images?q=tbn:kQUuvMZme_ADLM:http://s3.sendpic.ru/i/91213/i/8r.jpe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63" y="5143500"/>
            <a:ext cx="165576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3" name="Picture 12" descr="http://t2.gstatic.com/images?q=tbn:Gyy6sayeDFQAVM:http://elektroas.ru/wp-content/uploads/2009/10/dekorativnoe_osveschenie_zdaniy_3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0313" y="1285875"/>
            <a:ext cx="15589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4" name="Picture 14" descr="http://www.trikita.by/img/faber/faberopticlighting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50" y="2500313"/>
            <a:ext cx="1741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5" name="Picture 16" descr="http://www.trikita.by/img/faber/faberopticlighting4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5750" y="785813"/>
            <a:ext cx="17272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2"/>
          <p:cNvSpPr>
            <a:spLocks noChangeArrowheads="1"/>
          </p:cNvSpPr>
          <p:nvPr/>
        </p:nvSpPr>
        <p:spPr bwMode="auto">
          <a:xfrm>
            <a:off x="785813" y="142875"/>
            <a:ext cx="7858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0000FF"/>
                </a:solidFill>
                <a:latin typeface="Monotype Corsiva" pitchFamily="66" charset="0"/>
              </a:rPr>
              <a:t>Волоконная оптика и оптические приборы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313" y="714375"/>
          <a:ext cx="7929586" cy="5195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4786314"/>
              </a:tblGrid>
              <a:tr h="51958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0" kern="1200" dirty="0" smtClean="0">
                        <a:solidFill>
                          <a:srgbClr val="0000FF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</a:rPr>
                        <a:t>Перспективная фара фирмы </a:t>
                      </a:r>
                      <a:r>
                        <a:rPr lang="ru-RU" sz="1600" b="0" dirty="0" err="1" smtClean="0">
                          <a:solidFill>
                            <a:srgbClr val="0000FF"/>
                          </a:solidFill>
                          <a:latin typeface="Monotype Corsiva" pitchFamily="66" charset="0"/>
                        </a:rPr>
                        <a:t>Valeo</a:t>
                      </a:r>
                      <a:r>
                        <a:rPr lang="ru-RU" sz="1600" b="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</a:rPr>
                        <a:t> на основе светодиодов. 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600" b="0" kern="1200" dirty="0" smtClean="0">
                        <a:solidFill>
                          <a:srgbClr val="0000FF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endParaRPr lang="ru-RU" sz="1600" b="0" kern="1200" dirty="0" smtClean="0">
                        <a:solidFill>
                          <a:srgbClr val="0000FF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Уникальный </a:t>
                      </a:r>
                      <a:r>
                        <a:rPr lang="ru-RU" sz="1600" b="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</a:rPr>
                        <a:t>роботизированный комплекс на основе волоконных лазеров мощностью 0,4 кВт, 2 кВт 5кВт, способный производить 3–</a:t>
                      </a:r>
                      <a:r>
                        <a:rPr lang="ru-RU" sz="1600" b="0" dirty="0" err="1" smtClean="0">
                          <a:solidFill>
                            <a:srgbClr val="0000FF"/>
                          </a:solidFill>
                          <a:latin typeface="Monotype Corsiva" pitchFamily="66" charset="0"/>
                        </a:rPr>
                        <a:t>х</a:t>
                      </a:r>
                      <a:r>
                        <a:rPr lang="ru-RU" sz="1600" b="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</a:rPr>
                        <a:t> мерную резку, сварку и закалку разнообразных деталей сложного профиля. </a:t>
                      </a:r>
                      <a:endParaRPr lang="ru-RU" sz="1600" b="0" kern="1200" dirty="0" smtClean="0">
                        <a:solidFill>
                          <a:srgbClr val="0000FF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rgbClr val="0000FF"/>
                        </a:solidFill>
                        <a:latin typeface="Monotype Corsiva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rgbClr val="0000FF"/>
                        </a:solidFill>
                        <a:latin typeface="Monotype Corsiva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</a:rPr>
                        <a:t>Волоконно-оптический датчик механической деформации продольного растяжения/сжатия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rgbClr val="0000FF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rgbClr val="0000FF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rgbClr val="0000FF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Микроскоп на основе волоконной оптики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26638" name="Picture 11" descr="http://im6-tub.yandex.net/i?id=38222592-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928688"/>
            <a:ext cx="17145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9" name="Picture 13" descr="Волоконно-оптический датчик механической деформации продольного растяжения/сжатия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25" y="3857625"/>
            <a:ext cx="17145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0" name="Picture 17" descr="http://im0-tub.yandex.net/i?id=35110257-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1713" y="4929188"/>
            <a:ext cx="17843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1" name="Picture 19" descr="http://im6-tub.yandex.net/i?id=83482014-0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88" y="2428875"/>
            <a:ext cx="17145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2"/>
          <p:cNvSpPr>
            <a:spLocks noChangeArrowheads="1"/>
          </p:cNvSpPr>
          <p:nvPr/>
        </p:nvSpPr>
        <p:spPr bwMode="auto">
          <a:xfrm>
            <a:off x="642938" y="0"/>
            <a:ext cx="7858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0000FF"/>
                </a:solidFill>
                <a:latin typeface="Monotype Corsiva" pitchFamily="66" charset="0"/>
              </a:rPr>
              <a:t>Витрины и музейные экспонаты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88" y="571500"/>
          <a:ext cx="7786742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9427"/>
                <a:gridCol w="4247315"/>
              </a:tblGrid>
              <a:tr h="48577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0" kern="1200" dirty="0" smtClean="0">
                        <a:solidFill>
                          <a:srgbClr val="0000FF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Это очень существенный аспект применения оптоволокна. Для музеев исключительно важно поддержание постоянных температуры и влажности, и применение галогенных ламп может быть нежелательным из-за большого количества выделяемого тепла. В этом случае оптоволоконная подсветка может быть лучшим решением, позволяющим полностью исключить нежелательное тепловое воздействие.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Динамическое освещение панорамы. За определенный интервал, отведенный для рассказа экскурсовода, освещение панорамы меняется от ночного - лунная дорожка, звезды, горящий свет в окнах домов, к  утреннему, с </a:t>
                      </a:r>
                      <a:r>
                        <a:rPr lang="ru-RU" sz="1600" b="0" kern="1200" dirty="0" err="1" smtClean="0">
                          <a:solidFill>
                            <a:srgbClr val="0000FF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разгоранием</a:t>
                      </a:r>
                      <a:r>
                        <a:rPr lang="ru-RU" sz="1600" b="0" kern="1200" dirty="0" smtClean="0">
                          <a:solidFill>
                            <a:srgbClr val="0000FF"/>
                          </a:solidFill>
                          <a:latin typeface="Monotype Corsiva" pitchFamily="66" charset="0"/>
                          <a:ea typeface="+mn-ea"/>
                          <a:cs typeface="+mn-cs"/>
                        </a:rPr>
                        <a:t> красных прожекторов, далее к полуденному, с плавным нарастанием яркости прожекторов белого цвета (дневной солнечный свет) и, наконец, к закату. Все происходит в автоматическом режиме.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rgbClr val="0000FF"/>
                        </a:solidFill>
                        <a:latin typeface="Monotype Corsiva" pitchFamily="66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27662" name="Picture 4" descr="http://www.laos-light.ru/img/kat/project_cat100031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642938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3" name="Picture 6" descr="http://www.laos-light.ru/img/kat/project_cat10009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75" y="4857750"/>
            <a:ext cx="185737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4" name="Picture 7" descr="C:\Documents and Settings\Администратор\Рабочий стол\project_cat100091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3714750"/>
            <a:ext cx="1785938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5" name="Picture 9" descr="museum &amp; gallery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813" y="1285875"/>
            <a:ext cx="1571625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72816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При переходе из первой среды во вторую угол преломления равен 45° градусов, а при переходе из первой среды в третью угол преломления равен 30° (при том же угле падения).  Определите предельный угол полного отражения для света, идущего из третьей среды во вторую.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://optika-zaharova.narod2.ru/images/zadacha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046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/>
          </p:nvPr>
        </p:nvSpPr>
        <p:spPr>
          <a:xfrm>
            <a:off x="357188" y="357188"/>
            <a:ext cx="4672012" cy="727075"/>
          </a:xfrm>
        </p:spPr>
        <p:txBody>
          <a:bodyPr/>
          <a:lstStyle/>
          <a:p>
            <a:r>
              <a:rPr lang="ru-RU" sz="3600" smtClean="0">
                <a:solidFill>
                  <a:srgbClr val="0000FF"/>
                </a:solidFill>
                <a:latin typeface="Monotype Corsiva" pitchFamily="66" charset="0"/>
              </a:rPr>
              <a:t>Домашнее задание</a:t>
            </a:r>
          </a:p>
        </p:txBody>
      </p:sp>
      <p:sp>
        <p:nvSpPr>
          <p:cNvPr id="286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1357313"/>
            <a:ext cx="7643813" cy="4857750"/>
          </a:xfrm>
        </p:spPr>
        <p:txBody>
          <a:bodyPr/>
          <a:lstStyle/>
          <a:p>
            <a:pPr marL="457200" indent="-457200" algn="l">
              <a:buFontTx/>
              <a:buAutoNum type="arabicPeriod"/>
            </a:pPr>
            <a:r>
              <a:rPr lang="ru-RU" sz="2800" dirty="0" smtClean="0">
                <a:solidFill>
                  <a:srgbClr val="0000FF"/>
                </a:solidFill>
                <a:latin typeface="Monotype Corsiva" pitchFamily="66" charset="0"/>
              </a:rPr>
              <a:t>§ 62, упр. 8(9);</a:t>
            </a:r>
          </a:p>
          <a:p>
            <a:pPr marL="457200" indent="-457200" algn="l">
              <a:buFontTx/>
              <a:buAutoNum type="arabicPeriod"/>
            </a:pPr>
            <a:r>
              <a:rPr lang="ru-RU" sz="2800" dirty="0" smtClean="0">
                <a:solidFill>
                  <a:srgbClr val="0000FF"/>
                </a:solidFill>
                <a:latin typeface="Monotype Corsiva" pitchFamily="66" charset="0"/>
              </a:rPr>
              <a:t>Познакомиться с презентацией «Полное отражение света» на сайте </a:t>
            </a:r>
            <a:r>
              <a:rPr lang="en-US" sz="2800" dirty="0" smtClean="0">
                <a:solidFill>
                  <a:srgbClr val="0000FF"/>
                </a:solidFill>
                <a:latin typeface="Monotype Corsiva" pitchFamily="66" charset="0"/>
                <a:hlinkClick r:id="rId2"/>
              </a:rPr>
              <a:t>http://dnevnik.ru/</a:t>
            </a:r>
            <a:r>
              <a:rPr lang="en-US" sz="2800" dirty="0" smtClean="0">
                <a:solidFill>
                  <a:srgbClr val="0000FF"/>
                </a:solidFill>
                <a:latin typeface="Monotype Corsiva" pitchFamily="66" charset="0"/>
              </a:rPr>
              <a:t> </a:t>
            </a:r>
            <a:endParaRPr lang="ru-RU" sz="2800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marL="457200" indent="-457200" algn="l">
              <a:buFontTx/>
              <a:buAutoNum type="arabicPeriod"/>
            </a:pPr>
            <a:r>
              <a:rPr lang="ru-RU" sz="2800" dirty="0" smtClean="0">
                <a:solidFill>
                  <a:srgbClr val="0000FF"/>
                </a:solidFill>
                <a:latin typeface="Monotype Corsiva" pitchFamily="66" charset="0"/>
              </a:rPr>
              <a:t>Используя интерактивную модель сайта  </a:t>
            </a:r>
            <a:r>
              <a:rPr lang="ru-RU" sz="2800" u="sng" dirty="0" smtClean="0">
                <a:solidFill>
                  <a:srgbClr val="C00000"/>
                </a:solidFill>
                <a:latin typeface="Monotype Corsiva" pitchFamily="66" charset="0"/>
                <a:hlinkClick r:id="rId3"/>
              </a:rPr>
              <a:t>http://www.rusedu.ru/detail_6171.html</a:t>
            </a: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sz="2800" dirty="0" smtClean="0">
                <a:latin typeface="Monotype Corsiva" pitchFamily="66" charset="0"/>
              </a:rPr>
              <a:t>, </a:t>
            </a:r>
            <a:r>
              <a:rPr lang="ru-RU" sz="2800" dirty="0" smtClean="0">
                <a:solidFill>
                  <a:srgbClr val="0000FF"/>
                </a:solidFill>
                <a:latin typeface="Monotype Corsiva" pitchFamily="66" charset="0"/>
              </a:rPr>
              <a:t>определить предельный угол полного отражение для сред: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rgbClr val="0000FF"/>
                </a:solidFill>
                <a:latin typeface="Monotype Corsiva" pitchFamily="66" charset="0"/>
              </a:rPr>
              <a:t>рубин – стекло;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rgbClr val="0000FF"/>
                </a:solidFill>
                <a:latin typeface="Monotype Corsiva" pitchFamily="66" charset="0"/>
              </a:rPr>
              <a:t>алмаз – стекло;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rgbClr val="0000FF"/>
                </a:solidFill>
                <a:latin typeface="Monotype Corsiva" pitchFamily="66" charset="0"/>
              </a:rPr>
              <a:t>спирт – воздух.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1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mtClean="0"/>
              <a:t>    </a:t>
            </a:r>
            <a:r>
              <a:rPr lang="ru-RU" dirty="0" smtClean="0"/>
              <a:t>Луч света падает из воды на границу раздела двух сред «вода - воздух» под углом 60 </a:t>
            </a:r>
            <a:r>
              <a:rPr lang="ru-RU" baseline="30000" dirty="0" smtClean="0"/>
              <a:t>0</a:t>
            </a:r>
            <a:r>
              <a:rPr lang="ru-RU" dirty="0" smtClean="0"/>
              <a:t>. Найдите угол преломления луча в воздухе.</a:t>
            </a:r>
          </a:p>
          <a:p>
            <a:pPr>
              <a:buNone/>
            </a:pPr>
            <a:r>
              <a:rPr lang="ru-RU" dirty="0" smtClean="0"/>
              <a:t>(абсолютный показатель преломления воды принять равным 1,33).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– этого не может быть,  </a:t>
            </a:r>
          </a:p>
          <a:p>
            <a:pPr>
              <a:buNone/>
            </a:pPr>
            <a:r>
              <a:rPr lang="ru-RU" dirty="0" smtClean="0"/>
              <a:t>т.к.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Луч света падает из воды на границу раздела двух сред «стекло - воздух» под углом 60 </a:t>
            </a:r>
            <a:r>
              <a:rPr lang="ru-RU" baseline="30000" dirty="0" smtClean="0"/>
              <a:t>0</a:t>
            </a:r>
            <a:r>
              <a:rPr lang="ru-RU" dirty="0" smtClean="0"/>
              <a:t>. Найдите угол преломления луча в воздухе.</a:t>
            </a:r>
          </a:p>
          <a:p>
            <a:pPr>
              <a:buNone/>
            </a:pPr>
            <a:r>
              <a:rPr lang="ru-RU" dirty="0" smtClean="0"/>
              <a:t>    (абсолютный показатель преломления стекла принять равным 1,5.)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– этого не может быть,  </a:t>
            </a:r>
          </a:p>
          <a:p>
            <a:pPr>
              <a:buNone/>
            </a:pPr>
            <a:r>
              <a:rPr lang="ru-RU" dirty="0" smtClean="0"/>
              <a:t>т.к.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Луч света падает из воды на границу раздела двух сред «стекло - вода» под углом 60 </a:t>
            </a:r>
            <a:r>
              <a:rPr lang="ru-RU" baseline="30000" dirty="0" smtClean="0"/>
              <a:t>0</a:t>
            </a:r>
            <a:r>
              <a:rPr lang="ru-RU" dirty="0" smtClean="0"/>
              <a:t>. Найдите угол преломления луча в воздухе.</a:t>
            </a:r>
          </a:p>
          <a:p>
            <a:pPr>
              <a:buNone/>
            </a:pPr>
            <a:r>
              <a:rPr lang="ru-RU" dirty="0" smtClean="0"/>
              <a:t>    (абсолютный показатель преломления стекла принять равным 1,7; </a:t>
            </a:r>
          </a:p>
          <a:p>
            <a:pPr>
              <a:buNone/>
            </a:pPr>
            <a:r>
              <a:rPr lang="ru-RU" dirty="0" smtClean="0"/>
              <a:t>     а воды – 1, 33).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– этого не может быть,  </a:t>
            </a:r>
          </a:p>
          <a:p>
            <a:pPr>
              <a:buNone/>
            </a:pPr>
            <a:r>
              <a:rPr lang="ru-RU" dirty="0" smtClean="0"/>
              <a:t>т.к.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0" y="3000375"/>
            <a:ext cx="3535363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0000FF"/>
                </a:solidFill>
                <a:latin typeface="Monotype Corsiva" pitchFamily="66" charset="0"/>
              </a:rPr>
              <a:t>Иоганн Кеплер</a:t>
            </a:r>
          </a:p>
          <a:p>
            <a:pPr algn="ctr"/>
            <a:r>
              <a:rPr lang="ru-RU">
                <a:solidFill>
                  <a:srgbClr val="0000FF"/>
                </a:solidFill>
                <a:latin typeface="Monotype Corsiva" pitchFamily="66" charset="0"/>
              </a:rPr>
              <a:t> (1571–1630), </a:t>
            </a:r>
          </a:p>
          <a:p>
            <a:pPr algn="ctr"/>
            <a:r>
              <a:rPr lang="ru-RU">
                <a:solidFill>
                  <a:srgbClr val="0000FF"/>
                </a:solidFill>
                <a:latin typeface="Monotype Corsiva" pitchFamily="66" charset="0"/>
              </a:rPr>
              <a:t>немецкий астроном </a:t>
            </a:r>
          </a:p>
          <a:p>
            <a:pPr algn="ctr"/>
            <a:r>
              <a:rPr lang="ru-RU">
                <a:solidFill>
                  <a:srgbClr val="0000FF"/>
                </a:solidFill>
                <a:latin typeface="Monotype Corsiva" pitchFamily="66" charset="0"/>
              </a:rPr>
              <a:t>впервые описал явление</a:t>
            </a:r>
          </a:p>
          <a:p>
            <a:pPr algn="ctr"/>
            <a:r>
              <a:rPr lang="ru-RU">
                <a:solidFill>
                  <a:srgbClr val="0000FF"/>
                </a:solidFill>
                <a:latin typeface="Monotype Corsiva" pitchFamily="66" charset="0"/>
              </a:rPr>
              <a:t>полного внутреннего отражения света</a:t>
            </a:r>
          </a:p>
          <a:p>
            <a:pPr algn="ctr"/>
            <a:endParaRPr lang="ru-RU">
              <a:solidFill>
                <a:srgbClr val="0000FF"/>
              </a:solidFill>
              <a:latin typeface="Monotype Corsiva" pitchFamily="66" charset="0"/>
            </a:endParaRPr>
          </a:p>
        </p:txBody>
      </p:sp>
      <p:pic>
        <p:nvPicPr>
          <p:cNvPr id="11267" name="Picture 5" descr="C:\Documents and Settings\Администратор\Рабочий стол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571500"/>
            <a:ext cx="18986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Прямоугольник 9"/>
          <p:cNvSpPr>
            <a:spLocks noChangeArrowheads="1"/>
          </p:cNvSpPr>
          <p:nvPr/>
        </p:nvSpPr>
        <p:spPr bwMode="auto">
          <a:xfrm>
            <a:off x="2714625" y="4857750"/>
            <a:ext cx="35718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ЭЙХЕНВАЛЬД </a:t>
            </a:r>
          </a:p>
          <a:p>
            <a:pPr algn="ctr"/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АЛЕКСАНДР   АЛЕКСАНДРОВИЧ</a:t>
            </a:r>
            <a:endParaRPr lang="ru-RU">
              <a:solidFill>
                <a:srgbClr val="0000FF"/>
              </a:solidFill>
              <a:latin typeface="Monotype Corsiva" pitchFamily="66" charset="0"/>
            </a:endParaRPr>
          </a:p>
          <a:p>
            <a:pPr algn="ctr"/>
            <a:r>
              <a:rPr lang="ru-RU">
                <a:solidFill>
                  <a:srgbClr val="0000FF"/>
                </a:solidFill>
                <a:latin typeface="Monotype Corsiva" pitchFamily="66" charset="0"/>
              </a:rPr>
              <a:t>(1864 – 1944),</a:t>
            </a:r>
          </a:p>
          <a:p>
            <a:pPr algn="ctr"/>
            <a:r>
              <a:rPr lang="ru-RU">
                <a:solidFill>
                  <a:srgbClr val="0000FF"/>
                </a:solidFill>
                <a:latin typeface="Monotype Corsiva" pitchFamily="66" charset="0"/>
              </a:rPr>
              <a:t>русский физик</a:t>
            </a:r>
          </a:p>
          <a:p>
            <a:pPr algn="ctr"/>
            <a:r>
              <a:rPr lang="ru-RU">
                <a:solidFill>
                  <a:srgbClr val="0000FF"/>
                </a:solidFill>
                <a:latin typeface="Monotype Corsiva" pitchFamily="66" charset="0"/>
              </a:rPr>
              <a:t>В 1908 выяснил вопрос о природе полного внутреннего отражения света</a:t>
            </a:r>
          </a:p>
        </p:txBody>
      </p:sp>
      <p:pic>
        <p:nvPicPr>
          <p:cNvPr id="11270" name="Рисунок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642938"/>
            <a:ext cx="20002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Прямоугольник 7"/>
          <p:cNvSpPr>
            <a:spLocks noChangeArrowheads="1"/>
          </p:cNvSpPr>
          <p:nvPr/>
        </p:nvSpPr>
        <p:spPr bwMode="auto">
          <a:xfrm>
            <a:off x="6215063" y="3000375"/>
            <a:ext cx="2928937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FF"/>
                </a:solidFill>
                <a:latin typeface="Monotype Corsiva" pitchFamily="66" charset="0"/>
              </a:rPr>
              <a:t>Чарльз Као </a:t>
            </a:r>
          </a:p>
          <a:p>
            <a:r>
              <a:rPr lang="ru-RU" b="1">
                <a:solidFill>
                  <a:srgbClr val="0000FF"/>
                </a:solidFill>
                <a:latin typeface="Monotype Corsiva" pitchFamily="66" charset="0"/>
              </a:rPr>
              <a:t>(</a:t>
            </a:r>
            <a:r>
              <a:rPr lang="ru-RU">
                <a:solidFill>
                  <a:srgbClr val="0000FF"/>
                </a:solidFill>
                <a:latin typeface="Monotype Corsiva" pitchFamily="66" charset="0"/>
              </a:rPr>
              <a:t>родился 4 ноября 1933</a:t>
            </a:r>
            <a:r>
              <a:rPr lang="ru-RU" sz="2400">
                <a:solidFill>
                  <a:srgbClr val="0000FF"/>
                </a:solidFill>
                <a:latin typeface="Monotype Corsiva" pitchFamily="66" charset="0"/>
              </a:rPr>
              <a:t> </a:t>
            </a:r>
            <a:r>
              <a:rPr lang="ru-RU">
                <a:solidFill>
                  <a:srgbClr val="0000FF"/>
                </a:solidFill>
                <a:latin typeface="Monotype Corsiva" pitchFamily="66" charset="0"/>
              </a:rPr>
              <a:t>года)</a:t>
            </a:r>
          </a:p>
          <a:p>
            <a:r>
              <a:rPr lang="ru-RU">
                <a:solidFill>
                  <a:srgbClr val="0000FF"/>
                </a:solidFill>
                <a:latin typeface="Monotype Corsiva" pitchFamily="66" charset="0"/>
              </a:rPr>
              <a:t>китайский, британский и американский инженер-физик.</a:t>
            </a:r>
          </a:p>
          <a:p>
            <a:pPr algn="ctr"/>
            <a:r>
              <a:rPr lang="ru-RU">
                <a:solidFill>
                  <a:srgbClr val="0000FF"/>
                </a:solidFill>
                <a:latin typeface="Monotype Corsiva" pitchFamily="66" charset="0"/>
              </a:rPr>
              <a:t>Лауреат Нобелевской премии </a:t>
            </a:r>
          </a:p>
          <a:p>
            <a:pPr algn="ctr"/>
            <a:r>
              <a:rPr lang="ru-RU">
                <a:solidFill>
                  <a:srgbClr val="0000FF"/>
                </a:solidFill>
                <a:latin typeface="Monotype Corsiva" pitchFamily="66" charset="0"/>
              </a:rPr>
              <a:t>по физике 2009 года </a:t>
            </a:r>
          </a:p>
          <a:p>
            <a:pPr algn="ctr"/>
            <a:r>
              <a:rPr lang="ru-RU">
                <a:solidFill>
                  <a:srgbClr val="0000FF"/>
                </a:solidFill>
                <a:latin typeface="Monotype Corsiva" pitchFamily="66" charset="0"/>
              </a:rPr>
              <a:t>за «новаторские достижения </a:t>
            </a:r>
          </a:p>
          <a:p>
            <a:pPr algn="ctr"/>
            <a:r>
              <a:rPr lang="ru-RU">
                <a:solidFill>
                  <a:srgbClr val="0000FF"/>
                </a:solidFill>
                <a:latin typeface="Monotype Corsiva" pitchFamily="66" charset="0"/>
              </a:rPr>
              <a:t>в области передачи света по волокнам для оптической связи»</a:t>
            </a: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75" y="2143125"/>
            <a:ext cx="182721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1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2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Хорда 24"/>
          <p:cNvSpPr/>
          <p:nvPr/>
        </p:nvSpPr>
        <p:spPr bwMode="auto">
          <a:xfrm rot="17443750">
            <a:off x="707231" y="364332"/>
            <a:ext cx="2411413" cy="2540000"/>
          </a:xfrm>
          <a:prstGeom prst="chord">
            <a:avLst>
              <a:gd name="adj1" fmla="val 3938520"/>
              <a:gd name="adj2" fmla="val 15042971"/>
            </a:avLst>
          </a:prstGeom>
          <a:solidFill>
            <a:schemeClr val="bg1"/>
          </a:solidFill>
          <a:ln w="31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l-GR" dirty="0"/>
              <a:t>β</a:t>
            </a:r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 bwMode="auto">
          <a:xfrm rot="5633404" flipH="1" flipV="1">
            <a:off x="480219" y="1861344"/>
            <a:ext cx="1692275" cy="1058863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 bwMode="auto">
          <a:xfrm rot="16200000" flipH="1">
            <a:off x="1145382" y="1716881"/>
            <a:ext cx="1549400" cy="1746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0" idx="2"/>
          </p:cNvCxnSpPr>
          <p:nvPr/>
        </p:nvCxnSpPr>
        <p:spPr bwMode="auto">
          <a:xfrm rot="5400000" flipH="1" flipV="1">
            <a:off x="2148681" y="681832"/>
            <a:ext cx="657225" cy="11350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Дуга 60"/>
          <p:cNvSpPr/>
          <p:nvPr/>
        </p:nvSpPr>
        <p:spPr bwMode="auto">
          <a:xfrm rot="12982137" flipH="1">
            <a:off x="1543050" y="1671638"/>
            <a:ext cx="428625" cy="285750"/>
          </a:xfrm>
          <a:prstGeom prst="arc">
            <a:avLst>
              <a:gd name="adj1" fmla="val 16200000"/>
              <a:gd name="adj2" fmla="val 21027379"/>
            </a:avLst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6" name="Дуга 115"/>
          <p:cNvSpPr/>
          <p:nvPr/>
        </p:nvSpPr>
        <p:spPr bwMode="auto">
          <a:xfrm>
            <a:off x="1857375" y="1214438"/>
            <a:ext cx="357188" cy="285750"/>
          </a:xfrm>
          <a:prstGeom prst="arc">
            <a:avLst>
              <a:gd name="adj1" fmla="val 12904867"/>
              <a:gd name="adj2" fmla="val 747318"/>
            </a:avLst>
          </a:prstGeom>
          <a:ln cmpd="dbl">
            <a:solidFill>
              <a:srgbClr val="66003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n cmpd="dbl">
                <a:solidFill>
                  <a:schemeClr val="tx1"/>
                </a:solidFill>
              </a:ln>
            </a:endParaRPr>
          </a:p>
        </p:txBody>
      </p:sp>
      <p:sp>
        <p:nvSpPr>
          <p:cNvPr id="12329" name="TextBox 126"/>
          <p:cNvSpPr txBox="1">
            <a:spLocks noChangeArrowheads="1"/>
          </p:cNvSpPr>
          <p:nvPr/>
        </p:nvSpPr>
        <p:spPr bwMode="auto">
          <a:xfrm>
            <a:off x="1571625" y="2000250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>
                <a:latin typeface="Monotype Corsiva" pitchFamily="66" charset="0"/>
              </a:rPr>
              <a:t>α</a:t>
            </a:r>
            <a:endParaRPr lang="ru-RU" sz="2400">
              <a:latin typeface="Monotype Corsiva" pitchFamily="66" charset="0"/>
            </a:endParaRPr>
          </a:p>
        </p:txBody>
      </p:sp>
      <p:sp>
        <p:nvSpPr>
          <p:cNvPr id="12330" name="TextBox 131"/>
          <p:cNvSpPr txBox="1">
            <a:spLocks noChangeArrowheads="1"/>
          </p:cNvSpPr>
          <p:nvPr/>
        </p:nvSpPr>
        <p:spPr bwMode="auto">
          <a:xfrm>
            <a:off x="2071688" y="928688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>
                <a:latin typeface="Monotype Corsiva" pitchFamily="66" charset="0"/>
              </a:rPr>
              <a:t>β</a:t>
            </a:r>
            <a:endParaRPr lang="ru-RU" sz="2400">
              <a:latin typeface="Monotype Corsiva" pitchFamily="66" charset="0"/>
            </a:endParaRPr>
          </a:p>
        </p:txBody>
      </p:sp>
      <p:sp>
        <p:nvSpPr>
          <p:cNvPr id="17" name="Хорда 16"/>
          <p:cNvSpPr/>
          <p:nvPr/>
        </p:nvSpPr>
        <p:spPr bwMode="auto">
          <a:xfrm rot="17461064">
            <a:off x="5447507" y="292894"/>
            <a:ext cx="2411412" cy="2540000"/>
          </a:xfrm>
          <a:prstGeom prst="chord">
            <a:avLst>
              <a:gd name="adj1" fmla="val 3938520"/>
              <a:gd name="adj2" fmla="val 15042971"/>
            </a:avLst>
          </a:prstGeom>
          <a:solidFill>
            <a:schemeClr val="bg1"/>
          </a:solidFill>
          <a:ln w="31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 bwMode="auto">
          <a:xfrm flipV="1">
            <a:off x="5214938" y="1503363"/>
            <a:ext cx="1435100" cy="1298575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 bwMode="auto">
          <a:xfrm rot="16200000" flipH="1">
            <a:off x="5822156" y="1678782"/>
            <a:ext cx="1692275" cy="9366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0" idx="2"/>
          </p:cNvCxnSpPr>
          <p:nvPr/>
        </p:nvCxnSpPr>
        <p:spPr bwMode="auto">
          <a:xfrm rot="5400000" flipH="1" flipV="1">
            <a:off x="7113588" y="754063"/>
            <a:ext cx="288925" cy="1216025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Дуга 108"/>
          <p:cNvSpPr/>
          <p:nvPr/>
        </p:nvSpPr>
        <p:spPr bwMode="auto">
          <a:xfrm rot="12982137" flipH="1">
            <a:off x="6246813" y="1558925"/>
            <a:ext cx="477837" cy="285750"/>
          </a:xfrm>
          <a:prstGeom prst="arc">
            <a:avLst>
              <a:gd name="adj1" fmla="val 14866057"/>
              <a:gd name="adj2" fmla="val 21195444"/>
            </a:avLst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7" name="Дуга 116"/>
          <p:cNvSpPr/>
          <p:nvPr/>
        </p:nvSpPr>
        <p:spPr bwMode="auto">
          <a:xfrm>
            <a:off x="6565900" y="1230313"/>
            <a:ext cx="428625" cy="285750"/>
          </a:xfrm>
          <a:prstGeom prst="arc">
            <a:avLst>
              <a:gd name="adj1" fmla="val 12904867"/>
              <a:gd name="adj2" fmla="val 306662"/>
            </a:avLst>
          </a:prstGeom>
          <a:ln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321" name="TextBox 127"/>
          <p:cNvSpPr txBox="1">
            <a:spLocks noChangeArrowheads="1"/>
          </p:cNvSpPr>
          <p:nvPr/>
        </p:nvSpPr>
        <p:spPr bwMode="auto">
          <a:xfrm>
            <a:off x="6286500" y="1857375"/>
            <a:ext cx="285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>
                <a:latin typeface="Monotype Corsiva" pitchFamily="66" charset="0"/>
              </a:rPr>
              <a:t>α</a:t>
            </a:r>
            <a:endParaRPr lang="ru-RU" sz="2400">
              <a:latin typeface="Monotype Corsiva" pitchFamily="66" charset="0"/>
            </a:endParaRPr>
          </a:p>
        </p:txBody>
      </p:sp>
      <p:sp>
        <p:nvSpPr>
          <p:cNvPr id="12322" name="TextBox 132"/>
          <p:cNvSpPr txBox="1">
            <a:spLocks noChangeArrowheads="1"/>
          </p:cNvSpPr>
          <p:nvPr/>
        </p:nvSpPr>
        <p:spPr bwMode="auto">
          <a:xfrm>
            <a:off x="6780213" y="944563"/>
            <a:ext cx="285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>
                <a:latin typeface="Monotype Corsiva" pitchFamily="66" charset="0"/>
              </a:rPr>
              <a:t>β</a:t>
            </a:r>
            <a:endParaRPr lang="ru-RU" sz="2400">
              <a:latin typeface="Monotype Corsiva" pitchFamily="66" charset="0"/>
            </a:endParaRPr>
          </a:p>
        </p:txBody>
      </p:sp>
      <p:sp>
        <p:nvSpPr>
          <p:cNvPr id="36" name="Хорда 35"/>
          <p:cNvSpPr/>
          <p:nvPr/>
        </p:nvSpPr>
        <p:spPr bwMode="auto">
          <a:xfrm rot="17613149">
            <a:off x="1127919" y="3150394"/>
            <a:ext cx="2411412" cy="2540000"/>
          </a:xfrm>
          <a:prstGeom prst="chord">
            <a:avLst>
              <a:gd name="adj1" fmla="val 3777292"/>
              <a:gd name="adj2" fmla="val 15042971"/>
            </a:avLst>
          </a:prstGeom>
          <a:solidFill>
            <a:schemeClr val="bg1"/>
          </a:solidFill>
          <a:ln w="31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8" name="Прямая со стрелкой 37"/>
          <p:cNvCxnSpPr>
            <a:endCxn id="0" idx="2"/>
          </p:cNvCxnSpPr>
          <p:nvPr/>
        </p:nvCxnSpPr>
        <p:spPr bwMode="auto">
          <a:xfrm flipV="1">
            <a:off x="857250" y="4335463"/>
            <a:ext cx="1473200" cy="903287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 bwMode="auto">
          <a:xfrm rot="16200000" flipH="1">
            <a:off x="1534319" y="4391819"/>
            <a:ext cx="1620838" cy="254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Дуга 94"/>
          <p:cNvSpPr/>
          <p:nvPr/>
        </p:nvSpPr>
        <p:spPr bwMode="auto">
          <a:xfrm rot="12982137" flipH="1">
            <a:off x="1939925" y="4278313"/>
            <a:ext cx="477838" cy="285750"/>
          </a:xfrm>
          <a:prstGeom prst="arc">
            <a:avLst>
              <a:gd name="adj1" fmla="val 14866057"/>
              <a:gd name="adj2" fmla="val 21195444"/>
            </a:avLst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314" name="TextBox 128"/>
          <p:cNvSpPr txBox="1">
            <a:spLocks noChangeArrowheads="1"/>
          </p:cNvSpPr>
          <p:nvPr/>
        </p:nvSpPr>
        <p:spPr bwMode="auto">
          <a:xfrm>
            <a:off x="1895475" y="4543425"/>
            <a:ext cx="461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b="1" baseline="-30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b="1">
              <a:solidFill>
                <a:srgbClr val="C00000"/>
              </a:solidFill>
            </a:endParaRPr>
          </a:p>
        </p:txBody>
      </p:sp>
      <p:cxnSp>
        <p:nvCxnSpPr>
          <p:cNvPr id="40" name="Прямая со стрелкой 39"/>
          <p:cNvCxnSpPr>
            <a:stCxn id="0" idx="2"/>
          </p:cNvCxnSpPr>
          <p:nvPr/>
        </p:nvCxnSpPr>
        <p:spPr bwMode="auto">
          <a:xfrm rot="16200000" flipH="1">
            <a:off x="3047206" y="3618707"/>
            <a:ext cx="22225" cy="145573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9" name="TextBox 133"/>
          <p:cNvSpPr txBox="1">
            <a:spLocks noChangeArrowheads="1"/>
          </p:cNvSpPr>
          <p:nvPr/>
        </p:nvSpPr>
        <p:spPr bwMode="auto">
          <a:xfrm>
            <a:off x="2571750" y="3857625"/>
            <a:ext cx="844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>
                <a:latin typeface="Monotype Corsiva" pitchFamily="66" charset="0"/>
              </a:rPr>
              <a:t>β</a:t>
            </a:r>
            <a:r>
              <a:rPr lang="ru-RU" sz="2400">
                <a:latin typeface="Monotype Corsiva" pitchFamily="66" charset="0"/>
              </a:rPr>
              <a:t>=90</a:t>
            </a:r>
            <a:r>
              <a:rPr lang="ru-RU" sz="2400" baseline="30000">
                <a:latin typeface="Monotype Corsiva" pitchFamily="66" charset="0"/>
              </a:rPr>
              <a:t>0</a:t>
            </a:r>
            <a:endParaRPr lang="ru-RU" sz="2400">
              <a:latin typeface="Monotype Corsiva" pitchFamily="66" charset="0"/>
            </a:endParaRPr>
          </a:p>
        </p:txBody>
      </p:sp>
      <p:sp>
        <p:nvSpPr>
          <p:cNvPr id="53" name="Хорда 52"/>
          <p:cNvSpPr/>
          <p:nvPr/>
        </p:nvSpPr>
        <p:spPr bwMode="auto">
          <a:xfrm rot="17613149">
            <a:off x="5441157" y="3128169"/>
            <a:ext cx="2411412" cy="2540000"/>
          </a:xfrm>
          <a:prstGeom prst="chord">
            <a:avLst>
              <a:gd name="adj1" fmla="val 3777292"/>
              <a:gd name="adj2" fmla="val 15042971"/>
            </a:avLst>
          </a:prstGeom>
          <a:solidFill>
            <a:schemeClr val="bg1"/>
          </a:solidFill>
          <a:ln w="31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5" name="Прямая со стрелкой 54"/>
          <p:cNvCxnSpPr>
            <a:endCxn id="0" idx="2"/>
          </p:cNvCxnSpPr>
          <p:nvPr/>
        </p:nvCxnSpPr>
        <p:spPr bwMode="auto">
          <a:xfrm flipV="1">
            <a:off x="4956175" y="4313238"/>
            <a:ext cx="1687513" cy="6651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 bwMode="auto">
          <a:xfrm rot="5400000">
            <a:off x="6037263" y="4392613"/>
            <a:ext cx="1214437" cy="158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0" idx="2"/>
          </p:cNvCxnSpPr>
          <p:nvPr/>
        </p:nvCxnSpPr>
        <p:spPr bwMode="auto">
          <a:xfrm rot="16200000" flipH="1">
            <a:off x="7074694" y="3882232"/>
            <a:ext cx="593725" cy="1455737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Дуга 119"/>
          <p:cNvSpPr/>
          <p:nvPr/>
        </p:nvSpPr>
        <p:spPr bwMode="auto">
          <a:xfrm rot="10189150">
            <a:off x="6318250" y="4248150"/>
            <a:ext cx="406400" cy="398463"/>
          </a:xfrm>
          <a:prstGeom prst="arc">
            <a:avLst>
              <a:gd name="adj1" fmla="val 14499483"/>
              <a:gd name="adj2" fmla="val 345022"/>
            </a:avLst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9" name="TextBox 129"/>
          <p:cNvSpPr txBox="1">
            <a:spLocks noChangeArrowheads="1"/>
          </p:cNvSpPr>
          <p:nvPr/>
        </p:nvSpPr>
        <p:spPr bwMode="auto">
          <a:xfrm>
            <a:off x="6143625" y="4572000"/>
            <a:ext cx="285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>
                <a:latin typeface="Monotype Corsiva" pitchFamily="66" charset="0"/>
              </a:rPr>
              <a:t>α</a:t>
            </a:r>
            <a:endParaRPr lang="ru-RU" sz="2400">
              <a:latin typeface="Monotype Corsiva" pitchFamily="66" charset="0"/>
            </a:endParaRPr>
          </a:p>
        </p:txBody>
      </p:sp>
      <p:sp>
        <p:nvSpPr>
          <p:cNvPr id="12300" name="TextBox 134"/>
          <p:cNvSpPr txBox="1">
            <a:spLocks noChangeArrowheads="1"/>
          </p:cNvSpPr>
          <p:nvPr/>
        </p:nvSpPr>
        <p:spPr bwMode="auto">
          <a:xfrm>
            <a:off x="6786563" y="4643438"/>
            <a:ext cx="285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>
                <a:latin typeface="Monotype Corsiva" pitchFamily="66" charset="0"/>
              </a:rPr>
              <a:t>β</a:t>
            </a:r>
            <a:endParaRPr lang="ru-RU" sz="2400">
              <a:latin typeface="Monotype Corsiva" pitchFamily="66" charset="0"/>
            </a:endParaRPr>
          </a:p>
        </p:txBody>
      </p:sp>
      <p:sp>
        <p:nvSpPr>
          <p:cNvPr id="44" name="Половина рамки 43"/>
          <p:cNvSpPr/>
          <p:nvPr/>
        </p:nvSpPr>
        <p:spPr>
          <a:xfrm rot="16375780" flipH="1" flipV="1">
            <a:off x="2353469" y="4156869"/>
            <a:ext cx="203200" cy="185738"/>
          </a:xfrm>
          <a:prstGeom prst="halfFram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Дуга 44"/>
          <p:cNvSpPr/>
          <p:nvPr/>
        </p:nvSpPr>
        <p:spPr bwMode="auto">
          <a:xfrm rot="6777905">
            <a:off x="6561138" y="4267200"/>
            <a:ext cx="450850" cy="428625"/>
          </a:xfrm>
          <a:prstGeom prst="arc">
            <a:avLst>
              <a:gd name="adj1" fmla="val 15017082"/>
              <a:gd name="adj2" fmla="val 836548"/>
            </a:avLst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5214938" y="5715000"/>
            <a:ext cx="3214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C00000"/>
                </a:solidFill>
                <a:latin typeface="Monotype Corsiva" pitchFamily="66" charset="0"/>
              </a:rPr>
              <a:t>Полное внутреннее отражение</a:t>
            </a:r>
          </a:p>
        </p:txBody>
      </p:sp>
      <p:sp>
        <p:nvSpPr>
          <p:cNvPr id="54" name="Прямоугольник 53"/>
          <p:cNvSpPr>
            <a:spLocks noChangeArrowheads="1"/>
          </p:cNvSpPr>
          <p:nvPr/>
        </p:nvSpPr>
        <p:spPr bwMode="auto">
          <a:xfrm>
            <a:off x="357188" y="5715000"/>
            <a:ext cx="41408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Monotype Corsiva" pitchFamily="66" charset="0"/>
              </a:rPr>
              <a:t>α</a:t>
            </a:r>
            <a:r>
              <a:rPr lang="ru-RU" sz="2000" baseline="-25000" dirty="0">
                <a:solidFill>
                  <a:srgbClr val="C00000"/>
                </a:solidFill>
                <a:latin typeface="Monotype Corsiva" pitchFamily="66" charset="0"/>
              </a:rPr>
              <a:t>0</a:t>
            </a:r>
            <a:r>
              <a:rPr lang="ru-RU" sz="2000" dirty="0">
                <a:solidFill>
                  <a:srgbClr val="C00000"/>
                </a:solidFill>
                <a:latin typeface="Monotype Corsiva" pitchFamily="66" charset="0"/>
              </a:rPr>
              <a:t> – предельный угол полного </a:t>
            </a:r>
            <a:r>
              <a:rPr lang="ru-RU" sz="2000" dirty="0" smtClean="0">
                <a:solidFill>
                  <a:srgbClr val="C00000"/>
                </a:solidFill>
                <a:latin typeface="Monotype Corsiva" pitchFamily="66" charset="0"/>
              </a:rPr>
              <a:t>отражения</a:t>
            </a:r>
            <a:endParaRPr lang="ru-RU" sz="20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500"/>
                            </p:stCondLst>
                            <p:childTnLst>
                              <p:par>
                                <p:cTn id="1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500"/>
                            </p:stCondLst>
                            <p:childTnLst>
                              <p:par>
                                <p:cTn id="1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000"/>
                            </p:stCondLst>
                            <p:childTnLst>
                              <p:par>
                                <p:cTn id="1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 autoUpdateAnimBg="0"/>
      <p:bldP spid="116" grpId="0" animBg="1" autoUpdateAnimBg="0"/>
      <p:bldP spid="12329" grpId="0" autoUpdateAnimBg="0"/>
      <p:bldP spid="12330" grpId="0" autoUpdateAnimBg="0"/>
      <p:bldP spid="109" grpId="0" animBg="1" autoUpdateAnimBg="0"/>
      <p:bldP spid="117" grpId="0" animBg="1" autoUpdateAnimBg="0"/>
      <p:bldP spid="12321" grpId="0" autoUpdateAnimBg="0"/>
      <p:bldP spid="12322" grpId="0" autoUpdateAnimBg="0"/>
      <p:bldP spid="95" grpId="0" animBg="1" autoUpdateAnimBg="0"/>
      <p:bldP spid="12314" grpId="0" autoUpdateAnimBg="0"/>
      <p:bldP spid="12309" grpId="0" autoUpdateAnimBg="0"/>
      <p:bldP spid="120" grpId="0" animBg="1" autoUpdateAnimBg="0"/>
      <p:bldP spid="12299" grpId="0" autoUpdateAnimBg="0"/>
      <p:bldP spid="12300" grpId="0" autoUpdateAnimBg="0"/>
      <p:bldP spid="44" grpId="0" animBg="1" autoUpdateAnimBg="0"/>
      <p:bldP spid="4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285875" y="214313"/>
            <a:ext cx="6500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00FF"/>
                </a:solidFill>
                <a:latin typeface="Monotype Corsiva" pitchFamily="66" charset="0"/>
              </a:rPr>
              <a:t>Предельный угол полного отражения света</a:t>
            </a:r>
          </a:p>
        </p:txBody>
      </p:sp>
      <p:sp>
        <p:nvSpPr>
          <p:cNvPr id="1536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6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6889" name="Picture 2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-30000"/>
          </a:blip>
          <a:srcRect/>
          <a:stretch>
            <a:fillRect/>
          </a:stretch>
        </p:blipFill>
        <p:spPr bwMode="auto">
          <a:xfrm>
            <a:off x="3214688" y="1000125"/>
            <a:ext cx="30003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93" name="Picture 2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500063" y="4500563"/>
            <a:ext cx="621506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92" name="Picture 2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428625" y="3071813"/>
            <a:ext cx="55006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6897" name="Picture 3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3286125" y="1714500"/>
            <a:ext cx="264953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71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" name="Группа 84"/>
          <p:cNvGrpSpPr>
            <a:grpSpLocks/>
          </p:cNvGrpSpPr>
          <p:nvPr/>
        </p:nvGrpSpPr>
        <p:grpSpPr bwMode="auto">
          <a:xfrm>
            <a:off x="642938" y="2428875"/>
            <a:ext cx="1357312" cy="649288"/>
            <a:chOff x="428596" y="3500438"/>
            <a:chExt cx="1357322" cy="649911"/>
          </a:xfrm>
        </p:grpSpPr>
        <p:pic>
          <p:nvPicPr>
            <p:cNvPr id="15387" name="Picture 48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596" y="3500438"/>
              <a:ext cx="928693" cy="364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8" name="Picture 56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596" y="3786190"/>
              <a:ext cx="1357322" cy="364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73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6922" name="Picture 5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3286125" y="3500438"/>
            <a:ext cx="2286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5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76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77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78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6934" name="Picture 7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5572125"/>
            <a:ext cx="46434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0" name="Rectangle 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6936" name="Picture 7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8" y="4714875"/>
            <a:ext cx="346868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2" name="Rectangle 74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6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6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813" y="1214438"/>
          <a:ext cx="7572375" cy="4608197"/>
        </p:xfrm>
        <a:graphic>
          <a:graphicData uri="http://schemas.openxmlformats.org/drawingml/2006/table">
            <a:tbl>
              <a:tblPr/>
              <a:tblGrid>
                <a:gridCol w="2695575"/>
                <a:gridCol w="2825750"/>
                <a:gridCol w="2051050"/>
              </a:tblGrid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Вещество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Абсолютный показатель преломления, 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n 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Предельный угол,  α</a:t>
                      </a:r>
                      <a:r>
                        <a:rPr kumimoji="0" lang="ru-RU" sz="24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0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Вода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1,33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49</a:t>
                      </a:r>
                      <a:r>
                        <a:rPr kumimoji="0" lang="ru-RU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0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Алмаз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2,44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24º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Спирт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1,34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47º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Стекло различных сортов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1,5 - 2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30º- 42º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Лед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1,31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50</a:t>
                      </a:r>
                      <a:r>
                        <a:rPr kumimoji="0" lang="ru-RU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0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6" name="Rectangle 1"/>
          <p:cNvSpPr>
            <a:spLocks noChangeArrowheads="1"/>
          </p:cNvSpPr>
          <p:nvPr/>
        </p:nvSpPr>
        <p:spPr bwMode="auto">
          <a:xfrm>
            <a:off x="785813" y="214313"/>
            <a:ext cx="62865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i="1">
                <a:solidFill>
                  <a:srgbClr val="0000FF"/>
                </a:solidFill>
                <a:latin typeface="Monotype Corsiva" pitchFamily="66" charset="0"/>
                <a:cs typeface="Times New Roman" pitchFamily="18" charset="0"/>
              </a:rPr>
              <a:t>Таблица значений предельных углов полного внутреннего отражения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3"/>
          <p:cNvSpPr>
            <a:spLocks noChangeArrowheads="1"/>
          </p:cNvSpPr>
          <p:nvPr/>
        </p:nvSpPr>
        <p:spPr bwMode="auto">
          <a:xfrm>
            <a:off x="571500" y="214313"/>
            <a:ext cx="6489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FF"/>
                </a:solidFill>
                <a:latin typeface="Monotype Corsiva" pitchFamily="66" charset="0"/>
              </a:rPr>
              <a:t>Полное внутреннее отражение света в природе</a:t>
            </a:r>
            <a:endParaRPr lang="ru-RU" sz="2800"/>
          </a:p>
        </p:txBody>
      </p:sp>
      <p:pic>
        <p:nvPicPr>
          <p:cNvPr id="18435" name="Рисунок 3" descr="250px-Black_triggerfis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1071563"/>
            <a:ext cx="2286000" cy="1719262"/>
          </a:xfrm>
        </p:spPr>
      </p:pic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6858000" y="5500688"/>
            <a:ext cx="1466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>
                <a:solidFill>
                  <a:srgbClr val="0000FF"/>
                </a:solidFill>
                <a:latin typeface="Monotype Corsiva" pitchFamily="66" charset="0"/>
                <a:cs typeface="Times New Roman" pitchFamily="18" charset="0"/>
              </a:rPr>
              <a:t>«Игра камней»</a:t>
            </a:r>
            <a:endParaRPr lang="ru-RU">
              <a:solidFill>
                <a:srgbClr val="0000FF"/>
              </a:solidFill>
              <a:latin typeface="Monotype Corsiva" pitchFamily="66" charset="0"/>
            </a:endParaRPr>
          </a:p>
        </p:txBody>
      </p:sp>
      <p:pic>
        <p:nvPicPr>
          <p:cNvPr id="18437" name="Рисунок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4530725"/>
            <a:ext cx="1643062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Прямоугольник 10"/>
          <p:cNvSpPr>
            <a:spLocks noChangeArrowheads="1"/>
          </p:cNvSpPr>
          <p:nvPr/>
        </p:nvSpPr>
        <p:spPr bwMode="auto">
          <a:xfrm>
            <a:off x="714375" y="2714625"/>
            <a:ext cx="1643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FF"/>
                </a:solidFill>
                <a:latin typeface="Monotype Corsiva" pitchFamily="66" charset="0"/>
              </a:rPr>
              <a:t>Взгляд из воды</a:t>
            </a:r>
          </a:p>
          <a:p>
            <a:r>
              <a:rPr lang="ru-RU">
                <a:solidFill>
                  <a:srgbClr val="0000FF"/>
                </a:solidFill>
                <a:latin typeface="Monotype Corsiva" pitchFamily="66" charset="0"/>
              </a:rPr>
              <a:t> на поверхность </a:t>
            </a:r>
          </a:p>
        </p:txBody>
      </p:sp>
      <p:pic>
        <p:nvPicPr>
          <p:cNvPr id="18439" name="Рисунок 9" descr="145514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88" y="1071563"/>
            <a:ext cx="2249487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Рисунок 10" descr="Фата-Моргана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50" y="3500438"/>
            <a:ext cx="22098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10" descr="C:\Documents and Settings\Администратор\Рабочий стол\Безымянный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1071563"/>
            <a:ext cx="1414463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2" name="Прямоугольник 12"/>
          <p:cNvSpPr>
            <a:spLocks noChangeArrowheads="1"/>
          </p:cNvSpPr>
          <p:nvPr/>
        </p:nvSpPr>
        <p:spPr bwMode="auto">
          <a:xfrm>
            <a:off x="5143500" y="2714625"/>
            <a:ext cx="785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FF"/>
                </a:solidFill>
                <a:latin typeface="Monotype Corsiva" pitchFamily="66" charset="0"/>
              </a:rPr>
              <a:t>Радуга</a:t>
            </a:r>
          </a:p>
        </p:txBody>
      </p:sp>
      <p:pic>
        <p:nvPicPr>
          <p:cNvPr id="18443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43688" y="3071813"/>
            <a:ext cx="1643062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7" name="TextBox 13"/>
          <p:cNvSpPr txBox="1">
            <a:spLocks noChangeArrowheads="1"/>
          </p:cNvSpPr>
          <p:nvPr/>
        </p:nvSpPr>
        <p:spPr bwMode="auto">
          <a:xfrm>
            <a:off x="1214438" y="5286375"/>
            <a:ext cx="2343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FF"/>
                </a:solidFill>
                <a:latin typeface="Monotype Corsiva" pitchFamily="66" charset="0"/>
              </a:rPr>
              <a:t>Миражи: Фата-моргана</a:t>
            </a:r>
          </a:p>
        </p:txBody>
      </p:sp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875" y="4643438"/>
            <a:ext cx="21431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144</TotalTime>
  <Words>894</Words>
  <Application>Microsoft Office PowerPoint</Application>
  <PresentationFormat>Экран (4:3)</PresentationFormat>
  <Paragraphs>146</Paragraphs>
  <Slides>19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Полное отражение</vt:lpstr>
      <vt:lpstr>Задача № 1</vt:lpstr>
      <vt:lpstr>Задача № 2</vt:lpstr>
      <vt:lpstr>Задача № 3</vt:lpstr>
      <vt:lpstr>Слайд 5</vt:lpstr>
      <vt:lpstr>Слайд 6</vt:lpstr>
      <vt:lpstr>Слайд 7</vt:lpstr>
      <vt:lpstr>Слайд 8</vt:lpstr>
      <vt:lpstr>Слайд 9</vt:lpstr>
      <vt:lpstr>Световоды </vt:lpstr>
      <vt:lpstr>Слайд 11</vt:lpstr>
      <vt:lpstr>Слайд 12</vt:lpstr>
      <vt:lpstr>Слайд 13</vt:lpstr>
      <vt:lpstr>Слайд 14</vt:lpstr>
      <vt:lpstr>Слайд 15</vt:lpstr>
      <vt:lpstr>Слайд 16</vt:lpstr>
      <vt:lpstr>ЗАДАЧА</vt:lpstr>
      <vt:lpstr>Слайд 18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Данилочкина Ирина Викторовна</dc:creator>
  <cp:lastModifiedBy>Ирина</cp:lastModifiedBy>
  <cp:revision>24</cp:revision>
  <dcterms:created xsi:type="dcterms:W3CDTF">2012-12-17T13:32:46Z</dcterms:created>
  <dcterms:modified xsi:type="dcterms:W3CDTF">2013-01-19T17:39:08Z</dcterms:modified>
</cp:coreProperties>
</file>