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69" r:id="rId5"/>
    <p:sldId id="265" r:id="rId6"/>
    <p:sldId id="266" r:id="rId7"/>
    <p:sldId id="259" r:id="rId8"/>
    <p:sldId id="27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B3"/>
    <a:srgbClr val="FF0000"/>
    <a:srgbClr val="BCFF9B"/>
    <a:srgbClr val="4C2600"/>
    <a:srgbClr val="0000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E097C-9F70-4034-B512-679AFC2E7B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73B6B-CEA9-467C-BEF7-31B7BFC5DE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5EAD8-6F79-4EE2-B657-9C2826E01B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0AF0B-3EF6-4C17-B358-D637C15557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355F5-E779-40EF-AF7F-7B84B4EC4A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2B44A-EA43-4DA4-AE29-E73EB5D486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2ED64-E3CC-49B6-B9E0-387FED8164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0B26D-58C4-447C-BA30-45D3D59C90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FC14B-450E-40D9-81FC-BC2B904A06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968FD-1EA3-4F50-A8EA-BF1371EEA4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55D5A-431D-49FC-8832-077D2BC94B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D481BD-3B18-47D4-9BB2-506601AA0E3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1125538"/>
            <a:ext cx="8580438" cy="3024187"/>
          </a:xfrm>
        </p:spPr>
        <p:txBody>
          <a:bodyPr/>
          <a:lstStyle/>
          <a:p>
            <a:pPr marL="2057400" indent="-2057400" algn="l"/>
            <a:r>
              <a:rPr lang="ru-RU" sz="7200" b="1">
                <a:latin typeface="Garamond" pitchFamily="18" charset="0"/>
              </a:rPr>
              <a:t>Паразитические плоские черви</a:t>
            </a:r>
          </a:p>
        </p:txBody>
      </p:sp>
      <p:pic>
        <p:nvPicPr>
          <p:cNvPr id="2053" name="Picture 5" descr="1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5086350"/>
            <a:ext cx="879475" cy="879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2386012" cy="1354137"/>
          </a:xfrm>
        </p:spPr>
        <p:txBody>
          <a:bodyPr/>
          <a:lstStyle/>
          <a:p>
            <a:pPr algn="l"/>
            <a:r>
              <a:rPr lang="ru-RU" sz="8000" i="1">
                <a:solidFill>
                  <a:srgbClr val="FF0000"/>
                </a:solidFill>
                <a:latin typeface="Arial Black" pitchFamily="34" charset="0"/>
              </a:rPr>
              <a:t>???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8229600" cy="1728787"/>
          </a:xfrm>
        </p:spPr>
        <p:txBody>
          <a:bodyPr/>
          <a:lstStyle/>
          <a:p>
            <a:pPr marL="0" indent="360363">
              <a:buFontTx/>
              <a:buNone/>
            </a:pPr>
            <a:r>
              <a:rPr lang="ru-RU" sz="4800"/>
              <a:t>Какие организмы называются паразитами?</a:t>
            </a:r>
          </a:p>
        </p:txBody>
      </p:sp>
      <p:pic>
        <p:nvPicPr>
          <p:cNvPr id="17413" name="Picture 5" descr="проблема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3" y="3860800"/>
            <a:ext cx="2076450" cy="2697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6408737" cy="1143000"/>
          </a:xfrm>
        </p:spPr>
        <p:txBody>
          <a:bodyPr/>
          <a:lstStyle/>
          <a:p>
            <a:r>
              <a:rPr lang="ru-RU" sz="5400" i="1">
                <a:latin typeface="Arial Black" pitchFamily="34" charset="0"/>
              </a:rPr>
              <a:t>Представители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373688"/>
            <a:ext cx="3009900" cy="10080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b="1" i="1">
                <a:solidFill>
                  <a:srgbClr val="4C2600"/>
                </a:solidFill>
              </a:rPr>
              <a:t>Печеночный сосальщик</a:t>
            </a:r>
          </a:p>
        </p:txBody>
      </p:sp>
      <p:pic>
        <p:nvPicPr>
          <p:cNvPr id="19461" name="Picture 5" descr="L37_01_p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3103563"/>
            <a:ext cx="5003800" cy="3754437"/>
          </a:xfrm>
          <a:prstGeom prst="rect">
            <a:avLst/>
          </a:prstGeom>
          <a:noFill/>
        </p:spPr>
      </p:pic>
      <p:pic>
        <p:nvPicPr>
          <p:cNvPr id="19463" name="Picture 7" descr="0_05030207"/>
          <p:cNvPicPr>
            <a:picLocks noChangeAspect="1" noChangeArrowheads="1"/>
          </p:cNvPicPr>
          <p:nvPr/>
        </p:nvPicPr>
        <p:blipFill>
          <a:blip r:embed="rId4" cstate="print"/>
          <a:srcRect r="77397"/>
          <a:stretch>
            <a:fillRect/>
          </a:stretch>
        </p:blipFill>
        <p:spPr bwMode="auto">
          <a:xfrm>
            <a:off x="6877050" y="908050"/>
            <a:ext cx="2046288" cy="2087563"/>
          </a:xfrm>
          <a:prstGeom prst="rect">
            <a:avLst/>
          </a:prstGeom>
          <a:noFill/>
        </p:spPr>
      </p:pic>
      <p:pic>
        <p:nvPicPr>
          <p:cNvPr id="19462" name="Picture 6" descr="0_05030204"/>
          <p:cNvPicPr>
            <a:picLocks noChangeAspect="1" noChangeArrowheads="1"/>
          </p:cNvPicPr>
          <p:nvPr/>
        </p:nvPicPr>
        <p:blipFill>
          <a:blip r:embed="rId5" cstate="print"/>
          <a:srcRect r="7007" b="63965"/>
          <a:stretch>
            <a:fillRect/>
          </a:stretch>
        </p:blipFill>
        <p:spPr bwMode="auto">
          <a:xfrm>
            <a:off x="250825" y="1412875"/>
            <a:ext cx="3097213" cy="3894138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5003800" y="2060575"/>
            <a:ext cx="18002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solidFill>
                  <a:srgbClr val="4C2600"/>
                </a:solidFill>
              </a:rPr>
              <a:t>Бычий цепень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24863" cy="2649538"/>
          </a:xfrm>
        </p:spPr>
        <p:txBody>
          <a:bodyPr/>
          <a:lstStyle/>
          <a:p>
            <a:pPr algn="l"/>
            <a:r>
              <a:rPr lang="ru-RU" sz="5400" i="1">
                <a:latin typeface="Arial Black" pitchFamily="34" charset="0"/>
              </a:rPr>
              <a:t>Особенности</a:t>
            </a:r>
            <a:br>
              <a:rPr lang="ru-RU" sz="5400" i="1">
                <a:latin typeface="Arial Black" pitchFamily="34" charset="0"/>
              </a:rPr>
            </a:br>
            <a:r>
              <a:rPr lang="ru-RU" sz="5400" i="1">
                <a:latin typeface="Arial Black" pitchFamily="34" charset="0"/>
              </a:rPr>
              <a:t>    паразитических</a:t>
            </a:r>
            <a:br>
              <a:rPr lang="ru-RU" sz="5400" i="1">
                <a:latin typeface="Arial Black" pitchFamily="34" charset="0"/>
              </a:rPr>
            </a:br>
            <a:r>
              <a:rPr lang="ru-RU" sz="5400" i="1">
                <a:latin typeface="Arial Black" pitchFamily="34" charset="0"/>
              </a:rPr>
              <a:t>                       червей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924175"/>
            <a:ext cx="8893175" cy="3489325"/>
          </a:xfrm>
        </p:spPr>
        <p:txBody>
          <a:bodyPr/>
          <a:lstStyle/>
          <a:p>
            <a:pPr marL="269875" indent="-179388"/>
            <a:r>
              <a:rPr lang="ru-RU" sz="4800" b="1">
                <a:solidFill>
                  <a:srgbClr val="4C2600"/>
                </a:solidFill>
                <a:latin typeface="Monotype Corsiva" pitchFamily="66" charset="0"/>
              </a:rPr>
              <a:t> Имеют органы прикрепления</a:t>
            </a:r>
          </a:p>
          <a:p>
            <a:pPr marL="269875" indent="-179388"/>
            <a:r>
              <a:rPr lang="ru-RU" sz="4800" b="1">
                <a:solidFill>
                  <a:srgbClr val="4C2600"/>
                </a:solidFill>
                <a:latin typeface="Monotype Corsiva" pitchFamily="66" charset="0"/>
              </a:rPr>
              <a:t> Имеют защитные покровы</a:t>
            </a:r>
          </a:p>
          <a:p>
            <a:pPr marL="269875" indent="-179388"/>
            <a:r>
              <a:rPr lang="ru-RU" sz="4800" b="1">
                <a:solidFill>
                  <a:srgbClr val="4C2600"/>
                </a:solidFill>
                <a:latin typeface="Monotype Corsiva" pitchFamily="66" charset="0"/>
              </a:rPr>
              <a:t> Недоразвиты многие органы</a:t>
            </a:r>
          </a:p>
          <a:p>
            <a:pPr marL="269875" indent="-179388"/>
            <a:r>
              <a:rPr lang="ru-RU" sz="4800" b="1">
                <a:solidFill>
                  <a:srgbClr val="4C2600"/>
                </a:solidFill>
                <a:latin typeface="Monotype Corsiva" pitchFamily="66" charset="0"/>
              </a:rPr>
              <a:t> Обладают высокой плодовитостью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6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r>
              <a:rPr lang="ru-RU" sz="5400" b="1" i="1"/>
              <a:t>Печеночный сосальщик</a:t>
            </a:r>
          </a:p>
        </p:txBody>
      </p:sp>
      <p:pic>
        <p:nvPicPr>
          <p:cNvPr id="14340" name="Picture 4" descr="Цикл печеночного сосальщика"/>
          <p:cNvPicPr>
            <a:picLocks noChangeAspect="1" noChangeArrowheads="1"/>
          </p:cNvPicPr>
          <p:nvPr/>
        </p:nvPicPr>
        <p:blipFill>
          <a:blip r:embed="rId3" cstate="print">
            <a:lum bright="-12000" contrast="18000"/>
          </a:blip>
          <a:srcRect/>
          <a:stretch>
            <a:fillRect/>
          </a:stretch>
        </p:blipFill>
        <p:spPr bwMode="auto">
          <a:xfrm>
            <a:off x="1403350" y="1498600"/>
            <a:ext cx="7740650" cy="5359400"/>
          </a:xfrm>
          <a:prstGeom prst="rect">
            <a:avLst/>
          </a:prstGeom>
          <a:noFill/>
        </p:spPr>
      </p:pic>
      <p:pic>
        <p:nvPicPr>
          <p:cNvPr id="14341" name="Picture 5" descr="0_05030204"/>
          <p:cNvPicPr>
            <a:picLocks noChangeAspect="1" noChangeArrowheads="1"/>
          </p:cNvPicPr>
          <p:nvPr/>
        </p:nvPicPr>
        <p:blipFill>
          <a:blip r:embed="rId4" cstate="print"/>
          <a:srcRect t="6168" r="63948"/>
          <a:stretch>
            <a:fillRect/>
          </a:stretch>
        </p:blipFill>
        <p:spPr bwMode="auto">
          <a:xfrm>
            <a:off x="0" y="981075"/>
            <a:ext cx="2376488" cy="190817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r>
              <a:rPr lang="ru-RU" sz="6000" b="1" i="1"/>
              <a:t>Бычий цепень</a:t>
            </a:r>
          </a:p>
        </p:txBody>
      </p:sp>
      <p:pic>
        <p:nvPicPr>
          <p:cNvPr id="15365" name="Picture 5" descr="цикл бычьего цепня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 contrast="12000"/>
          </a:blip>
          <a:srcRect/>
          <a:stretch>
            <a:fillRect/>
          </a:stretch>
        </p:blipFill>
        <p:spPr bwMode="auto">
          <a:xfrm>
            <a:off x="539750" y="1196975"/>
            <a:ext cx="8027988" cy="5338763"/>
          </a:xfrm>
          <a:prstGeom prst="rect">
            <a:avLst/>
          </a:prstGeom>
          <a:noFill/>
        </p:spPr>
      </p:pic>
      <p:pic>
        <p:nvPicPr>
          <p:cNvPr id="15366" name="Picture 6" descr="L37_01_p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825" y="3789363"/>
            <a:ext cx="3527425" cy="264477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6778625" cy="1196975"/>
          </a:xfrm>
        </p:spPr>
        <p:txBody>
          <a:bodyPr/>
          <a:lstStyle/>
          <a:p>
            <a:pPr algn="l"/>
            <a:r>
              <a:rPr lang="ru-RU" sz="6000" i="1">
                <a:latin typeface="Arial Black" pitchFamily="34" charset="0"/>
              </a:rPr>
              <a:t>Профилактика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374063" cy="4895850"/>
          </a:xfrm>
        </p:spPr>
        <p:txBody>
          <a:bodyPr/>
          <a:lstStyle/>
          <a:p>
            <a:r>
              <a:rPr lang="en-US" sz="4400" b="1">
                <a:solidFill>
                  <a:srgbClr val="4C2600"/>
                </a:solidFill>
                <a:latin typeface="Monotype Corsiva" pitchFamily="66" charset="0"/>
              </a:rPr>
              <a:t> </a:t>
            </a:r>
            <a:r>
              <a:rPr lang="ru-RU" sz="4400" b="1">
                <a:solidFill>
                  <a:srgbClr val="4C2600"/>
                </a:solidFill>
                <a:latin typeface="Monotype Corsiva" pitchFamily="66" charset="0"/>
              </a:rPr>
              <a:t>Соблюдение личной гигиены</a:t>
            </a:r>
          </a:p>
          <a:p>
            <a:r>
              <a:rPr lang="en-US" sz="4400" b="1">
                <a:solidFill>
                  <a:srgbClr val="4C2600"/>
                </a:solidFill>
                <a:latin typeface="Monotype Corsiva" pitchFamily="66" charset="0"/>
              </a:rPr>
              <a:t> </a:t>
            </a:r>
            <a:r>
              <a:rPr lang="ru-RU" sz="4400" b="1">
                <a:solidFill>
                  <a:srgbClr val="4C2600"/>
                </a:solidFill>
                <a:latin typeface="Monotype Corsiva" pitchFamily="66" charset="0"/>
              </a:rPr>
              <a:t>Обработка пищи</a:t>
            </a:r>
          </a:p>
          <a:p>
            <a:r>
              <a:rPr lang="en-US" sz="4400" b="1">
                <a:solidFill>
                  <a:srgbClr val="4C2600"/>
                </a:solidFill>
                <a:latin typeface="Monotype Corsiva" pitchFamily="66" charset="0"/>
              </a:rPr>
              <a:t> </a:t>
            </a:r>
            <a:r>
              <a:rPr lang="ru-RU" sz="4400" b="1">
                <a:solidFill>
                  <a:srgbClr val="4C2600"/>
                </a:solidFill>
                <a:latin typeface="Monotype Corsiva" pitchFamily="66" charset="0"/>
              </a:rPr>
              <a:t>Не пить сырую воду</a:t>
            </a:r>
          </a:p>
          <a:p>
            <a:r>
              <a:rPr lang="en-US" sz="4400" b="1">
                <a:solidFill>
                  <a:srgbClr val="4C2600"/>
                </a:solidFill>
                <a:latin typeface="Monotype Corsiva" pitchFamily="66" charset="0"/>
              </a:rPr>
              <a:t> </a:t>
            </a:r>
            <a:r>
              <a:rPr lang="ru-RU" sz="4400" b="1">
                <a:solidFill>
                  <a:srgbClr val="4C2600"/>
                </a:solidFill>
                <a:latin typeface="Monotype Corsiva" pitchFamily="66" charset="0"/>
              </a:rPr>
              <a:t>Не купаться в неизвестных</a:t>
            </a:r>
            <a:endParaRPr lang="en-US" sz="4400" b="1">
              <a:solidFill>
                <a:srgbClr val="4C2600"/>
              </a:solidFill>
              <a:latin typeface="Monotype Corsiva" pitchFamily="66" charset="0"/>
            </a:endParaRPr>
          </a:p>
          <a:p>
            <a:pPr>
              <a:lnSpc>
                <a:spcPct val="40000"/>
              </a:lnSpc>
              <a:buFontTx/>
              <a:buNone/>
            </a:pPr>
            <a:r>
              <a:rPr lang="en-US" sz="4400" b="1">
                <a:solidFill>
                  <a:srgbClr val="4C2600"/>
                </a:solidFill>
                <a:latin typeface="Monotype Corsiva" pitchFamily="66" charset="0"/>
              </a:rPr>
              <a:t>    </a:t>
            </a:r>
            <a:r>
              <a:rPr lang="ru-RU" sz="4400" b="1">
                <a:solidFill>
                  <a:srgbClr val="4C2600"/>
                </a:solidFill>
                <a:latin typeface="Monotype Corsiva" pitchFamily="66" charset="0"/>
              </a:rPr>
              <a:t>водоемах</a:t>
            </a:r>
          </a:p>
          <a:p>
            <a:r>
              <a:rPr lang="en-US" sz="4400" b="1">
                <a:solidFill>
                  <a:srgbClr val="4C2600"/>
                </a:solidFill>
                <a:latin typeface="Monotype Corsiva" pitchFamily="66" charset="0"/>
              </a:rPr>
              <a:t> </a:t>
            </a:r>
            <a:r>
              <a:rPr lang="ru-RU" sz="4400" b="1">
                <a:solidFill>
                  <a:srgbClr val="4C2600"/>
                </a:solidFill>
                <a:latin typeface="Monotype Corsiva" pitchFamily="66" charset="0"/>
              </a:rPr>
              <a:t>Обследование домашних животных</a:t>
            </a:r>
            <a:endParaRPr lang="en-US" sz="4400" b="1">
              <a:solidFill>
                <a:srgbClr val="4C2600"/>
              </a:solidFill>
              <a:latin typeface="Monotype Corsiva" pitchFamily="66" charset="0"/>
            </a:endParaRPr>
          </a:p>
          <a:p>
            <a:pPr>
              <a:lnSpc>
                <a:spcPct val="40000"/>
              </a:lnSpc>
              <a:buFontTx/>
              <a:buNone/>
            </a:pPr>
            <a:r>
              <a:rPr lang="en-US" sz="4400" b="1">
                <a:solidFill>
                  <a:srgbClr val="4C2600"/>
                </a:solidFill>
                <a:latin typeface="Monotype Corsiva" pitchFamily="66" charset="0"/>
              </a:rPr>
              <a:t>    </a:t>
            </a:r>
            <a:r>
              <a:rPr lang="ru-RU" sz="4400" b="1">
                <a:solidFill>
                  <a:srgbClr val="4C2600"/>
                </a:solidFill>
                <a:latin typeface="Monotype Corsiva" pitchFamily="66" charset="0"/>
              </a:rPr>
              <a:t>и человека</a:t>
            </a:r>
          </a:p>
        </p:txBody>
      </p:sp>
      <p:pic>
        <p:nvPicPr>
          <p:cNvPr id="6149" name="Picture 5" descr="11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333375"/>
            <a:ext cx="1716088" cy="171608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9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45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30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150"/>
                            </p:stCondLst>
                            <p:childTnLst>
                              <p:par>
                                <p:cTn id="5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209675"/>
          </a:xfrm>
        </p:spPr>
        <p:txBody>
          <a:bodyPr/>
          <a:lstStyle/>
          <a:p>
            <a:pPr algn="l"/>
            <a:r>
              <a:rPr lang="ru-RU" sz="5600" i="1">
                <a:solidFill>
                  <a:srgbClr val="FF0000"/>
                </a:solidFill>
                <a:latin typeface="Arial Black" pitchFamily="34" charset="0"/>
              </a:rPr>
              <a:t>Домашнее задание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781300"/>
            <a:ext cx="8229600" cy="1612900"/>
          </a:xfrm>
        </p:spPr>
        <p:txBody>
          <a:bodyPr/>
          <a:lstStyle/>
          <a:p>
            <a:pPr marL="0" indent="360363">
              <a:buFontTx/>
              <a:buNone/>
            </a:pPr>
            <a:r>
              <a:rPr lang="en-US" sz="3600" b="1">
                <a:cs typeface="Arial" charset="0"/>
              </a:rPr>
              <a:t>§</a:t>
            </a:r>
            <a:r>
              <a:rPr lang="ru-RU" sz="3600" b="1">
                <a:cs typeface="Arial" charset="0"/>
              </a:rPr>
              <a:t> 12,</a:t>
            </a:r>
          </a:p>
          <a:p>
            <a:pPr marL="0" indent="360363">
              <a:buFontTx/>
              <a:buNone/>
            </a:pPr>
            <a:r>
              <a:rPr lang="ru-RU" sz="3600" b="1">
                <a:cs typeface="Arial" charset="0"/>
              </a:rPr>
              <a:t>ответить письменно на вопрос 1.</a:t>
            </a:r>
            <a:endParaRPr lang="en-US" sz="3600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557338"/>
            <a:ext cx="8229600" cy="1366837"/>
          </a:xfrm>
        </p:spPr>
        <p:txBody>
          <a:bodyPr/>
          <a:lstStyle/>
          <a:p>
            <a:r>
              <a:rPr lang="ru-RU" sz="6000" b="1" i="1">
                <a:latin typeface="Comic Sans MS" pitchFamily="66" charset="0"/>
              </a:rPr>
              <a:t>Конец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5157788"/>
            <a:ext cx="5699125" cy="1257300"/>
          </a:xfrm>
        </p:spPr>
        <p:txBody>
          <a:bodyPr/>
          <a:lstStyle/>
          <a:p>
            <a:pPr>
              <a:buFontTx/>
              <a:buNone/>
            </a:pPr>
            <a:r>
              <a:rPr lang="ru-RU" sz="6000" b="1">
                <a:solidFill>
                  <a:srgbClr val="FF0000"/>
                </a:solidFill>
                <a:latin typeface="Monotype Corsiva" pitchFamily="66" charset="0"/>
              </a:rPr>
              <a:t>Будьте здоровы!!!</a:t>
            </a:r>
          </a:p>
        </p:txBody>
      </p:sp>
      <p:pic>
        <p:nvPicPr>
          <p:cNvPr id="10244" name="Picture 4" descr="hiy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5" y="3789363"/>
            <a:ext cx="1149350" cy="1149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77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Garamond</vt:lpstr>
      <vt:lpstr>Arial Black</vt:lpstr>
      <vt:lpstr>Monotype Corsiva</vt:lpstr>
      <vt:lpstr>Comic Sans MS</vt:lpstr>
      <vt:lpstr>Оформление по умолчанию</vt:lpstr>
      <vt:lpstr>Паразитические плоские черви</vt:lpstr>
      <vt:lpstr>???</vt:lpstr>
      <vt:lpstr>Представители</vt:lpstr>
      <vt:lpstr>Особенности     паразитических                        червей</vt:lpstr>
      <vt:lpstr>Печеночный сосальщик</vt:lpstr>
      <vt:lpstr>Бычий цепень</vt:lpstr>
      <vt:lpstr>Профилактика</vt:lpstr>
      <vt:lpstr>Домашнее задание</vt:lpstr>
      <vt:lpstr>Конец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Инфекционные заболевания</dc:title>
  <dc:creator>Васильев П.А.</dc:creator>
  <cp:lastModifiedBy>Пользователь</cp:lastModifiedBy>
  <cp:revision>9</cp:revision>
  <dcterms:created xsi:type="dcterms:W3CDTF">2009-05-06T20:36:28Z</dcterms:created>
  <dcterms:modified xsi:type="dcterms:W3CDTF">2011-05-21T03:34:04Z</dcterms:modified>
</cp:coreProperties>
</file>