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0" r:id="rId11"/>
    <p:sldId id="258" r:id="rId12"/>
    <p:sldId id="269" r:id="rId13"/>
    <p:sldId id="272" r:id="rId14"/>
    <p:sldId id="270" r:id="rId15"/>
    <p:sldId id="271" r:id="rId16"/>
    <p:sldId id="273" r:id="rId17"/>
    <p:sldId id="256" r:id="rId18"/>
    <p:sldId id="274" r:id="rId19"/>
    <p:sldId id="275" r:id="rId20"/>
    <p:sldId id="257" r:id="rId21"/>
    <p:sldId id="276" r:id="rId22"/>
    <p:sldId id="277" r:id="rId23"/>
    <p:sldId id="280" r:id="rId24"/>
    <p:sldId id="259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858EC-6618-49E9-B002-498CCECDF352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8131A3-7A3A-4524-9A2F-B6991363D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858EC-6618-49E9-B002-498CCECDF352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8131A3-7A3A-4524-9A2F-B6991363D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858EC-6618-49E9-B002-498CCECDF352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8131A3-7A3A-4524-9A2F-B6991363D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858EC-6618-49E9-B002-498CCECDF352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8131A3-7A3A-4524-9A2F-B6991363D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858EC-6618-49E9-B002-498CCECDF352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8131A3-7A3A-4524-9A2F-B6991363D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858EC-6618-49E9-B002-498CCECDF352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8131A3-7A3A-4524-9A2F-B6991363D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858EC-6618-49E9-B002-498CCECDF352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8131A3-7A3A-4524-9A2F-B6991363D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858EC-6618-49E9-B002-498CCECDF352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8131A3-7A3A-4524-9A2F-B6991363D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858EC-6618-49E9-B002-498CCECDF352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8131A3-7A3A-4524-9A2F-B6991363D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858EC-6618-49E9-B002-498CCECDF352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8131A3-7A3A-4524-9A2F-B6991363D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1858EC-6618-49E9-B002-498CCECDF352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8131A3-7A3A-4524-9A2F-B6991363D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71858EC-6618-49E9-B002-498CCECDF352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C8131A3-7A3A-4524-9A2F-B6991363D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8153400" cy="664371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“Мы ощущаем груз на наших плечах, когда стараемся мешать его падению. Но если станем двигаться вниз с такой же скоростью, как и груз, лежащей на нашей спине, то как же может он давить и обременять нас? Это подобно тому, как если бы мы захотели поразить копьем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кого-либо, кто бежит впереди нас с такой же скоростью, с какой движемся и мы”. </a:t>
            </a: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</a:rPr>
              <a:t>Галилео Галилей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Почему?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786314" y="357166"/>
            <a:ext cx="4023360" cy="95758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тяжести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half" idx="3"/>
          </p:nvPr>
        </p:nvSpPr>
        <p:spPr>
          <a:xfrm>
            <a:off x="357158" y="357166"/>
            <a:ext cx="4023360" cy="95758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упругости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p-03b-1.gif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85786" y="2143116"/>
            <a:ext cx="3429024" cy="3143272"/>
          </a:xfrm>
          <a:prstGeom prst="roundRect">
            <a:avLst/>
          </a:prstGeom>
          <a:ln w="76200" cap="sq" cmpd="sng">
            <a:solidFill>
              <a:srgbClr val="C00000"/>
            </a:solidFill>
            <a:prstDash val="solid"/>
            <a:round/>
          </a:ln>
        </p:spPr>
      </p:pic>
      <p:sp>
        <p:nvSpPr>
          <p:cNvPr id="16" name="Содержимое 15"/>
          <p:cNvSpPr>
            <a:spLocks noGrp="1"/>
          </p:cNvSpPr>
          <p:nvPr>
            <p:ph sz="quarter" idx="4"/>
          </p:nvPr>
        </p:nvSpPr>
        <p:spPr>
          <a:xfrm>
            <a:off x="4663440" y="1285860"/>
            <a:ext cx="4023360" cy="379827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3" name="Рисунок 12" descr="чайн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071678"/>
            <a:ext cx="3643338" cy="3286148"/>
          </a:xfrm>
          <a:prstGeom prst="rect">
            <a:avLst/>
          </a:prstGeom>
        </p:spPr>
      </p:pic>
      <p:sp>
        <p:nvSpPr>
          <p:cNvPr id="10" name="Стрелка вниз 9"/>
          <p:cNvSpPr/>
          <p:nvPr/>
        </p:nvSpPr>
        <p:spPr>
          <a:xfrm>
            <a:off x="7143768" y="4357694"/>
            <a:ext cx="214314" cy="1428760"/>
          </a:xfrm>
          <a:prstGeom prst="down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Какая сила указана на рисунке?</a:t>
            </a:r>
            <a:endParaRPr lang="ru-RU" dirty="0"/>
          </a:p>
        </p:txBody>
      </p:sp>
      <p:pic>
        <p:nvPicPr>
          <p:cNvPr id="3" name="Рисунок 2" descr="p-03d-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1857364"/>
            <a:ext cx="2857520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Вес тела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07926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- это сила, с которой тело вследствие притяжения к Земле действует на опору или подвес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858016" y="2357430"/>
            <a:ext cx="1000132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785918" y="3500438"/>
            <a:ext cx="2714644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500430" y="2428868"/>
            <a:ext cx="1000132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9454" y="1500174"/>
            <a:ext cx="2214546" cy="1547826"/>
          </a:xfrm>
        </p:spPr>
        <p:txBody>
          <a:bodyPr/>
          <a:lstStyle/>
          <a:p>
            <a:r>
              <a:rPr lang="ru-RU" sz="2800" dirty="0" smtClean="0"/>
              <a:t>Причина появления веса тела</a:t>
            </a:r>
            <a:endParaRPr lang="ru-RU" sz="2800" dirty="0"/>
          </a:p>
        </p:txBody>
      </p:sp>
      <p:sp>
        <p:nvSpPr>
          <p:cNvPr id="12" name="Рисунок 11"/>
          <p:cNvSpPr>
            <a:spLocks noGrp="1"/>
          </p:cNvSpPr>
          <p:nvPr>
            <p:ph type="pic" idx="1"/>
          </p:nvPr>
        </p:nvSpPr>
        <p:spPr/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0" y="5572140"/>
            <a:ext cx="9572660" cy="15716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Деформация не только опоры(подвеса), но и тела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790714.jpg"/>
          <p:cNvPicPr>
            <a:picLocks noChangeAspect="1"/>
          </p:cNvPicPr>
          <p:nvPr/>
        </p:nvPicPr>
        <p:blipFill>
          <a:blip r:embed="rId2"/>
          <a:srcRect t="18989" b="18049"/>
          <a:stretch>
            <a:fillRect/>
          </a:stretch>
        </p:blipFill>
        <p:spPr>
          <a:xfrm>
            <a:off x="285720" y="857232"/>
            <a:ext cx="6500858" cy="4786346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rot="5400000" flipH="1" flipV="1">
            <a:off x="2536017" y="4464851"/>
            <a:ext cx="929488" cy="794"/>
          </a:xfrm>
          <a:prstGeom prst="straightConnector1">
            <a:avLst/>
          </a:prstGeom>
          <a:ln w="63500" cap="flat">
            <a:solidFill>
              <a:srgbClr val="FF0000"/>
            </a:solidFill>
            <a:prstDash val="sysDot"/>
            <a:bevel/>
            <a:headEnd type="oval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 flipH="1" flipV="1">
            <a:off x="5536413" y="4250537"/>
            <a:ext cx="929488" cy="794"/>
          </a:xfrm>
          <a:prstGeom prst="straightConnector1">
            <a:avLst/>
          </a:prstGeom>
          <a:ln w="63500" cap="flat">
            <a:solidFill>
              <a:srgbClr val="FF0000"/>
            </a:solidFill>
            <a:prstDash val="sysDot"/>
            <a:bevel/>
            <a:headEnd type="oval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4152908" y="5634042"/>
            <a:ext cx="846914" cy="8730"/>
          </a:xfrm>
          <a:prstGeom prst="straightConnector1">
            <a:avLst/>
          </a:prstGeom>
          <a:ln w="63500" cap="flat">
            <a:solidFill>
              <a:srgbClr val="FF0000"/>
            </a:solidFill>
            <a:prstDash val="sysDot"/>
            <a:bevel/>
            <a:headEnd type="oval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rot="10800000" flipV="1">
            <a:off x="6715140" y="2857496"/>
            <a:ext cx="1857388" cy="1357322"/>
          </a:xfrm>
          <a:prstGeom prst="curvedConnector3">
            <a:avLst>
              <a:gd name="adj1" fmla="val -19450"/>
            </a:avLst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728" y="1643050"/>
            <a:ext cx="7498080" cy="4800600"/>
          </a:xfrm>
        </p:spPr>
        <p:txBody>
          <a:bodyPr/>
          <a:lstStyle/>
          <a:p>
            <a:r>
              <a:rPr lang="ru-RU" sz="3600" dirty="0" smtClean="0"/>
              <a:t>Причина возникновения – деформация тела</a:t>
            </a:r>
          </a:p>
          <a:p>
            <a:r>
              <a:rPr lang="ru-RU" sz="3600" dirty="0" smtClean="0"/>
              <a:t>Направление – противоположно силе упругости</a:t>
            </a:r>
          </a:p>
          <a:p>
            <a:r>
              <a:rPr lang="ru-RU" sz="3600" dirty="0" smtClean="0"/>
              <a:t>Обозначение  -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072066" y="3714752"/>
          <a:ext cx="928694" cy="857256"/>
        </p:xfrm>
        <a:graphic>
          <a:graphicData uri="http://schemas.openxmlformats.org/presentationml/2006/ole">
            <p:oleObj spid="_x0000_s24578" name="Формула" r:id="rId3" imgW="1522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072_0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14290"/>
            <a:ext cx="6858048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_75487.jpg"/>
          <p:cNvPicPr>
            <a:picLocks noChangeAspect="1"/>
          </p:cNvPicPr>
          <p:nvPr/>
        </p:nvPicPr>
        <p:blipFill>
          <a:blip r:embed="rId2"/>
          <a:srcRect r="58571"/>
          <a:stretch>
            <a:fillRect/>
          </a:stretch>
        </p:blipFill>
        <p:spPr>
          <a:xfrm>
            <a:off x="1214414" y="3214686"/>
            <a:ext cx="1381123" cy="3333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5830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Вес или масса?</a:t>
            </a:r>
            <a:br>
              <a:rPr lang="ru-RU" dirty="0" smtClean="0"/>
            </a:br>
            <a:r>
              <a:rPr lang="ru-RU" dirty="0" smtClean="0"/>
              <a:t>Исследование :</a:t>
            </a:r>
            <a:endParaRPr lang="ru-RU" dirty="0"/>
          </a:p>
        </p:txBody>
      </p:sp>
      <p:pic>
        <p:nvPicPr>
          <p:cNvPr id="3" name="Рисунок 2" descr="8fe2d92365e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1857364"/>
            <a:ext cx="2214578" cy="2714644"/>
          </a:xfrm>
          <a:prstGeom prst="rect">
            <a:avLst/>
          </a:prstGeom>
        </p:spPr>
      </p:pic>
      <p:pic>
        <p:nvPicPr>
          <p:cNvPr id="4" name="Рисунок 3" descr="2620-01_sm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1785926"/>
            <a:ext cx="2000264" cy="2643206"/>
          </a:xfrm>
          <a:prstGeom prst="rect">
            <a:avLst/>
          </a:prstGeom>
        </p:spPr>
      </p:pic>
      <p:pic>
        <p:nvPicPr>
          <p:cNvPr id="5" name="Рисунок 4" descr="_jpg1.ru_0275388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4643446"/>
            <a:ext cx="2047868" cy="1857388"/>
          </a:xfrm>
          <a:prstGeom prst="rect">
            <a:avLst/>
          </a:prstGeom>
        </p:spPr>
      </p:pic>
      <p:pic>
        <p:nvPicPr>
          <p:cNvPr id="7" name="Рисунок 6" descr="shop_items_catalog_image69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050" y="4572004"/>
            <a:ext cx="2428892" cy="2285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 группа</a:t>
            </a:r>
            <a:endParaRPr lang="ru-RU" dirty="0"/>
          </a:p>
        </p:txBody>
      </p:sp>
      <p:pic>
        <p:nvPicPr>
          <p:cNvPr id="10" name="Рисунок 9" descr="photoq1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785926"/>
            <a:ext cx="7429552" cy="4572032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rot="5400000">
            <a:off x="2928926" y="2928934"/>
            <a:ext cx="71438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7893867" y="3321843"/>
            <a:ext cx="785818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 группа</a:t>
            </a:r>
            <a:endParaRPr lang="ru-RU" dirty="0"/>
          </a:p>
        </p:txBody>
      </p:sp>
      <p:pic>
        <p:nvPicPr>
          <p:cNvPr id="3" name="Рисунок 2" descr="Безымянный.bmp"/>
          <p:cNvPicPr>
            <a:picLocks noChangeAspect="1"/>
          </p:cNvPicPr>
          <p:nvPr/>
        </p:nvPicPr>
        <p:blipFill>
          <a:blip r:embed="rId2"/>
          <a:srcRect r="56967" b="45882"/>
          <a:stretch>
            <a:fillRect/>
          </a:stretch>
        </p:blipFill>
        <p:spPr>
          <a:xfrm>
            <a:off x="2714612" y="1643050"/>
            <a:ext cx="5072098" cy="47863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57950" y="3500438"/>
            <a:ext cx="1000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/>
              <a:t>1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00958" y="3500439"/>
            <a:ext cx="461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?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3 группа</a:t>
            </a:r>
            <a:endParaRPr lang="ru-RU" dirty="0"/>
          </a:p>
        </p:txBody>
      </p:sp>
      <p:pic>
        <p:nvPicPr>
          <p:cNvPr id="9" name="Рисунок 8" descr="Безымянный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428736"/>
            <a:ext cx="5895975" cy="51720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786182" y="1928802"/>
            <a:ext cx="1428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1Н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72264" y="1857364"/>
            <a:ext cx="14221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0.7Н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Плотность 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21859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 Эта физическая величина показывает </a:t>
            </a:r>
            <a:r>
              <a:rPr lang="ru-RU" sz="3600" b="1" dirty="0" smtClean="0">
                <a:solidFill>
                  <a:srgbClr val="002060"/>
                </a:solidFill>
              </a:rPr>
              <a:t>массу</a:t>
            </a:r>
            <a:r>
              <a:rPr lang="ru-RU" sz="3600" dirty="0" smtClean="0">
                <a:solidFill>
                  <a:srgbClr val="002060"/>
                </a:solidFill>
              </a:rPr>
              <a:t> вещества </a:t>
            </a:r>
            <a:r>
              <a:rPr lang="ru-RU" sz="3600" b="1" dirty="0" smtClean="0">
                <a:solidFill>
                  <a:srgbClr val="002060"/>
                </a:solidFill>
              </a:rPr>
              <a:t>в единице объёма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3428992" y="3346450"/>
          <a:ext cx="2714644" cy="2368566"/>
        </p:xfrm>
        <a:graphic>
          <a:graphicData uri="http://schemas.openxmlformats.org/presentationml/2006/ole">
            <p:oleObj spid="_x0000_s1026" name="Формула" r:id="rId3" imgW="15228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Group 172"/>
          <p:cNvGraphicFramePr>
            <a:graphicFrameLocks/>
          </p:cNvGraphicFramePr>
          <p:nvPr/>
        </p:nvGraphicFramePr>
        <p:xfrm>
          <a:off x="1214414" y="428604"/>
          <a:ext cx="7632700" cy="6286700"/>
        </p:xfrm>
        <a:graphic>
          <a:graphicData uri="http://schemas.openxmlformats.org/drawingml/2006/table">
            <a:tbl>
              <a:tblPr/>
              <a:tblGrid>
                <a:gridCol w="2544762"/>
                <a:gridCol w="2543175"/>
                <a:gridCol w="2544763"/>
              </a:tblGrid>
              <a:tr h="6904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41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Единицы измерения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кг (килограмм)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 (ньютон)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2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Прибор для измерения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весы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динамометр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2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Изображение на чертежах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вектор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50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При погружении в воду или газ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не меняется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становится меньше или больше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 тела – это сила!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576530" cy="535785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Единицы измерения – Н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Точка приложения – приложена к опоре или подвесу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Если </a:t>
            </a:r>
            <a:r>
              <a:rPr lang="ru-RU" b="1" dirty="0" smtClean="0">
                <a:solidFill>
                  <a:srgbClr val="002060"/>
                </a:solidFill>
              </a:rPr>
              <a:t>тело и опора</a:t>
            </a:r>
            <a:r>
              <a:rPr lang="ru-RU" dirty="0" smtClean="0">
                <a:solidFill>
                  <a:srgbClr val="002060"/>
                </a:solidFill>
              </a:rPr>
              <a:t>(подвес) </a:t>
            </a:r>
            <a:r>
              <a:rPr lang="ru-RU" b="1" dirty="0" smtClean="0">
                <a:solidFill>
                  <a:srgbClr val="002060"/>
                </a:solidFill>
              </a:rPr>
              <a:t>неподвижны</a:t>
            </a:r>
            <a:r>
              <a:rPr lang="ru-RU" dirty="0" smtClean="0">
                <a:solidFill>
                  <a:srgbClr val="002060"/>
                </a:solidFill>
              </a:rPr>
              <a:t> (или движутся равномерно и прямолинейно), то </a:t>
            </a:r>
            <a:r>
              <a:rPr lang="ru-RU" b="1" dirty="0" smtClean="0">
                <a:solidFill>
                  <a:srgbClr val="002060"/>
                </a:solidFill>
              </a:rPr>
              <a:t>вес тела </a:t>
            </a:r>
            <a:r>
              <a:rPr lang="ru-RU" dirty="0" smtClean="0">
                <a:solidFill>
                  <a:srgbClr val="002060"/>
                </a:solidFill>
              </a:rPr>
              <a:t>равен </a:t>
            </a:r>
            <a:r>
              <a:rPr lang="ru-RU" b="1" dirty="0" smtClean="0">
                <a:solidFill>
                  <a:srgbClr val="002060"/>
                </a:solidFill>
              </a:rPr>
              <a:t>силе тяжести</a:t>
            </a: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142976" y="4572008"/>
          <a:ext cx="7072362" cy="1857388"/>
        </p:xfrm>
        <a:graphic>
          <a:graphicData uri="http://schemas.openxmlformats.org/presentationml/2006/ole">
            <p:oleObj spid="_x0000_s46082" name="Формула" r:id="rId3" imgW="10285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Укажите направление веса тел: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143108" y="2643182"/>
            <a:ext cx="6215106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643174" y="171448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572264" y="171448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6000760" y="4000504"/>
            <a:ext cx="2571768" cy="714380"/>
          </a:xfrm>
          <a:prstGeom prst="rtTriangl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866678">
            <a:off x="6970415" y="3949473"/>
            <a:ext cx="790701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3108315" y="4249743"/>
            <a:ext cx="1357322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928926" y="3571876"/>
            <a:ext cx="1500198" cy="1588"/>
          </a:xfrm>
          <a:prstGeom prst="line">
            <a:avLst/>
          </a:prstGeom>
          <a:ln w="349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3357554" y="492919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>
            <a:off x="2786844" y="2999578"/>
            <a:ext cx="571504" cy="1588"/>
          </a:xfrm>
          <a:prstGeom prst="straightConnector1">
            <a:avLst/>
          </a:prstGeom>
          <a:ln w="254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6715934" y="2999578"/>
            <a:ext cx="571504" cy="1588"/>
          </a:xfrm>
          <a:prstGeom prst="straightConnector1">
            <a:avLst/>
          </a:prstGeom>
          <a:ln w="254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6965967" y="4606933"/>
            <a:ext cx="500066" cy="144464"/>
          </a:xfrm>
          <a:prstGeom prst="straightConnector1">
            <a:avLst/>
          </a:prstGeom>
          <a:ln w="254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3500430" y="5143512"/>
            <a:ext cx="581028" cy="9524"/>
          </a:xfrm>
          <a:prstGeom prst="straightConnector1">
            <a:avLst/>
          </a:prstGeom>
          <a:ln w="254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574835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Задача № 1.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Ученик Петя Петров, массой 45 кг, стоит у окна и списывает домашнее задание по физике. Каков вес этого нерадивого ученика?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Задача № 2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dirty="0" smtClean="0">
                <a:solidFill>
                  <a:srgbClr val="002060"/>
                </a:solidFill>
              </a:rPr>
              <a:t>Футболист Сидоров запустил мяч массой 500 г прямолинейно и равномерно в ворота. Найдите вес этого мяча.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7191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Задача  1: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12291" name="Rectangle 11"/>
          <p:cNvSpPr>
            <a:spLocks noGrp="1" noChangeArrowheads="1"/>
          </p:cNvSpPr>
          <p:nvPr>
            <p:ph idx="1"/>
          </p:nvPr>
        </p:nvSpPr>
        <p:spPr>
          <a:xfrm>
            <a:off x="468313" y="836613"/>
            <a:ext cx="8675687" cy="5259387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kumimoji="1" lang="ru-RU" sz="2800" b="1" dirty="0" smtClean="0"/>
              <a:t>Дано:	 			Решение:</a:t>
            </a:r>
          </a:p>
          <a:p>
            <a:pPr>
              <a:buNone/>
            </a:pPr>
            <a:r>
              <a:rPr kumimoji="1" lang="ru-RU" sz="2800" b="1" dirty="0" smtClean="0"/>
              <a:t>	 </a:t>
            </a:r>
            <a:r>
              <a:rPr kumimoji="1" lang="ru-RU" sz="2800" b="1" dirty="0" err="1" smtClean="0"/>
              <a:t>m</a:t>
            </a:r>
            <a:r>
              <a:rPr kumimoji="1" lang="ru-RU" sz="2800" b="1" dirty="0" smtClean="0"/>
              <a:t> = 45 кг 		P = </a:t>
            </a:r>
            <a:r>
              <a:rPr kumimoji="1" lang="ru-RU" sz="2800" b="1" dirty="0" err="1" smtClean="0"/>
              <a:t>m</a:t>
            </a:r>
            <a:r>
              <a:rPr kumimoji="1" lang="ru-RU" sz="2800" b="1" dirty="0" smtClean="0"/>
              <a:t> </a:t>
            </a:r>
            <a:r>
              <a:rPr kumimoji="1" lang="ru-RU" sz="2800" b="1" dirty="0" err="1" smtClean="0"/>
              <a:t>g</a:t>
            </a:r>
            <a:endParaRPr kumimoji="1" lang="ru-RU" sz="2800" b="1" dirty="0" smtClean="0"/>
          </a:p>
          <a:p>
            <a:pPr>
              <a:buNone/>
            </a:pPr>
            <a:r>
              <a:rPr kumimoji="1" lang="ru-RU" sz="2800" b="1" dirty="0" smtClean="0"/>
              <a:t>	 </a:t>
            </a:r>
            <a:r>
              <a:rPr kumimoji="1" lang="ru-RU" sz="2800" b="1" dirty="0" err="1" smtClean="0"/>
              <a:t>g</a:t>
            </a:r>
            <a:r>
              <a:rPr kumimoji="1" lang="ru-RU" sz="2800" b="1" dirty="0" smtClean="0"/>
              <a:t> =  9,8 Н/кг 		P = 45 кг · 9,8 Н/кг =  441 Н</a:t>
            </a:r>
          </a:p>
          <a:p>
            <a:pPr>
              <a:buNone/>
            </a:pPr>
            <a:r>
              <a:rPr kumimoji="1" lang="ru-RU" sz="2800" b="1" dirty="0" smtClean="0"/>
              <a:t>	Найти: P  </a:t>
            </a:r>
          </a:p>
          <a:p>
            <a:pPr>
              <a:buNone/>
            </a:pPr>
            <a:r>
              <a:rPr kumimoji="1" lang="ru-RU" sz="2800" b="1" dirty="0" smtClean="0"/>
              <a:t>			 Ответ: Р = 441 Н 	</a:t>
            </a:r>
            <a:r>
              <a:rPr kumimoji="1" lang="ru-RU" sz="2400" b="1" dirty="0" smtClean="0"/>
              <a:t>			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ru-RU" sz="2400" b="1" dirty="0" smtClean="0"/>
              <a:t> </a:t>
            </a:r>
          </a:p>
          <a:p>
            <a:pPr eaLnBrk="1" hangingPunct="1"/>
            <a:endParaRPr kumimoji="1" lang="ru-RU" sz="2400" dirty="0" smtClean="0"/>
          </a:p>
        </p:txBody>
      </p:sp>
      <p:sp>
        <p:nvSpPr>
          <p:cNvPr id="12292" name="Line 12"/>
          <p:cNvSpPr>
            <a:spLocks noChangeShapeType="1"/>
          </p:cNvSpPr>
          <p:nvPr/>
        </p:nvSpPr>
        <p:spPr bwMode="auto">
          <a:xfrm>
            <a:off x="2339975" y="908050"/>
            <a:ext cx="0" cy="18716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Line 13"/>
          <p:cNvSpPr>
            <a:spLocks noChangeShapeType="1"/>
          </p:cNvSpPr>
          <p:nvPr/>
        </p:nvSpPr>
        <p:spPr bwMode="auto">
          <a:xfrm>
            <a:off x="395288" y="2276475"/>
            <a:ext cx="85328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Line 14"/>
          <p:cNvSpPr>
            <a:spLocks noChangeShapeType="1"/>
          </p:cNvSpPr>
          <p:nvPr/>
        </p:nvSpPr>
        <p:spPr bwMode="auto">
          <a:xfrm>
            <a:off x="3492500" y="908050"/>
            <a:ext cx="0" cy="13684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Line 15"/>
          <p:cNvSpPr>
            <a:spLocks noChangeShapeType="1"/>
          </p:cNvSpPr>
          <p:nvPr/>
        </p:nvSpPr>
        <p:spPr bwMode="auto">
          <a:xfrm>
            <a:off x="5724525" y="908050"/>
            <a:ext cx="0" cy="1295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6" name="Line 16"/>
          <p:cNvSpPr>
            <a:spLocks noChangeShapeType="1"/>
          </p:cNvSpPr>
          <p:nvPr/>
        </p:nvSpPr>
        <p:spPr bwMode="auto">
          <a:xfrm>
            <a:off x="395288" y="1341438"/>
            <a:ext cx="80660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4000496" y="3286124"/>
            <a:ext cx="2159001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Задача</a:t>
            </a:r>
            <a:r>
              <a:rPr kumimoji="0"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2 :</a:t>
            </a:r>
          </a:p>
        </p:txBody>
      </p:sp>
      <p:sp>
        <p:nvSpPr>
          <p:cNvPr id="12298" name="Rectangle 18"/>
          <p:cNvSpPr>
            <a:spLocks noChangeArrowheads="1"/>
          </p:cNvSpPr>
          <p:nvPr/>
        </p:nvSpPr>
        <p:spPr bwMode="auto">
          <a:xfrm>
            <a:off x="468313" y="3716338"/>
            <a:ext cx="84963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/>
              <a:t>Дано:	              СИ:           </a:t>
            </a:r>
            <a:r>
              <a:rPr lang="ru-RU" sz="2400" b="1" dirty="0" smtClean="0"/>
              <a:t>	</a:t>
            </a:r>
            <a:r>
              <a:rPr lang="ru-RU" sz="2800" b="1" dirty="0" smtClean="0"/>
              <a:t>Решение</a:t>
            </a:r>
            <a:r>
              <a:rPr lang="ru-RU" sz="2800" b="1" dirty="0"/>
              <a:t>:</a:t>
            </a:r>
          </a:p>
          <a:p>
            <a:r>
              <a:rPr lang="ru-RU" sz="2400" b="1" dirty="0" smtClean="0"/>
              <a:t>				 </a:t>
            </a:r>
            <a:r>
              <a:rPr lang="ru-RU" sz="2800" b="1" dirty="0" smtClean="0"/>
              <a:t>P = </a:t>
            </a:r>
            <a:r>
              <a:rPr lang="ru-RU" sz="2800" b="1" dirty="0" err="1" smtClean="0"/>
              <a:t>m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g</a:t>
            </a:r>
            <a:r>
              <a:rPr lang="ru-RU" sz="2800" b="1" dirty="0" smtClean="0"/>
              <a:t> </a:t>
            </a:r>
            <a:endParaRPr lang="ru-RU" sz="2800" b="1" dirty="0"/>
          </a:p>
          <a:p>
            <a:r>
              <a:rPr lang="ru-RU" sz="2800" b="1" dirty="0" err="1"/>
              <a:t>m</a:t>
            </a:r>
            <a:r>
              <a:rPr lang="ru-RU" sz="2800" b="1" dirty="0"/>
              <a:t> = 500 г          0,5 кг        </a:t>
            </a:r>
            <a:r>
              <a:rPr lang="ru-RU" sz="2800" b="1" dirty="0" smtClean="0"/>
              <a:t> P </a:t>
            </a:r>
            <a:r>
              <a:rPr lang="ru-RU" sz="2800" b="1" dirty="0"/>
              <a:t>= 0,5 кг · </a:t>
            </a:r>
            <a:r>
              <a:rPr lang="ru-RU" sz="2800" b="1" dirty="0" smtClean="0"/>
              <a:t>9.8 Н/кг</a:t>
            </a:r>
            <a:r>
              <a:rPr lang="ru-RU" sz="2800" b="1" dirty="0" smtClean="0">
                <a:cs typeface="Times New Roman" pitchFamily="18" charset="0"/>
              </a:rPr>
              <a:t> ≈</a:t>
            </a:r>
            <a:r>
              <a:rPr lang="ru-RU" sz="2800" b="1" dirty="0" smtClean="0"/>
              <a:t>  5 Н </a:t>
            </a:r>
            <a:endParaRPr lang="ru-RU" sz="2800" b="1" dirty="0"/>
          </a:p>
          <a:p>
            <a:r>
              <a:rPr lang="ru-RU" sz="2800" b="1" dirty="0" err="1"/>
              <a:t>g</a:t>
            </a:r>
            <a:r>
              <a:rPr lang="ru-RU" sz="2800" b="1" dirty="0"/>
              <a:t> </a:t>
            </a:r>
            <a:r>
              <a:rPr lang="ru-RU" sz="2800" b="1" dirty="0">
                <a:cs typeface="Times New Roman" pitchFamily="18" charset="0"/>
              </a:rPr>
              <a:t>≈</a:t>
            </a:r>
            <a:r>
              <a:rPr lang="ru-RU" sz="2800" b="1" dirty="0"/>
              <a:t>  </a:t>
            </a:r>
            <a:r>
              <a:rPr lang="ru-RU" sz="2800" b="1" dirty="0" smtClean="0"/>
              <a:t>9.8 Н/кг</a:t>
            </a:r>
            <a:endParaRPr lang="ru-RU" sz="2800" dirty="0"/>
          </a:p>
          <a:p>
            <a:endParaRPr lang="ru-RU" sz="2400" b="1" dirty="0"/>
          </a:p>
          <a:p>
            <a:r>
              <a:rPr lang="ru-RU" sz="2800" b="1" dirty="0" smtClean="0"/>
              <a:t>Найти: P  </a:t>
            </a:r>
            <a:endParaRPr lang="ru-RU" sz="2800" dirty="0"/>
          </a:p>
          <a:p>
            <a:r>
              <a:rPr lang="ru-RU" sz="2800" b="1" dirty="0"/>
              <a:t>                                            </a:t>
            </a:r>
            <a:r>
              <a:rPr lang="ru-RU" sz="2400" b="1" dirty="0"/>
              <a:t>  Ответ: Р </a:t>
            </a:r>
            <a:r>
              <a:rPr lang="ru-RU" sz="2400" b="1" dirty="0">
                <a:cs typeface="Times New Roman" pitchFamily="18" charset="0"/>
              </a:rPr>
              <a:t>≈</a:t>
            </a:r>
            <a:r>
              <a:rPr lang="ru-RU" sz="2400" b="1" dirty="0"/>
              <a:t> </a:t>
            </a:r>
            <a:r>
              <a:rPr lang="en-US" sz="2400" b="1" dirty="0">
                <a:cs typeface="Times New Roman" pitchFamily="18" charset="0"/>
              </a:rPr>
              <a:t>5</a:t>
            </a:r>
            <a:r>
              <a:rPr lang="ru-RU" sz="2400" b="1" dirty="0"/>
              <a:t> Н.</a:t>
            </a:r>
            <a:r>
              <a:rPr lang="ru-RU" sz="2400" dirty="0"/>
              <a:t> </a:t>
            </a:r>
          </a:p>
        </p:txBody>
      </p:sp>
      <p:sp>
        <p:nvSpPr>
          <p:cNvPr id="12299" name="Line 21"/>
          <p:cNvSpPr>
            <a:spLocks noChangeShapeType="1"/>
          </p:cNvSpPr>
          <p:nvPr/>
        </p:nvSpPr>
        <p:spPr bwMode="auto">
          <a:xfrm>
            <a:off x="539750" y="5373688"/>
            <a:ext cx="82073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0" name="Line 24"/>
          <p:cNvSpPr>
            <a:spLocks noChangeShapeType="1"/>
          </p:cNvSpPr>
          <p:nvPr/>
        </p:nvSpPr>
        <p:spPr bwMode="auto">
          <a:xfrm>
            <a:off x="468313" y="4149725"/>
            <a:ext cx="8280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1" name="Line 25"/>
          <p:cNvSpPr>
            <a:spLocks noChangeShapeType="1"/>
          </p:cNvSpPr>
          <p:nvPr/>
        </p:nvSpPr>
        <p:spPr bwMode="auto">
          <a:xfrm>
            <a:off x="2339975" y="3789363"/>
            <a:ext cx="0" cy="22320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2" name="Line 26"/>
          <p:cNvSpPr>
            <a:spLocks noChangeShapeType="1"/>
          </p:cNvSpPr>
          <p:nvPr/>
        </p:nvSpPr>
        <p:spPr bwMode="auto">
          <a:xfrm>
            <a:off x="3563938" y="3789363"/>
            <a:ext cx="0" cy="15843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3" name="Line 27"/>
          <p:cNvSpPr>
            <a:spLocks noChangeShapeType="1"/>
          </p:cNvSpPr>
          <p:nvPr/>
        </p:nvSpPr>
        <p:spPr bwMode="auto">
          <a:xfrm>
            <a:off x="5724525" y="3716338"/>
            <a:ext cx="0" cy="16573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2743985" y="2042305"/>
            <a:ext cx="1520820" cy="7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85720" y="2428868"/>
            <a:ext cx="321471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1474757" y="5097483"/>
            <a:ext cx="1782777" cy="17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2786843" y="5071281"/>
            <a:ext cx="17145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85720" y="5572140"/>
            <a:ext cx="20717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 26, читать, отвечать на вопросы</a:t>
            </a:r>
          </a:p>
          <a:p>
            <a:r>
              <a:rPr lang="ru-RU" dirty="0" smtClean="0"/>
              <a:t>Упр.9(1, 2) письменно</a:t>
            </a:r>
          </a:p>
          <a:p>
            <a:r>
              <a:rPr lang="ru-RU" dirty="0" smtClean="0"/>
              <a:t>Сделать карточку для новой физической величины и вписать её в таблицу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Объем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Внесистемная единица измерения этой физической величины – </a:t>
            </a:r>
            <a:r>
              <a:rPr lang="ru-RU" sz="3600" b="1" dirty="0" smtClean="0">
                <a:solidFill>
                  <a:srgbClr val="002060"/>
                </a:solidFill>
              </a:rPr>
              <a:t>литр(л)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Покажите единицу измерения в </a:t>
            </a:r>
            <a:r>
              <a:rPr lang="ru-RU" sz="3600" b="1" dirty="0" smtClean="0">
                <a:solidFill>
                  <a:srgbClr val="002060"/>
                </a:solidFill>
              </a:rPr>
              <a:t>СИ</a:t>
            </a:r>
          </a:p>
          <a:p>
            <a:pPr algn="ctr">
              <a:buNone/>
            </a:pPr>
            <a:r>
              <a:rPr lang="ru-RU" dirty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514850" y="3308350"/>
          <a:ext cx="114300" cy="241300"/>
        </p:xfrm>
        <a:graphic>
          <a:graphicData uri="http://schemas.openxmlformats.org/presentationml/2006/ole">
            <p:oleObj spid="_x0000_s2050" name="Формула" r:id="rId3" imgW="114120" imgH="241200" progId="Equation.3">
              <p:embed/>
            </p:oleObj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3643306" y="3714752"/>
          <a:ext cx="2244740" cy="2101864"/>
        </p:xfrm>
        <a:graphic>
          <a:graphicData uri="http://schemas.openxmlformats.org/presentationml/2006/ole">
            <p:oleObj spid="_x0000_s2053" name="Формула" r:id="rId4" imgW="20304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Масса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Эта физическая величина может быть рассчитана по формуле:</a:t>
            </a:r>
          </a:p>
          <a:p>
            <a:pPr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483" name="Формула" r:id="rId3" imgW="114120" imgH="21564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971925" y="2928938"/>
          <a:ext cx="2698750" cy="1571625"/>
        </p:xfrm>
        <a:graphic>
          <a:graphicData uri="http://schemas.openxmlformats.org/presentationml/2006/ole">
            <p:oleObj spid="_x0000_s20484" name="Формула" r:id="rId4" imgW="444240" imgH="20304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643174" y="3071810"/>
          <a:ext cx="1285884" cy="1285884"/>
        </p:xfrm>
        <a:graphic>
          <a:graphicData uri="http://schemas.openxmlformats.org/presentationml/2006/ole">
            <p:oleObj spid="_x0000_s20485" name="Формула" r:id="rId5" imgW="164880" imgH="139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Сила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Ключевые слова для этой физической величины: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векторная,взаимодействие,мера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643313" y="3224213"/>
          <a:ext cx="2500312" cy="2184400"/>
        </p:xfrm>
        <a:graphic>
          <a:graphicData uri="http://schemas.openxmlformats.org/presentationml/2006/ole">
            <p:oleObj spid="_x0000_s21506" name="Формула" r:id="rId3" imgW="1648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Сила тяжести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Эта физическая величина может быть рассчитана по формуле: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214810" y="3357562"/>
          <a:ext cx="2786082" cy="1357322"/>
        </p:xfrm>
        <a:graphic>
          <a:graphicData uri="http://schemas.openxmlformats.org/presentationml/2006/ole">
            <p:oleObj spid="_x0000_s22530" name="Формула" r:id="rId3" imgW="444240" imgH="16488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643174" y="3143248"/>
          <a:ext cx="1928826" cy="1500198"/>
        </p:xfrm>
        <a:graphic>
          <a:graphicData uri="http://schemas.openxmlformats.org/presentationml/2006/ole">
            <p:oleObj spid="_x0000_s22531" name="Формула" r:id="rId4" imgW="3301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Сила упругости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3600" dirty="0" smtClean="0">
                <a:solidFill>
                  <a:srgbClr val="002060"/>
                </a:solidFill>
              </a:rPr>
              <a:t>Она возникает в теле в результате его </a:t>
            </a:r>
            <a:r>
              <a:rPr lang="ru-RU" sz="3600" b="1" dirty="0" smtClean="0">
                <a:solidFill>
                  <a:srgbClr val="002060"/>
                </a:solidFill>
              </a:rPr>
              <a:t>деформации </a:t>
            </a:r>
            <a:r>
              <a:rPr lang="ru-RU" sz="3600" dirty="0" smtClean="0">
                <a:solidFill>
                  <a:srgbClr val="002060"/>
                </a:solidFill>
              </a:rPr>
              <a:t>и стремится вернуть тело в исходное положение</a:t>
            </a:r>
          </a:p>
          <a:p>
            <a:pPr algn="ctr">
              <a:buNone/>
            </a:pPr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000496" y="3929066"/>
          <a:ext cx="2286016" cy="1978038"/>
        </p:xfrm>
        <a:graphic>
          <a:graphicData uri="http://schemas.openxmlformats.org/presentationml/2006/ole">
            <p:oleObj spid="_x0000_s23554" name="Формула" r:id="rId3" imgW="2793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Найдите закономерность и разделите на группы термины: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Мензурка, масса, сила,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объём, килограмм, динамометр,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кубический метр, ньютон, весы</a:t>
            </a:r>
            <a:r>
              <a:rPr lang="ru-RU" sz="3600" dirty="0" smtClean="0">
                <a:solidFill>
                  <a:srgbClr val="002060"/>
                </a:solidFill>
              </a:rPr>
              <a:t>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28604"/>
          <a:ext cx="8229600" cy="571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49534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Физическая величина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Единица измерения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Прибор для измерения</a:t>
                      </a:r>
                      <a:endParaRPr lang="ru-RU" sz="3600" dirty="0"/>
                    </a:p>
                  </a:txBody>
                  <a:tcPr/>
                </a:tc>
              </a:tr>
              <a:tr h="149534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Объем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Кубический метр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Мензурка </a:t>
                      </a:r>
                      <a:endParaRPr lang="ru-RU" sz="3600" dirty="0"/>
                    </a:p>
                  </a:txBody>
                  <a:tcPr/>
                </a:tc>
              </a:tr>
              <a:tr h="136145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Масса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Килограмм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Весы </a:t>
                      </a:r>
                      <a:endParaRPr lang="ru-RU" sz="3600" dirty="0"/>
                    </a:p>
                  </a:txBody>
                  <a:tcPr/>
                </a:tc>
              </a:tr>
              <a:tr h="136145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Сила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Ньютон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Динамометр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796</TotalTime>
  <Words>379</Words>
  <Application>Microsoft Office PowerPoint</Application>
  <PresentationFormat>Экран (4:3)</PresentationFormat>
  <Paragraphs>98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Солнцестояние</vt:lpstr>
      <vt:lpstr>Формула</vt:lpstr>
      <vt:lpstr>Слайд 1</vt:lpstr>
      <vt:lpstr>Плотность </vt:lpstr>
      <vt:lpstr>Объем </vt:lpstr>
      <vt:lpstr>Масса </vt:lpstr>
      <vt:lpstr>Сила </vt:lpstr>
      <vt:lpstr>Сила тяжести</vt:lpstr>
      <vt:lpstr>Сила упругости</vt:lpstr>
      <vt:lpstr>Найдите закономерность и разделите на группы термины:</vt:lpstr>
      <vt:lpstr>Слайд 9</vt:lpstr>
      <vt:lpstr>Почему?</vt:lpstr>
      <vt:lpstr>Какая сила указана на рисунке?</vt:lpstr>
      <vt:lpstr>Вес тела</vt:lpstr>
      <vt:lpstr>Причина появления веса тела</vt:lpstr>
      <vt:lpstr>Слайд 14</vt:lpstr>
      <vt:lpstr>Слайд 15</vt:lpstr>
      <vt:lpstr>Вес или масса? Исследование :</vt:lpstr>
      <vt:lpstr>1 группа</vt:lpstr>
      <vt:lpstr>2 группа</vt:lpstr>
      <vt:lpstr>3 группа</vt:lpstr>
      <vt:lpstr>Слайд 20</vt:lpstr>
      <vt:lpstr>Вес тела – это сила!</vt:lpstr>
      <vt:lpstr>Укажите направление веса тел:</vt:lpstr>
      <vt:lpstr>Слайд 23</vt:lpstr>
      <vt:lpstr>Задача  1: </vt:lpstr>
      <vt:lpstr>Домашнее задание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Плотность </dc:title>
  <dc:creator>Your User Name</dc:creator>
  <cp:lastModifiedBy>Your User Name</cp:lastModifiedBy>
  <cp:revision>2</cp:revision>
  <dcterms:created xsi:type="dcterms:W3CDTF">2012-12-16T09:53:28Z</dcterms:created>
  <dcterms:modified xsi:type="dcterms:W3CDTF">2012-12-17T07:02:10Z</dcterms:modified>
</cp:coreProperties>
</file>