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62" r:id="rId4"/>
    <p:sldId id="258" r:id="rId5"/>
    <p:sldId id="265" r:id="rId6"/>
    <p:sldId id="268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fld id="{1EA7F2E2-C4B4-4E03-8D9D-1D7B94CD9FE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CC83EA-5811-40C6-8BD0-EE22A8563AD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8F26BB-D060-4339-A5AF-A92DADAC206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fld id="{44BDDD11-EDE5-421D-9CC7-F5088BEAC4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813E6-41BC-422B-825B-FE36A5C7A4B6}" type="slidenum">
              <a:rPr lang="ru-RU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CCF606-E06B-4047-956B-BB614E82640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fld id="{E10867AE-7B2C-469A-BB07-C6334D0E00D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EAC6E5-889E-44FF-8323-6D91B55639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8F78D-52AF-4207-A05F-1038243323E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1BC7FD-0E05-417F-8CA5-8D2B90D35A8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CE680A-64DC-45AD-B003-77C7B69052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D38E27"/>
                </a:solidFill>
              </a:defRPr>
            </a:lvl1pPr>
          </a:lstStyle>
          <a:p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D38E27"/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D38E27"/>
                </a:solidFill>
              </a:defRPr>
            </a:lvl1pPr>
          </a:lstStyle>
          <a:p>
            <a:fld id="{7E23D1A9-6327-4C47-A1D8-7F9A65A3E7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15" r:id="rId4"/>
    <p:sldLayoutId id="2147483721" r:id="rId5"/>
    <p:sldLayoutId id="2147483716" r:id="rId6"/>
    <p:sldLayoutId id="2147483722" r:id="rId7"/>
    <p:sldLayoutId id="2147483723" r:id="rId8"/>
    <p:sldLayoutId id="2147483724" r:id="rId9"/>
    <p:sldLayoutId id="2147483717" r:id="rId10"/>
    <p:sldLayoutId id="214748372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1313" indent="-341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1363" indent="-2841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1413" indent="-2270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598613" indent="-2270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5813" indent="-2270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ГУ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33375"/>
            <a:ext cx="5280025" cy="566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602288" y="174625"/>
            <a:ext cx="3541712" cy="668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912813"/>
            <a:r>
              <a:rPr lang="ru-RU" b="1">
                <a:solidFill>
                  <a:srgbClr val="000000"/>
                </a:solidFill>
              </a:rPr>
              <a:t>ГУК (Хук) (Hooke) Роберт (1635-1703), английский естествоиспытатель, разносторонний ученый и экспериментатор, архитектор. Открыл (1660) закон, названный его именем. Высказал гипотезу тяготения. Сторонник волновой теории света. Улучшил и изобрел многие приборы, установил (совместно с Х. Гюйгенсом) постоянные точки термометра. Усовершенствовал микроскоп и установил клеточное строение тканей, ввел термин «клетка».</a:t>
            </a:r>
          </a:p>
          <a:p>
            <a:pPr defTabSz="912813" eaLnBrk="0" hangingPunct="0"/>
            <a:endParaRPr lang="ru-RU" b="1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МИКРОСКОП ГУ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113" y="333375"/>
            <a:ext cx="5564187" cy="619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867400" y="831850"/>
            <a:ext cx="310515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912813"/>
            <a:r>
              <a:rPr lang="ru-RU" sz="2400">
                <a:solidFill>
                  <a:srgbClr val="000000"/>
                </a:solidFill>
                <a:latin typeface="Arial" charset="0"/>
              </a:rPr>
              <a:t>Роберт Гук усовершенствовал микроскоп и сделал с помощью него множество открытий об органах и клеточном строении растений, насекомых и животных.</a:t>
            </a:r>
          </a:p>
          <a:p>
            <a:pPr defTabSz="912813" eaLnBrk="0" hangingPunct="0"/>
            <a:endParaRPr lang="ru-RU" sz="240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4" name="Picture 4" descr="ЛЕВЕНГУ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5240337" cy="583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5651500" y="188913"/>
            <a:ext cx="3013075" cy="256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912813"/>
            <a:r>
              <a:rPr lang="ru-RU">
                <a:solidFill>
                  <a:srgbClr val="000000"/>
                </a:solidFill>
              </a:rPr>
              <a:t>ЛЕВЕНГУК (Leeuwenhoek) Антони ван (24 октября 1632, Делфт — 26 августа 1723, там же), нидерландский натуралист, один из основоположников научной микроскопии.</a:t>
            </a:r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5580063" y="2781300"/>
            <a:ext cx="3343275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912813"/>
            <a:r>
              <a:rPr lang="ru-RU">
                <a:solidFill>
                  <a:srgbClr val="000000"/>
                </a:solidFill>
              </a:rPr>
              <a:t>За всю жизнь изготовил около 250 линз, добившись в конце концов увеличения в 150-300 раз. С их помощью в 1673 первым из людей наблюдал и зарисовал микробов.</a:t>
            </a: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5651500" y="5157788"/>
            <a:ext cx="31686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912813"/>
            <a:r>
              <a:rPr lang="ru-RU">
                <a:solidFill>
                  <a:srgbClr val="000000"/>
                </a:solidFill>
              </a:rPr>
              <a:t>За 50 лет работы им было открыто более 200 видов мельчайших организмов.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  <p:bldP spid="460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ЛЕВЕНГУ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8229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6156325" y="688975"/>
            <a:ext cx="298767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defTabSz="912813"/>
            <a:r>
              <a:rPr lang="ru-RU" sz="2000">
                <a:solidFill>
                  <a:srgbClr val="000000"/>
                </a:solidFill>
              </a:rPr>
              <a:t>МИКРОСКОП (от микро... и греч. skopeo — смотрю), инструмент, позволяющий получать увеличенное изображение мелких объектов и их деталей, не видимых невооруженным глазом. Увеличение микроскопа, достигающее 1500-2000</a:t>
            </a:r>
            <a:r>
              <a:rPr lang="ru-RU">
                <a:solidFill>
                  <a:srgbClr val="000000"/>
                </a:solidFill>
              </a:rPr>
              <a:t> </a:t>
            </a:r>
            <a:r>
              <a:rPr lang="ru-RU" sz="2000">
                <a:solidFill>
                  <a:srgbClr val="000000"/>
                </a:solidFill>
              </a:rPr>
              <a:t>раз.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ЛЕВЕНГУ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8229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6" name="AutoShape 4"/>
          <p:cNvSpPr>
            <a:spLocks noChangeArrowheads="1"/>
          </p:cNvSpPr>
          <p:nvPr/>
        </p:nvSpPr>
        <p:spPr bwMode="auto">
          <a:xfrm rot="5400000">
            <a:off x="3455194" y="945356"/>
            <a:ext cx="720725" cy="1223963"/>
          </a:xfrm>
          <a:prstGeom prst="downArrow">
            <a:avLst>
              <a:gd name="adj1" fmla="val 50000"/>
              <a:gd name="adj2" fmla="val 4245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2813"/>
            <a:endParaRPr lang="ru-RU"/>
          </a:p>
        </p:txBody>
      </p:sp>
      <p:sp>
        <p:nvSpPr>
          <p:cNvPr id="49157" name="AutoShape 5"/>
          <p:cNvSpPr>
            <a:spLocks noChangeArrowheads="1"/>
          </p:cNvSpPr>
          <p:nvPr/>
        </p:nvSpPr>
        <p:spPr bwMode="auto">
          <a:xfrm rot="5400000">
            <a:off x="4318794" y="-251619"/>
            <a:ext cx="720725" cy="1223963"/>
          </a:xfrm>
          <a:prstGeom prst="downArrow">
            <a:avLst>
              <a:gd name="adj1" fmla="val 50000"/>
              <a:gd name="adj2" fmla="val 4245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2813"/>
            <a:endParaRPr lang="ru-RU"/>
          </a:p>
        </p:txBody>
      </p:sp>
      <p:sp>
        <p:nvSpPr>
          <p:cNvPr id="49158" name="AutoShape 6"/>
          <p:cNvSpPr>
            <a:spLocks noChangeArrowheads="1"/>
          </p:cNvSpPr>
          <p:nvPr/>
        </p:nvSpPr>
        <p:spPr bwMode="auto">
          <a:xfrm rot="-3529408">
            <a:off x="431006" y="2169320"/>
            <a:ext cx="720725" cy="1223962"/>
          </a:xfrm>
          <a:prstGeom prst="downArrow">
            <a:avLst>
              <a:gd name="adj1" fmla="val 50000"/>
              <a:gd name="adj2" fmla="val 42456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defTabSz="912813"/>
            <a:r>
              <a:rPr lang="ru-RU"/>
              <a:t> 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6143636" y="3571876"/>
            <a:ext cx="300036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нижнюю часть микроскопа вмонтированы увеличительные стекла – объектив ( в переводе с латинского «</a:t>
            </a:r>
            <a:r>
              <a:rPr lang="ru-RU" sz="1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объектус</a:t>
            </a: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» означает </a:t>
            </a:r>
            <a:r>
              <a:rPr lang="ru-RU" sz="1600" b="1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предмет</a:t>
            </a: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6072198" y="1714488"/>
            <a:ext cx="244951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2813">
              <a:spcBef>
                <a:spcPct val="50000"/>
              </a:spcBef>
            </a:pPr>
            <a:endParaRPr lang="ru-RU" sz="1600" b="1" dirty="0" smtClean="0">
              <a:solidFill>
                <a:srgbClr val="000000"/>
              </a:solidFill>
            </a:endParaRPr>
          </a:p>
          <a:p>
            <a:pPr defTabSz="912813">
              <a:spcBef>
                <a:spcPct val="50000"/>
              </a:spcBef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верхнюю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часть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тубуса </a:t>
            </a: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вложены увеличительные стекла – окуляры (в переводе с латинского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окулюс</a:t>
            </a: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» означает глаз)</a:t>
            </a:r>
          </a:p>
        </p:txBody>
      </p:sp>
      <p:sp>
        <p:nvSpPr>
          <p:cNvPr id="14344" name="Text Box 11"/>
          <p:cNvSpPr txBox="1">
            <a:spLocks noChangeArrowheads="1"/>
          </p:cNvSpPr>
          <p:nvPr/>
        </p:nvSpPr>
        <p:spPr bwMode="auto">
          <a:xfrm>
            <a:off x="6227763" y="260350"/>
            <a:ext cx="2376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>
              <a:spcBef>
                <a:spcPct val="50000"/>
              </a:spcBef>
            </a:pPr>
            <a:endParaRPr lang="ru-RU"/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6072198" y="642918"/>
            <a:ext cx="307180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2813"/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Главная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часть микроскопа- увеличительные стекла.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6072198" y="1214422"/>
            <a:ext cx="2449512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912813"/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Их </a:t>
            </a:r>
            <a:r>
              <a:rPr lang="ru-RU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несколько</a:t>
            </a:r>
            <a:r>
              <a:rPr lang="ru-RU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– и они </a:t>
            </a: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вставлены</a:t>
            </a:r>
            <a:r>
              <a:rPr lang="ru-RU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в  трубку(тубус).</a:t>
            </a:r>
          </a:p>
          <a:p>
            <a:pPr defTabSz="912813"/>
            <a:endParaRPr lang="ru-RU" b="1" dirty="0">
              <a:solidFill>
                <a:srgbClr val="000000"/>
              </a:solidFill>
            </a:endParaRPr>
          </a:p>
          <a:p>
            <a:pPr defTabSz="912813"/>
            <a:endParaRPr lang="ru-RU" dirty="0"/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4500563" y="1268413"/>
            <a:ext cx="165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ru-RU" sz="2400" b="1">
                <a:solidFill>
                  <a:srgbClr val="000000"/>
                </a:solidFill>
              </a:rPr>
              <a:t>тубус</a:t>
            </a:r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5508625" y="188913"/>
            <a:ext cx="172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ru-RU" sz="2400" b="1">
                <a:solidFill>
                  <a:srgbClr val="000000"/>
                </a:solidFill>
              </a:rPr>
              <a:t>окуляр</a:t>
            </a:r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0" y="1773238"/>
            <a:ext cx="1908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ru-RU" sz="2400" b="1">
                <a:solidFill>
                  <a:srgbClr val="000000"/>
                </a:solidFill>
              </a:rPr>
              <a:t>объектив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3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9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" dur="3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8000"/>
                            </p:stCondLst>
                            <p:childTnLst>
                              <p:par>
                                <p:cTn id="2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3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7000"/>
                            </p:stCondLst>
                            <p:childTnLst>
                              <p:par>
                                <p:cTn id="4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7000"/>
                            </p:stCondLst>
                            <p:childTnLst>
                              <p:par>
                                <p:cTn id="45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emph" presetSubtype="0" repeatCount="3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0" dur="1000" fill="hold"/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mph" presetSubtype="0" repeatCount="3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10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3000"/>
                            </p:stCondLst>
                            <p:childTnLst>
                              <p:par>
                                <p:cTn id="63" presetID="1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5" presetClass="emph" presetSubtype="0" repeatCount="3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1000" fill="hold"/>
                                        <p:tgtEl>
                                          <p:spTgt spid="49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  <p:bldP spid="49156" grpId="1" animBg="1"/>
      <p:bldP spid="49156" grpId="2" animBg="1"/>
      <p:bldP spid="49156" grpId="3" animBg="1"/>
      <p:bldP spid="49156" grpId="4" animBg="1"/>
      <p:bldP spid="49157" grpId="0" animBg="1"/>
      <p:bldP spid="49157" grpId="1" animBg="1"/>
      <p:bldP spid="49157" grpId="2" animBg="1"/>
      <p:bldP spid="49157" grpId="3" animBg="1"/>
      <p:bldP spid="49157" grpId="4" animBg="1"/>
      <p:bldP spid="49158" grpId="0" animBg="1"/>
      <p:bldP spid="49158" grpId="1" animBg="1"/>
      <p:bldP spid="49158" grpId="2" animBg="1"/>
      <p:bldP spid="49158" grpId="3" animBg="1"/>
      <p:bldP spid="49158" grpId="4" animBg="1"/>
      <p:bldP spid="49160" grpId="0"/>
      <p:bldP spid="49160" grpId="1"/>
      <p:bldP spid="49162" grpId="0"/>
      <p:bldP spid="49162" grpId="1"/>
      <p:bldP spid="49164" grpId="0"/>
      <p:bldP spid="49164" grpId="1"/>
      <p:bldP spid="49165" grpId="0"/>
      <p:bldP spid="49165" grpId="1"/>
      <p:bldP spid="49167" grpId="0"/>
      <p:bldP spid="4916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ЛЕВЕНГУ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0"/>
            <a:ext cx="63722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8" name="AutoShape 4"/>
          <p:cNvSpPr>
            <a:spLocks noChangeArrowheads="1"/>
          </p:cNvSpPr>
          <p:nvPr/>
        </p:nvSpPr>
        <p:spPr bwMode="auto">
          <a:xfrm>
            <a:off x="6156325" y="4797425"/>
            <a:ext cx="976313" cy="485775"/>
          </a:xfrm>
          <a:prstGeom prst="leftArrow">
            <a:avLst>
              <a:gd name="adj1" fmla="val 50000"/>
              <a:gd name="adj2" fmla="val 5024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2813"/>
            <a:endParaRPr lang="ru-RU"/>
          </a:p>
        </p:txBody>
      </p:sp>
      <p:sp>
        <p:nvSpPr>
          <p:cNvPr id="52230" name="AutoShape 6"/>
          <p:cNvSpPr>
            <a:spLocks noChangeArrowheads="1"/>
          </p:cNvSpPr>
          <p:nvPr/>
        </p:nvSpPr>
        <p:spPr bwMode="auto">
          <a:xfrm rot="8460270">
            <a:off x="2195513" y="5013325"/>
            <a:ext cx="976312" cy="485775"/>
          </a:xfrm>
          <a:prstGeom prst="leftArrow">
            <a:avLst>
              <a:gd name="adj1" fmla="val 50000"/>
              <a:gd name="adj2" fmla="val 5024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2813"/>
            <a:endParaRPr lang="ru-RU"/>
          </a:p>
        </p:txBody>
      </p:sp>
      <p:sp>
        <p:nvSpPr>
          <p:cNvPr id="52231" name="AutoShape 7"/>
          <p:cNvSpPr>
            <a:spLocks noChangeArrowheads="1"/>
          </p:cNvSpPr>
          <p:nvPr/>
        </p:nvSpPr>
        <p:spPr bwMode="auto">
          <a:xfrm rot="10800000">
            <a:off x="1476375" y="3860800"/>
            <a:ext cx="976313" cy="485775"/>
          </a:xfrm>
          <a:prstGeom prst="leftArrow">
            <a:avLst>
              <a:gd name="adj1" fmla="val 50000"/>
              <a:gd name="adj2" fmla="val 5024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2813"/>
            <a:endParaRPr lang="ru-RU"/>
          </a:p>
        </p:txBody>
      </p:sp>
      <p:sp>
        <p:nvSpPr>
          <p:cNvPr id="52232" name="AutoShape 8"/>
          <p:cNvSpPr>
            <a:spLocks noChangeArrowheads="1"/>
          </p:cNvSpPr>
          <p:nvPr/>
        </p:nvSpPr>
        <p:spPr bwMode="auto">
          <a:xfrm>
            <a:off x="6011863" y="3429000"/>
            <a:ext cx="976312" cy="485775"/>
          </a:xfrm>
          <a:prstGeom prst="leftArrow">
            <a:avLst>
              <a:gd name="adj1" fmla="val 50000"/>
              <a:gd name="adj2" fmla="val 5024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defTabSz="912813"/>
            <a:endParaRPr lang="ru-RU"/>
          </a:p>
        </p:txBody>
      </p:sp>
      <p:sp>
        <p:nvSpPr>
          <p:cNvPr id="52233" name="Text Box 9"/>
          <p:cNvSpPr txBox="1">
            <a:spLocks noChangeArrowheads="1"/>
          </p:cNvSpPr>
          <p:nvPr/>
        </p:nvSpPr>
        <p:spPr bwMode="auto">
          <a:xfrm>
            <a:off x="6948488" y="3429000"/>
            <a:ext cx="172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ru-RU" sz="2400" b="1">
                <a:solidFill>
                  <a:srgbClr val="000000"/>
                </a:solidFill>
              </a:rPr>
              <a:t>штатив</a:t>
            </a:r>
          </a:p>
        </p:txBody>
      </p:sp>
      <p:sp>
        <p:nvSpPr>
          <p:cNvPr id="52234" name="Text Box 10"/>
          <p:cNvSpPr txBox="1">
            <a:spLocks noChangeArrowheads="1"/>
          </p:cNvSpPr>
          <p:nvPr/>
        </p:nvSpPr>
        <p:spPr bwMode="auto">
          <a:xfrm>
            <a:off x="7092950" y="4797425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ru-RU" sz="2400" b="1">
                <a:solidFill>
                  <a:srgbClr val="000000"/>
                </a:solidFill>
              </a:rPr>
              <a:t>винт</a:t>
            </a:r>
          </a:p>
        </p:txBody>
      </p:sp>
      <p:sp>
        <p:nvSpPr>
          <p:cNvPr id="52235" name="Text Box 11"/>
          <p:cNvSpPr txBox="1">
            <a:spLocks noChangeArrowheads="1"/>
          </p:cNvSpPr>
          <p:nvPr/>
        </p:nvSpPr>
        <p:spPr bwMode="auto">
          <a:xfrm>
            <a:off x="539750" y="5516563"/>
            <a:ext cx="197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ru-RU" sz="2400" b="1">
                <a:solidFill>
                  <a:srgbClr val="000000"/>
                </a:solidFill>
              </a:rPr>
              <a:t>зеркало</a:t>
            </a:r>
          </a:p>
        </p:txBody>
      </p:sp>
      <p:sp>
        <p:nvSpPr>
          <p:cNvPr id="52236" name="Text Box 12"/>
          <p:cNvSpPr txBox="1">
            <a:spLocks noChangeArrowheads="1"/>
          </p:cNvSpPr>
          <p:nvPr/>
        </p:nvSpPr>
        <p:spPr bwMode="auto">
          <a:xfrm>
            <a:off x="0" y="3429000"/>
            <a:ext cx="26273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ru-RU" sz="2400" b="1">
                <a:solidFill>
                  <a:srgbClr val="000000"/>
                </a:solidFill>
              </a:rPr>
              <a:t>Предметный столик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52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" dur="10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7" dur="1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2" dur="10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0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 animBg="1"/>
      <p:bldP spid="52228" grpId="1" animBg="1"/>
      <p:bldP spid="52230" grpId="0" animBg="1"/>
      <p:bldP spid="52230" grpId="1" animBg="1"/>
      <p:bldP spid="52231" grpId="0" animBg="1"/>
      <p:bldP spid="52231" grpId="1" animBg="1"/>
      <p:bldP spid="52232" grpId="0" animBg="1"/>
      <p:bldP spid="52232" grpId="1" animBg="1"/>
      <p:bldP spid="52233" grpId="0"/>
      <p:bldP spid="52233" grpId="1"/>
      <p:bldP spid="52234" grpId="0"/>
      <p:bldP spid="52234" grpId="1"/>
      <p:bldP spid="52235" grpId="0"/>
      <p:bldP spid="52235" grpId="1"/>
      <p:bldP spid="52236" grpId="0"/>
      <p:bldP spid="52236" grpId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Трек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177</TotalTime>
  <Words>265</Words>
  <Application>Microsoft Office PowerPoint</Application>
  <PresentationFormat>Экран (4:3)</PresentationFormat>
  <Paragraphs>19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6</cp:revision>
  <dcterms:created xsi:type="dcterms:W3CDTF">2007-04-06T13:37:12Z</dcterms:created>
  <dcterms:modified xsi:type="dcterms:W3CDTF">2013-01-10T08:10:46Z</dcterms:modified>
</cp:coreProperties>
</file>