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4BFD162-9D73-4780-9716-7064E855ED6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59F5DB-5704-44F5-BF20-B444183440DA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9D365D-22B1-482C-A8F1-6CED10B2E1DD}" type="slidenum">
              <a:rPr lang="en-US"/>
              <a:pPr/>
              <a:t>10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F7422B-3C03-467E-B503-680498BD82FD}" type="slidenum">
              <a:rPr lang="en-US"/>
              <a:pPr/>
              <a:t>11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352AE1-C0B0-4BAE-85C8-BFC89CE70A8F}" type="slidenum">
              <a:rPr lang="en-US"/>
              <a:pPr/>
              <a:t>12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9010BF-E7D0-4B71-AAE6-29F4113040A1}" type="slidenum">
              <a:rPr lang="en-US"/>
              <a:pPr/>
              <a:t>2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1925DD-14E1-488E-898A-6DE95F7B446C}" type="slidenum">
              <a:rPr lang="en-US"/>
              <a:pPr/>
              <a:t>3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7E52E7-AAF5-4209-B4F4-0FB7AC7DEEFF}" type="slidenum">
              <a:rPr lang="en-US"/>
              <a:pPr/>
              <a:t>4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BF2929-A7B2-4059-97E5-FF716C5DE9BB}" type="slidenum">
              <a:rPr lang="en-US"/>
              <a:pPr/>
              <a:t>5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F26DE3-F26F-46A4-ACA0-CF403A096F07}" type="slidenum">
              <a:rPr lang="en-US"/>
              <a:pPr/>
              <a:t>6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C4B490-43D6-4EED-8BA5-D471F272BA8A}" type="slidenum">
              <a:rPr lang="en-US"/>
              <a:pPr/>
              <a:t>7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8708C7-61A9-4B27-8A64-F2F5784CE93B}" type="slidenum">
              <a:rPr lang="en-US"/>
              <a:pPr/>
              <a:t>8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4F276-A00E-4A29-8BC1-4E4D691BBE1D}" type="slidenum">
              <a:rPr lang="en-US"/>
              <a:pPr/>
              <a:t>9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2F12A28-2F8E-428B-AF39-C3AEB71AE5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4B912-D6E4-4634-86B7-E8A53A1148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4B23C0F-6A02-444D-8B2B-3E2953302C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604117-CDD4-4AC2-9033-5B8C20F39A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FC2D7DC-10B1-4227-A155-99563C4B53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F4E5C8-ABEF-48E0-B779-36029FF14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B657BE-DE1E-49FD-BD8B-10E5FDCB36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BF37A2-F2BF-4155-9E20-9B09AADFFD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E6F862-894D-43AC-AA65-84BD666200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AAFF79-D0F6-44A7-8ADE-CC45A67543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70D07-9C9F-4241-AD34-93C151A05E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9C558CC-571A-4B21-9A22-DC5311B44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571480"/>
            <a:ext cx="3857652" cy="1470025"/>
          </a:xfrm>
        </p:spPr>
        <p:txBody>
          <a:bodyPr/>
          <a:lstStyle/>
          <a:p>
            <a:r>
              <a:rPr lang="ru-RU" dirty="0"/>
              <a:t>Теория эволюции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886200"/>
            <a:ext cx="3200400" cy="1114436"/>
          </a:xfrm>
        </p:spPr>
        <p:txBody>
          <a:bodyPr/>
          <a:lstStyle/>
          <a:p>
            <a:r>
              <a:rPr lang="ru-RU" dirty="0"/>
              <a:t>Откуда берутся новые формы живых систем?</a:t>
            </a:r>
          </a:p>
        </p:txBody>
      </p:sp>
      <p:pic>
        <p:nvPicPr>
          <p:cNvPr id="1026" name="Picture 2" descr="C:\Documents and Settings\Пользователь\Мои документы\рисунки-пользователь\slide0018_image02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428604"/>
            <a:ext cx="3541713" cy="3429024"/>
          </a:xfrm>
          <a:prstGeom prst="rect">
            <a:avLst/>
          </a:prstGeom>
          <a:noFill/>
        </p:spPr>
      </p:pic>
      <p:pic>
        <p:nvPicPr>
          <p:cNvPr id="1027" name="Picture 3" descr="C:\Documents and Settings\Пользователь\Мои документы\рисунки-пользователь\ok-18_198215_S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2357430"/>
            <a:ext cx="4143404" cy="3786214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23850" y="404813"/>
            <a:ext cx="7127875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 Black" pitchFamily="20" charset="-52"/>
              </a:rPr>
              <a:t>Доказательства эволюции:</a:t>
            </a:r>
          </a:p>
          <a:p>
            <a:pPr>
              <a:spcBef>
                <a:spcPct val="50000"/>
              </a:spcBef>
            </a:pPr>
            <a:r>
              <a:rPr lang="ru-RU" sz="2000" i="1">
                <a:latin typeface="Arial Black" pitchFamily="20" charset="-52"/>
              </a:rPr>
              <a:t>эмбриологические</a:t>
            </a:r>
          </a:p>
        </p:txBody>
      </p:sp>
      <p:pic>
        <p:nvPicPr>
          <p:cNvPr id="11269" name="Picture 5" descr="embrs_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2363" y="692150"/>
            <a:ext cx="3810000" cy="3676650"/>
          </a:xfrm>
          <a:prstGeom prst="rect">
            <a:avLst/>
          </a:prstGeom>
          <a:noFill/>
        </p:spPr>
      </p:pic>
      <p:pic>
        <p:nvPicPr>
          <p:cNvPr id="11270" name="Picture 6" descr="ascidia_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3586163"/>
            <a:ext cx="3024188" cy="2827337"/>
          </a:xfrm>
          <a:prstGeom prst="rect">
            <a:avLst/>
          </a:prstGeom>
          <a:noFill/>
        </p:spPr>
      </p:pic>
      <p:pic>
        <p:nvPicPr>
          <p:cNvPr id="11271" name="Picture 7" descr="bae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1341438"/>
            <a:ext cx="1752600" cy="1924050"/>
          </a:xfrm>
          <a:prstGeom prst="rect">
            <a:avLst/>
          </a:prstGeom>
          <a:noFill/>
        </p:spPr>
      </p:pic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195513" y="1484313"/>
            <a:ext cx="20161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Карл Бэр: закон зародышевого сходства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3563938" y="5516563"/>
            <a:ext cx="21605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Асцидия: взрослый организм и личинка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5867400" y="4581525"/>
            <a:ext cx="2881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Зародыши разных организмов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11274" grpId="0"/>
      <p:bldP spid="1127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23850" y="404813"/>
            <a:ext cx="7127875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 Black" pitchFamily="20" charset="-52"/>
              </a:rPr>
              <a:t>Доказательства эволюции:</a:t>
            </a:r>
          </a:p>
          <a:p>
            <a:pPr>
              <a:spcBef>
                <a:spcPct val="50000"/>
              </a:spcBef>
            </a:pPr>
            <a:r>
              <a:rPr lang="ru-RU" sz="2000" i="1">
                <a:latin typeface="Arial Black" pitchFamily="20" charset="-52"/>
              </a:rPr>
              <a:t>переходные формы</a:t>
            </a:r>
          </a:p>
        </p:txBody>
      </p:sp>
      <p:pic>
        <p:nvPicPr>
          <p:cNvPr id="13317" name="Picture 5" descr="hors1_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484313"/>
            <a:ext cx="2935288" cy="1636712"/>
          </a:xfrm>
          <a:prstGeom prst="rect">
            <a:avLst/>
          </a:prstGeom>
          <a:noFill/>
        </p:spPr>
      </p:pic>
      <p:pic>
        <p:nvPicPr>
          <p:cNvPr id="13318" name="Picture 6" descr="hors2_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31913" y="4365625"/>
            <a:ext cx="2841625" cy="1925638"/>
          </a:xfrm>
          <a:prstGeom prst="rect">
            <a:avLst/>
          </a:prstGeom>
          <a:noFill/>
        </p:spPr>
      </p:pic>
      <p:pic>
        <p:nvPicPr>
          <p:cNvPr id="13319" name="Picture 7" descr="hors3_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40200" y="1196975"/>
            <a:ext cx="2819400" cy="2327275"/>
          </a:xfrm>
          <a:prstGeom prst="rect">
            <a:avLst/>
          </a:prstGeom>
          <a:noFill/>
        </p:spPr>
      </p:pic>
      <p:pic>
        <p:nvPicPr>
          <p:cNvPr id="13320" name="Picture 8" descr="hors4_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3800" y="4076700"/>
            <a:ext cx="3619500" cy="2219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23850" y="1773238"/>
            <a:ext cx="51847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 Black" pitchFamily="20" charset="-52"/>
              </a:rPr>
              <a:t>Критерии вида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755650" y="333375"/>
            <a:ext cx="77771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Вид – это группа особей, которых отличает общность в морфологии, физиологии, генетике, поведении. Особи внутри одного вида могут свободно скрещиваться и давать </a:t>
            </a:r>
            <a:r>
              <a:rPr lang="ru-RU" b="1" i="1"/>
              <a:t>плодовитое потомство</a:t>
            </a:r>
            <a:r>
              <a:rPr lang="ru-RU"/>
              <a:t> и занимают на планете определенную область, называемую </a:t>
            </a:r>
            <a:r>
              <a:rPr lang="ru-RU" b="1" i="1"/>
              <a:t>ареалом</a:t>
            </a:r>
            <a:r>
              <a:rPr lang="ru-RU"/>
              <a:t>.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900113" y="2636838"/>
            <a:ext cx="7704137" cy="243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 b="1" i="1"/>
              <a:t>Морфологический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b="1" i="1"/>
              <a:t>Генетический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b="1" i="1"/>
              <a:t>Этологический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b="1" i="1"/>
              <a:t>Физиологический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b="1" i="1"/>
              <a:t>Экологический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b="1" i="1"/>
              <a:t>Географический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2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>
                <a:latin typeface="Arial Black" pitchFamily="20" charset="-52"/>
              </a:rPr>
              <a:t>История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95288" y="1196975"/>
            <a:ext cx="8280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latin typeface="Arial Black" pitchFamily="20" charset="-52"/>
              </a:rPr>
              <a:t>Изменение научных представлений о происхождении и развитии жизни на Земле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539750" y="2636838"/>
            <a:ext cx="2808288" cy="187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Все живое единовременно создано некой Высшей Силой и не подвергается изменению</a:t>
            </a:r>
          </a:p>
          <a:p>
            <a:pPr>
              <a:spcBef>
                <a:spcPct val="50000"/>
              </a:spcBef>
            </a:pPr>
            <a:r>
              <a:rPr lang="ru-RU"/>
              <a:t>(Креационизм)</a:t>
            </a: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3492500" y="3573463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5940425" y="2565400"/>
            <a:ext cx="2808288" cy="242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Жизнь зародилась давным-давно и, в результате естественных процессов, разделилась на огромное количество видов</a:t>
            </a:r>
          </a:p>
          <a:p>
            <a:pPr>
              <a:spcBef>
                <a:spcPct val="50000"/>
              </a:spcBef>
            </a:pPr>
            <a:r>
              <a:rPr lang="ru-RU"/>
              <a:t>(Эволюционизм)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8" grpId="0" animBg="1"/>
      <p:bldP spid="308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68313" y="333375"/>
            <a:ext cx="50403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Развитие эволюционных представлений</a:t>
            </a:r>
          </a:p>
        </p:txBody>
      </p:sp>
      <p:pic>
        <p:nvPicPr>
          <p:cNvPr id="4101" name="Picture 5" descr="linney_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1052513"/>
            <a:ext cx="2540000" cy="3098800"/>
          </a:xfrm>
          <a:prstGeom prst="rect">
            <a:avLst/>
          </a:prstGeom>
          <a:noFill/>
        </p:spPr>
      </p:pic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635375" y="1196975"/>
            <a:ext cx="4824413" cy="242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Разработал систематику живых организмов. Систематическое расположение видов дало возможность понять, что есть виды-родственники и виды, характеризующиеся далеким родством.</a:t>
            </a:r>
          </a:p>
          <a:p>
            <a:pPr>
              <a:spcBef>
                <a:spcPct val="50000"/>
              </a:spcBef>
            </a:pPr>
            <a:r>
              <a:rPr lang="ru-RU"/>
              <a:t>Идея родства между видами – указание на их развитие во времени.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468313" y="4292600"/>
            <a:ext cx="25193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Карл Линней (1707 - 1778)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68313" y="333375"/>
            <a:ext cx="50403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Развитие эволюционных представлений</a:t>
            </a:r>
          </a:p>
        </p:txBody>
      </p:sp>
      <p:pic>
        <p:nvPicPr>
          <p:cNvPr id="5125" name="Picture 5" descr="28755197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981075"/>
            <a:ext cx="3216275" cy="4176713"/>
          </a:xfrm>
          <a:prstGeom prst="rect">
            <a:avLst/>
          </a:prstGeom>
          <a:noFill/>
        </p:spPr>
      </p:pic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651500" y="5373688"/>
            <a:ext cx="3168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Жан-Батист Ламарк (1774-1829)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68313" y="1196975"/>
            <a:ext cx="4464050" cy="297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Автор первой эволюционной концепции. Он утверждал, что органы и системы органов животных и растений развиваются, либо деградируют в результате их упражнения или неупражнения.</a:t>
            </a:r>
          </a:p>
          <a:p>
            <a:pPr>
              <a:spcBef>
                <a:spcPct val="50000"/>
              </a:spcBef>
            </a:pPr>
            <a:r>
              <a:rPr lang="ru-RU"/>
              <a:t>Слабым местом его теории было то, что благоприобретенные признаки на самом деле не могут передаваться по наследству</a:t>
            </a:r>
            <a:r>
              <a:rPr lang="ru-RU">
                <a:sym typeface="Wingdings" pitchFamily="20" charset="2"/>
              </a:rPr>
              <a:t>:(</a:t>
            </a:r>
            <a:endParaRPr lang="ru-RU"/>
          </a:p>
        </p:txBody>
      </p:sp>
      <p:pic>
        <p:nvPicPr>
          <p:cNvPr id="5128" name="Picture 8" descr="FGR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68538" y="4221163"/>
            <a:ext cx="2103437" cy="2232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68313" y="333375"/>
            <a:ext cx="50403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Развитие эволюционных представлений</a:t>
            </a:r>
          </a:p>
        </p:txBody>
      </p:sp>
      <p:pic>
        <p:nvPicPr>
          <p:cNvPr id="6151" name="Picture 7" descr="pictur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0200" y="692150"/>
            <a:ext cx="4846638" cy="4265613"/>
          </a:xfrm>
          <a:prstGeom prst="rect">
            <a:avLst/>
          </a:prstGeom>
          <a:noFill/>
        </p:spPr>
      </p:pic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68313" y="1125538"/>
            <a:ext cx="3743325" cy="242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Автором первой стройной эволюционной концепции был Чарльз Дарвин, написавший по этому поводу книгу:</a:t>
            </a:r>
          </a:p>
          <a:p>
            <a:pPr>
              <a:spcBef>
                <a:spcPct val="50000"/>
              </a:spcBef>
            </a:pPr>
            <a:r>
              <a:rPr lang="ru-RU"/>
              <a:t>«О происхождении видов путем естественного отбора или о сохранении благоприятственных пород в борьбе за жизнь»</a:t>
            </a:r>
          </a:p>
        </p:txBody>
      </p:sp>
      <p:pic>
        <p:nvPicPr>
          <p:cNvPr id="6153" name="Picture 9" descr="darvin_oo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58888" y="3573463"/>
            <a:ext cx="1914525" cy="3125787"/>
          </a:xfrm>
          <a:prstGeom prst="rect">
            <a:avLst/>
          </a:prstGeom>
          <a:noFill/>
        </p:spPr>
      </p:pic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4140200" y="5229225"/>
            <a:ext cx="4824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Чарльз Дарвин (1809 - 1882)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23850" y="26035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Arial Black" pitchFamily="20" charset="-52"/>
              </a:rPr>
              <a:t>Основная логика эволюционного учения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68313" y="1125538"/>
            <a:ext cx="22320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Наследственность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68313" y="1844675"/>
            <a:ext cx="1798637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Изменчивость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68313" y="3678238"/>
            <a:ext cx="2087562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Способность организмов к неограниченному размножению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68313" y="5229225"/>
            <a:ext cx="19431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Ограниченность условий среды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987675" y="1268413"/>
            <a:ext cx="2663825" cy="1323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i="1"/>
              <a:t>Организмы отличаются друг от друга и могут передавать свои характерные особенности потомкам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132138" y="4262438"/>
            <a:ext cx="2663825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/>
              <a:t>Борьба за существование</a:t>
            </a:r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2700338" y="1341438"/>
            <a:ext cx="287337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 flipV="1">
            <a:off x="2268538" y="1916113"/>
            <a:ext cx="719137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2555875" y="4221163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 flipV="1">
            <a:off x="2411413" y="4652963"/>
            <a:ext cx="72072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6443663" y="1557338"/>
            <a:ext cx="2376487" cy="92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Выживают </a:t>
            </a:r>
            <a:r>
              <a:rPr lang="ru-RU" b="1"/>
              <a:t>наиболее</a:t>
            </a:r>
            <a:r>
              <a:rPr lang="ru-RU"/>
              <a:t> </a:t>
            </a:r>
            <a:r>
              <a:rPr lang="ru-RU" b="1"/>
              <a:t>приспособленные</a:t>
            </a:r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 flipV="1">
            <a:off x="4716463" y="2060575"/>
            <a:ext cx="1727200" cy="2160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5651500" y="1916113"/>
            <a:ext cx="792163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6156325" y="3500438"/>
            <a:ext cx="2808288" cy="8604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latin typeface="Arial Black" pitchFamily="20" charset="-52"/>
              </a:rPr>
              <a:t>Естественный отбор</a:t>
            </a:r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>
            <a:off x="7596188" y="2565400"/>
            <a:ext cx="0" cy="7921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nimBg="1"/>
      <p:bldP spid="7174" grpId="0" animBg="1"/>
      <p:bldP spid="7176" grpId="0" animBg="1"/>
      <p:bldP spid="7177" grpId="0" animBg="1"/>
      <p:bldP spid="7178" grpId="0" animBg="1"/>
      <p:bldP spid="7179" grpId="0" animBg="1"/>
      <p:bldP spid="7180" grpId="0" animBg="1"/>
      <p:bldP spid="7181" grpId="0" animBg="1"/>
      <p:bldP spid="7182" grpId="0" animBg="1"/>
      <p:bldP spid="7183" grpId="0" animBg="1"/>
      <p:bldP spid="7184" grpId="0" animBg="1"/>
      <p:bldP spid="7186" grpId="0" animBg="1"/>
      <p:bldP spid="7187" grpId="0" animBg="1"/>
      <p:bldP spid="7188" grpId="0" animBg="1"/>
      <p:bldP spid="718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23850" y="2924175"/>
            <a:ext cx="2808288" cy="8604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latin typeface="Arial Black" pitchFamily="20" charset="-52"/>
              </a:rPr>
              <a:t>Естественный отбор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23850" y="260350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 Black" pitchFamily="20" charset="-52"/>
              </a:rPr>
              <a:t>В итоге: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4211638" y="1693863"/>
            <a:ext cx="4392612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Живые системы приспосабливаются к условиям окружающей среды</a:t>
            </a:r>
          </a:p>
          <a:p>
            <a:pPr>
              <a:spcBef>
                <a:spcPct val="50000"/>
              </a:spcBef>
            </a:pPr>
            <a:endParaRPr lang="ru-RU"/>
          </a:p>
          <a:p>
            <a:pPr>
              <a:spcBef>
                <a:spcPct val="50000"/>
              </a:spcBef>
            </a:pPr>
            <a:r>
              <a:rPr lang="ru-RU"/>
              <a:t>На планете Земля существует огромное количество видов живых организмов</a:t>
            </a:r>
          </a:p>
          <a:p>
            <a:pPr>
              <a:spcBef>
                <a:spcPct val="50000"/>
              </a:spcBef>
            </a:pPr>
            <a:endParaRPr lang="ru-RU"/>
          </a:p>
          <a:p>
            <a:pPr>
              <a:spcBef>
                <a:spcPct val="50000"/>
              </a:spcBef>
            </a:pPr>
            <a:r>
              <a:rPr lang="ru-RU"/>
              <a:t>Могут сосуществовать высоко организованные виды и виды с более примитивным уровнем организации</a:t>
            </a:r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 flipV="1">
            <a:off x="3132138" y="2060575"/>
            <a:ext cx="1008062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V="1">
            <a:off x="3132138" y="3213100"/>
            <a:ext cx="935037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3132138" y="3284538"/>
            <a:ext cx="1079500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  <p:bldP spid="8199" grpId="0" animBg="1"/>
      <p:bldP spid="8200" grpId="0" animBg="1"/>
      <p:bldP spid="820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23850" y="404813"/>
            <a:ext cx="7127875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 Black" pitchFamily="20" charset="-52"/>
              </a:rPr>
              <a:t>Доказательства эволюции:</a:t>
            </a:r>
          </a:p>
          <a:p>
            <a:pPr>
              <a:spcBef>
                <a:spcPct val="50000"/>
              </a:spcBef>
            </a:pPr>
            <a:r>
              <a:rPr lang="ru-RU" sz="2000" i="1">
                <a:latin typeface="Arial Black" pitchFamily="20" charset="-52"/>
              </a:rPr>
              <a:t>палеонтологические</a:t>
            </a:r>
          </a:p>
        </p:txBody>
      </p:sp>
      <p:pic>
        <p:nvPicPr>
          <p:cNvPr id="9222" name="Picture 6" descr="arch"/>
          <p:cNvPicPr>
            <a:picLocks noChangeAspect="1" noChangeArrowheads="1"/>
          </p:cNvPicPr>
          <p:nvPr/>
        </p:nvPicPr>
        <p:blipFill>
          <a:blip r:embed="rId3"/>
          <a:srcRect l="2086" t="1627" r="1270" b="1663"/>
          <a:stretch>
            <a:fillRect/>
          </a:stretch>
        </p:blipFill>
        <p:spPr bwMode="auto">
          <a:xfrm>
            <a:off x="5076825" y="836613"/>
            <a:ext cx="3382963" cy="4248150"/>
          </a:xfrm>
          <a:prstGeom prst="rect">
            <a:avLst/>
          </a:prstGeom>
          <a:noFill/>
        </p:spPr>
      </p:pic>
      <p:pic>
        <p:nvPicPr>
          <p:cNvPr id="9224" name="Picture 8" descr="smol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2767013"/>
            <a:ext cx="3600450" cy="3546475"/>
          </a:xfrm>
          <a:prstGeom prst="rect">
            <a:avLst/>
          </a:prstGeom>
          <a:noFill/>
        </p:spPr>
      </p:pic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076825" y="5373688"/>
            <a:ext cx="33829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Археоптерикс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468313" y="2060575"/>
            <a:ext cx="3455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Муха в янтаре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23850" y="404813"/>
            <a:ext cx="84963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 Black" pitchFamily="20" charset="-52"/>
              </a:rPr>
              <a:t>Доказательства эволюции:</a:t>
            </a:r>
          </a:p>
          <a:p>
            <a:pPr>
              <a:spcBef>
                <a:spcPct val="50000"/>
              </a:spcBef>
            </a:pPr>
            <a:r>
              <a:rPr lang="ru-RU" sz="2000" i="1">
                <a:latin typeface="Arial Black" pitchFamily="20" charset="-52"/>
              </a:rPr>
              <a:t>Морфологические (сравнительно-анатомические)</a:t>
            </a:r>
          </a:p>
        </p:txBody>
      </p:sp>
      <p:pic>
        <p:nvPicPr>
          <p:cNvPr id="10245" name="Picture 5" descr="ris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1484313"/>
            <a:ext cx="2392362" cy="2881312"/>
          </a:xfrm>
          <a:prstGeom prst="rect">
            <a:avLst/>
          </a:prstGeom>
          <a:noFill/>
        </p:spPr>
      </p:pic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68313" y="4508500"/>
            <a:ext cx="23749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Гомологичные и аналогичные органы</a:t>
            </a:r>
          </a:p>
        </p:txBody>
      </p:sp>
      <p:pic>
        <p:nvPicPr>
          <p:cNvPr id="10249" name="Picture 9" descr="che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64163" y="1412875"/>
            <a:ext cx="3559175" cy="1960563"/>
          </a:xfrm>
          <a:prstGeom prst="rect">
            <a:avLst/>
          </a:prstGeom>
          <a:noFill/>
        </p:spPr>
      </p:pic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5435600" y="3573463"/>
            <a:ext cx="3457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Атавизмы</a:t>
            </a:r>
          </a:p>
        </p:txBody>
      </p:sp>
      <p:pic>
        <p:nvPicPr>
          <p:cNvPr id="10252" name="Picture 12" descr="ris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56325" y="4508500"/>
            <a:ext cx="2457450" cy="1866900"/>
          </a:xfrm>
          <a:prstGeom prst="rect">
            <a:avLst/>
          </a:prstGeom>
          <a:noFill/>
        </p:spPr>
      </p:pic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643438" y="5734050"/>
            <a:ext cx="1441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Рудименты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  <p:bldP spid="10251" grpId="0"/>
      <p:bldP spid="1025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497</TotalTime>
  <Words>363</Words>
  <Application>Microsoft Office PowerPoint</Application>
  <PresentationFormat>On-screen Show (4:3)</PresentationFormat>
  <Paragraphs>72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Opulent</vt:lpstr>
      <vt:lpstr>Теория эволюции</vt:lpstr>
      <vt:lpstr>История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Biofaq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эволюции</dc:title>
  <dc:creator>Ura</dc:creator>
  <cp:lastModifiedBy>Михаил</cp:lastModifiedBy>
  <cp:revision>10</cp:revision>
  <dcterms:created xsi:type="dcterms:W3CDTF">2006-03-02T14:41:18Z</dcterms:created>
  <dcterms:modified xsi:type="dcterms:W3CDTF">2009-10-25T16:49:57Z</dcterms:modified>
</cp:coreProperties>
</file>