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72" r:id="rId8"/>
    <p:sldId id="261" r:id="rId9"/>
    <p:sldId id="274" r:id="rId10"/>
    <p:sldId id="263" r:id="rId11"/>
    <p:sldId id="269" r:id="rId12"/>
    <p:sldId id="271" r:id="rId13"/>
    <p:sldId id="265" r:id="rId14"/>
    <p:sldId id="273" r:id="rId15"/>
    <p:sldId id="267" r:id="rId16"/>
    <p:sldId id="268" r:id="rId17"/>
    <p:sldId id="266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cheba-legko.ru/lections/viewlection/biologiya/7_klass/mnogoobrazie_jivotnyih/mnogokletochnyie_jivotnyie/bespozvonochnyie/tip_kruglyie_chervi/tip_kruglyie_chervi_ili_nematodyi-" TargetMode="External"/><Relationship Id="rId3" Type="http://schemas.openxmlformats.org/officeDocument/2006/relationships/hyperlink" Target="http://danielboaventura.com.br/sistema/planarian-pictures" TargetMode="External"/><Relationship Id="rId7" Type="http://schemas.openxmlformats.org/officeDocument/2006/relationships/hyperlink" Target="http://www.severomorsk-ddt.ru/comp_class/nature/index.php?id=15-&#1085;&#1077;&#1088;&#1077;&#1080;&#1089;" TargetMode="External"/><Relationship Id="rId2" Type="http://schemas.openxmlformats.org/officeDocument/2006/relationships/hyperlink" Target="http://shkolo.ru/tip-ploskie-chervi-&#1073;&#1077;&#1083;&#1072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veme.ucoz.ru/news/tip_ploskie_chervi/2013-10-04-302-" TargetMode="External"/><Relationship Id="rId5" Type="http://schemas.openxmlformats.org/officeDocument/2006/relationships/hyperlink" Target="http://knu.znate.ru/docs/index-568874.html-&#1089;&#1074;&#1080;&#1085;&#1086;&#1081;" TargetMode="External"/><Relationship Id="rId10" Type="http://schemas.openxmlformats.org/officeDocument/2006/relationships/hyperlink" Target="http://bio.&#1088;&#1077;&#1096;&#1091;&#1077;&#1075;&#1101;.&#1088;&#1092;/" TargetMode="External"/><Relationship Id="rId4" Type="http://schemas.openxmlformats.org/officeDocument/2006/relationships/hyperlink" Target="http://900igr.net/kartinki/biologija/Ploskie-chervi/002-Stroen-&#1087;&#1080;&#1103;&#1074;&#1082;&#1072;ie.html-&#1087;&#1077;&#1095;&#1077;&#1085;&#1086;&#1095;&#1085;&#1099;&#1081;" TargetMode="External"/><Relationship Id="rId9" Type="http://schemas.openxmlformats.org/officeDocument/2006/relationships/hyperlink" Target="http://festival.1september.ru-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Обобщение знаний по теме «Типы червей»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495800"/>
            <a:ext cx="5114778" cy="1600200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Бухтиярова</a:t>
            </a:r>
            <a:r>
              <a:rPr lang="ru-RU" dirty="0" smtClean="0"/>
              <a:t> А.П.,</a:t>
            </a:r>
          </a:p>
          <a:p>
            <a:pPr algn="l"/>
            <a:r>
              <a:rPr lang="ru-RU" dirty="0" smtClean="0"/>
              <a:t> МКОУ </a:t>
            </a:r>
            <a:r>
              <a:rPr lang="ru-RU" dirty="0" err="1" smtClean="0"/>
              <a:t>Верх-Красноярская</a:t>
            </a:r>
            <a:r>
              <a:rPr lang="ru-RU" dirty="0" smtClean="0"/>
              <a:t> СОШ</a:t>
            </a:r>
          </a:p>
          <a:p>
            <a:pPr algn="l"/>
            <a:r>
              <a:rPr lang="ru-RU" dirty="0" smtClean="0"/>
              <a:t> Северный район</a:t>
            </a:r>
          </a:p>
          <a:p>
            <a:pPr algn="l"/>
            <a:r>
              <a:rPr lang="ru-RU" dirty="0" smtClean="0"/>
              <a:t>Новосибирская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«ДА» или «нет»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1800" dirty="0" smtClean="0"/>
              <a:t>1.Круглых червей называют нематоды.</a:t>
            </a:r>
          </a:p>
          <a:p>
            <a:pPr>
              <a:buNone/>
            </a:pPr>
            <a:r>
              <a:rPr lang="ru-RU" sz="1800" dirty="0" smtClean="0"/>
              <a:t>2.У животных-паразитов, по сравнению со свободноживущими, в процессе эволюции произошло усложнение</a:t>
            </a:r>
          </a:p>
          <a:p>
            <a:pPr>
              <a:buNone/>
            </a:pPr>
            <a:r>
              <a:rPr lang="ru-RU" sz="1800" dirty="0" smtClean="0"/>
              <a:t>3. Взрослая человеческая аскарида обитает в  печени.</a:t>
            </a:r>
          </a:p>
          <a:p>
            <a:pPr>
              <a:buNone/>
            </a:pPr>
            <a:r>
              <a:rPr lang="ru-RU" sz="1800" dirty="0" smtClean="0"/>
              <a:t>4. Заражение человека бычьим цепнем может произойти при употреблении  мяса, зараженного его личинками.</a:t>
            </a:r>
          </a:p>
          <a:p>
            <a:pPr>
              <a:buNone/>
            </a:pPr>
            <a:r>
              <a:rPr lang="ru-RU" sz="1800" dirty="0" smtClean="0"/>
              <a:t>5. У червей-паразитов со сменой хозяев половое размножение происходит в  организме основного хозяина.</a:t>
            </a:r>
          </a:p>
          <a:p>
            <a:pPr>
              <a:buNone/>
            </a:pPr>
            <a:r>
              <a:rPr lang="ru-RU" sz="1800" dirty="0" smtClean="0"/>
              <a:t>6.Малый прудовик  является промежуточным хозяином печеночного сосальщика.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1600" dirty="0" smtClean="0"/>
              <a:t>7.</a:t>
            </a:r>
            <a:r>
              <a:rPr lang="ru-RU" sz="1800" dirty="0" smtClean="0"/>
              <a:t>На плохо вымытых овощах могут сохраняться яйца  аскариды.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1900" dirty="0" smtClean="0"/>
              <a:t>8.Кровь у дождевого червя течет в кровеносных сосудах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1800" dirty="0" smtClean="0"/>
              <a:t>9</a:t>
            </a:r>
            <a:r>
              <a:rPr lang="ru-RU" sz="1900" dirty="0" smtClean="0"/>
              <a:t>. Белую </a:t>
            </a:r>
            <a:r>
              <a:rPr lang="ru-RU" sz="1900" dirty="0" err="1" smtClean="0"/>
              <a:t>планарию</a:t>
            </a:r>
            <a:r>
              <a:rPr lang="ru-RU" sz="1900" dirty="0" smtClean="0"/>
              <a:t> относят к ресничным червям.</a:t>
            </a:r>
          </a:p>
          <a:p>
            <a:pPr>
              <a:buNone/>
            </a:pPr>
            <a:r>
              <a:rPr lang="ru-RU" sz="1900" dirty="0" smtClean="0"/>
              <a:t>10. У круглых червей тело разделено на членики.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Выбери признаки: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100" dirty="0" smtClean="0"/>
              <a:t>А</a:t>
            </a:r>
            <a:r>
              <a:rPr lang="ru-RU" sz="5100" dirty="0" smtClean="0"/>
              <a:t>. Бычий </a:t>
            </a:r>
            <a:r>
              <a:rPr lang="ru-RU" sz="5100" dirty="0" smtClean="0"/>
              <a:t>цепень</a:t>
            </a:r>
          </a:p>
          <a:p>
            <a:pPr>
              <a:buNone/>
            </a:pP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   </a:t>
            </a:r>
            <a:r>
              <a:rPr lang="ru-RU" sz="5100" dirty="0" smtClean="0"/>
              <a:t>Б. Человеческая аскарида</a:t>
            </a:r>
            <a:endParaRPr lang="ru-RU" sz="51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1</a:t>
            </a:r>
            <a:r>
              <a:rPr lang="ru-RU" dirty="0" smtClean="0"/>
              <a:t>. Тело сплюснуто в спинно-брюшном направлении.</a:t>
            </a:r>
          </a:p>
          <a:p>
            <a:pPr>
              <a:buNone/>
            </a:pPr>
            <a:r>
              <a:rPr lang="ru-RU" dirty="0" smtClean="0"/>
              <a:t>        2. Тело членистое и плоское.</a:t>
            </a:r>
          </a:p>
          <a:p>
            <a:pPr>
              <a:buNone/>
            </a:pPr>
            <a:r>
              <a:rPr lang="ru-RU" dirty="0" smtClean="0"/>
              <a:t>        3.Тело удлинённое, в поперечном сечении имеет округлую форму.</a:t>
            </a:r>
          </a:p>
          <a:p>
            <a:pPr>
              <a:buNone/>
            </a:pPr>
            <a:r>
              <a:rPr lang="ru-RU" dirty="0" smtClean="0"/>
              <a:t>        4. Живёт в кишечнике человека.</a:t>
            </a:r>
          </a:p>
          <a:p>
            <a:pPr>
              <a:buNone/>
            </a:pPr>
            <a:r>
              <a:rPr lang="ru-RU" dirty="0" smtClean="0"/>
              <a:t>        5. Промежуточный хозяин – крупный рогатый скот.</a:t>
            </a:r>
          </a:p>
          <a:p>
            <a:pPr>
              <a:buNone/>
            </a:pPr>
            <a:r>
              <a:rPr lang="ru-RU" dirty="0" smtClean="0"/>
              <a:t>        6. Промежуточного хозяина нет.</a:t>
            </a:r>
          </a:p>
          <a:p>
            <a:pPr>
              <a:buNone/>
            </a:pPr>
            <a:r>
              <a:rPr lang="ru-RU" dirty="0" smtClean="0"/>
              <a:t>        7. Имеются присоски с крючочками.</a:t>
            </a:r>
          </a:p>
          <a:p>
            <a:pPr>
              <a:buNone/>
            </a:pPr>
            <a:r>
              <a:rPr lang="ru-RU" dirty="0" smtClean="0"/>
              <a:t>        8.Имеются ротовое и анальное отверстия.</a:t>
            </a:r>
          </a:p>
          <a:p>
            <a:pPr>
              <a:buNone/>
            </a:pPr>
            <a:r>
              <a:rPr lang="ru-RU" dirty="0" smtClean="0"/>
              <a:t>        9. Имеется только ротовое отверстие.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10. Некоторые системы органов отсутствуют.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381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Исправь ошибку: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r>
              <a:rPr lang="ru-RU" sz="1400" dirty="0" smtClean="0"/>
              <a:t>Класс Ресничные</a:t>
            </a:r>
          </a:p>
          <a:p>
            <a:endParaRPr lang="ru-RU" sz="1400" dirty="0" smtClean="0"/>
          </a:p>
          <a:p>
            <a:r>
              <a:rPr lang="ru-RU" sz="1400" dirty="0" smtClean="0"/>
              <a:t>Класс Сосальщики</a:t>
            </a:r>
          </a:p>
          <a:p>
            <a:endParaRPr lang="ru-RU" sz="1400" dirty="0" smtClean="0"/>
          </a:p>
          <a:p>
            <a:r>
              <a:rPr lang="ru-RU" sz="1400" dirty="0" smtClean="0"/>
              <a:t>Класс Многощетинковые</a:t>
            </a:r>
          </a:p>
          <a:p>
            <a:endParaRPr lang="ru-RU" sz="1400" dirty="0" smtClean="0"/>
          </a:p>
          <a:p>
            <a:r>
              <a:rPr lang="ru-RU" sz="1400" dirty="0" smtClean="0"/>
              <a:t> Класс Малощетинковые</a:t>
            </a:r>
          </a:p>
          <a:p>
            <a:endParaRPr lang="ru-RU" sz="1400" dirty="0" smtClean="0"/>
          </a:p>
          <a:p>
            <a:r>
              <a:rPr lang="ru-RU" sz="1400" dirty="0" smtClean="0"/>
              <a:t>Класс Пиявки</a:t>
            </a:r>
          </a:p>
          <a:p>
            <a:endParaRPr lang="ru-RU" sz="1400" dirty="0" smtClean="0"/>
          </a:p>
          <a:p>
            <a:r>
              <a:rPr lang="ru-RU" sz="1400" dirty="0" smtClean="0"/>
              <a:t>Класс Нематоды</a:t>
            </a:r>
            <a:endParaRPr lang="ru-RU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12856" t="20242" r="62381" b="1146"/>
          <a:stretch>
            <a:fillRect/>
          </a:stretch>
        </p:blipFill>
        <p:spPr bwMode="auto">
          <a:xfrm>
            <a:off x="6248400" y="381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 стрелкой 10"/>
          <p:cNvCxnSpPr>
            <a:endCxn id="9" idx="1"/>
          </p:cNvCxnSpPr>
          <p:nvPr/>
        </p:nvCxnSpPr>
        <p:spPr>
          <a:xfrm flipV="1">
            <a:off x="2590800" y="1028700"/>
            <a:ext cx="36576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r="80307"/>
          <a:stretch>
            <a:fillRect/>
          </a:stretch>
        </p:blipFill>
        <p:spPr bwMode="auto">
          <a:xfrm>
            <a:off x="6705600" y="17526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 стрелкой 13"/>
          <p:cNvCxnSpPr>
            <a:endCxn id="2051" idx="1"/>
          </p:cNvCxnSpPr>
          <p:nvPr/>
        </p:nvCxnSpPr>
        <p:spPr>
          <a:xfrm>
            <a:off x="3048000" y="2057400"/>
            <a:ext cx="36576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13860" t="10242" b="11237"/>
          <a:stretch>
            <a:fillRect/>
          </a:stretch>
        </p:blipFill>
        <p:spPr bwMode="auto">
          <a:xfrm>
            <a:off x="6629400" y="2971800"/>
            <a:ext cx="1393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Прямая со стрелкой 16"/>
          <p:cNvCxnSpPr>
            <a:endCxn id="2052" idx="1"/>
          </p:cNvCxnSpPr>
          <p:nvPr/>
        </p:nvCxnSpPr>
        <p:spPr>
          <a:xfrm>
            <a:off x="3124200" y="2057400"/>
            <a:ext cx="3505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 l="9167" t="31111" r="60000" b="20000"/>
          <a:stretch>
            <a:fillRect/>
          </a:stretch>
        </p:blipFill>
        <p:spPr bwMode="auto">
          <a:xfrm>
            <a:off x="6477000" y="46482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Прямая со стрелкой 19"/>
          <p:cNvCxnSpPr/>
          <p:nvPr/>
        </p:nvCxnSpPr>
        <p:spPr>
          <a:xfrm>
            <a:off x="2286000" y="838200"/>
            <a:ext cx="4191000" cy="3733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5105400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0" name="Прямая со стрелкой 29"/>
          <p:cNvCxnSpPr/>
          <p:nvPr/>
        </p:nvCxnSpPr>
        <p:spPr>
          <a:xfrm rot="16200000" flipH="1">
            <a:off x="1866900" y="41529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981200" y="3200400"/>
            <a:ext cx="2667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 l="48000"/>
          <a:stretch>
            <a:fillRect/>
          </a:stretch>
        </p:blipFill>
        <p:spPr bwMode="auto">
          <a:xfrm>
            <a:off x="4267200" y="5257800"/>
            <a:ext cx="1485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Выбери три правильных </a:t>
            </a:r>
            <a:r>
              <a:rPr lang="ru-RU" sz="2400" dirty="0" smtClean="0"/>
              <a:t>ответа: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Какова роль дождевых червей в природе?</a:t>
            </a:r>
          </a:p>
          <a:p>
            <a:pPr>
              <a:buNone/>
            </a:pPr>
            <a:r>
              <a:rPr lang="ru-RU" b="1" dirty="0" smtClean="0"/>
              <a:t>1) </a:t>
            </a:r>
            <a:r>
              <a:rPr lang="ru-RU" dirty="0" smtClean="0"/>
              <a:t>рыхлят почву</a:t>
            </a:r>
          </a:p>
          <a:p>
            <a:pPr>
              <a:buNone/>
            </a:pPr>
            <a:r>
              <a:rPr lang="ru-RU" b="1" dirty="0" smtClean="0"/>
              <a:t>2) </a:t>
            </a:r>
            <a:r>
              <a:rPr lang="ru-RU" dirty="0" smtClean="0"/>
              <a:t>повреждают корни растений</a:t>
            </a:r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dirty="0" smtClean="0"/>
              <a:t>улучшают дыхание корней</a:t>
            </a:r>
          </a:p>
          <a:p>
            <a:pPr>
              <a:buNone/>
            </a:pPr>
            <a:r>
              <a:rPr lang="ru-RU" b="1" dirty="0" smtClean="0"/>
              <a:t>4) </a:t>
            </a:r>
            <a:r>
              <a:rPr lang="ru-RU" dirty="0" smtClean="0"/>
              <a:t>распространяют возбудителей заболеваний растений</a:t>
            </a:r>
          </a:p>
          <a:p>
            <a:pPr>
              <a:buNone/>
            </a:pPr>
            <a:r>
              <a:rPr lang="ru-RU" b="1" dirty="0" smtClean="0"/>
              <a:t>5) </a:t>
            </a:r>
            <a:r>
              <a:rPr lang="ru-RU" dirty="0" smtClean="0"/>
              <a:t>перерабатывают перегной</a:t>
            </a:r>
          </a:p>
          <a:p>
            <a:pPr>
              <a:buNone/>
            </a:pPr>
            <a:r>
              <a:rPr lang="ru-RU" b="1" dirty="0" smtClean="0"/>
              <a:t>6) </a:t>
            </a:r>
            <a:r>
              <a:rPr lang="ru-RU" dirty="0" smtClean="0"/>
              <a:t>подавляют развитие почвенных бактерий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Выбери три правильных ответа: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К признакам кольчатых червей относят:</a:t>
            </a:r>
          </a:p>
          <a:p>
            <a:pPr>
              <a:buNone/>
            </a:pPr>
            <a:r>
              <a:rPr lang="ru-RU" dirty="0" smtClean="0"/>
              <a:t>1)  окологлоточное нервное кольцо и отходящие от него нервные стволы с ответвлениями</a:t>
            </a:r>
          </a:p>
          <a:p>
            <a:pPr>
              <a:buNone/>
            </a:pPr>
            <a:r>
              <a:rPr lang="ru-RU" dirty="0" smtClean="0"/>
              <a:t>2)  щетинки на члениках тела</a:t>
            </a:r>
          </a:p>
          <a:p>
            <a:pPr>
              <a:buNone/>
            </a:pPr>
            <a:r>
              <a:rPr lang="ru-RU" dirty="0" smtClean="0"/>
              <a:t>3)  окологлоточное нервное кольцо и брюшная нервная цепочка</a:t>
            </a:r>
          </a:p>
          <a:p>
            <a:pPr>
              <a:buNone/>
            </a:pPr>
            <a:r>
              <a:rPr lang="ru-RU" dirty="0" smtClean="0"/>
              <a:t>4)  слабое развитие или отсутствие органов чувств</a:t>
            </a:r>
          </a:p>
          <a:p>
            <a:pPr>
              <a:buNone/>
            </a:pPr>
            <a:r>
              <a:rPr lang="ru-RU" dirty="0" smtClean="0"/>
              <a:t>5)  наличие замкнутой кровеносной системы</a:t>
            </a:r>
          </a:p>
          <a:p>
            <a:pPr>
              <a:buNone/>
            </a:pPr>
            <a:r>
              <a:rPr lang="ru-RU" dirty="0" smtClean="0"/>
              <a:t>6)  питание тканями органов тела человека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Найди ошибку в предложении и исправь ее: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1. Кольчатые черви — это наиболее высокоорганизованные животные среди других типов червей. </a:t>
            </a:r>
            <a:br>
              <a:rPr lang="ru-RU" dirty="0" smtClean="0"/>
            </a:br>
            <a:r>
              <a:rPr lang="ru-RU" dirty="0" smtClean="0"/>
              <a:t>2. Кольчатые черви имеют незамкнутую кровеносную систему. </a:t>
            </a:r>
            <a:br>
              <a:rPr lang="ru-RU" dirty="0" smtClean="0"/>
            </a:br>
            <a:r>
              <a:rPr lang="ru-RU" dirty="0" smtClean="0"/>
              <a:t>3. Тело кольчатых червей состоит из одинаковых члеников. </a:t>
            </a:r>
            <a:br>
              <a:rPr lang="ru-RU" dirty="0" smtClean="0"/>
            </a:br>
            <a:r>
              <a:rPr lang="ru-RU" dirty="0" smtClean="0"/>
              <a:t>4. Полость тела у кольчатых червей отсутствует. </a:t>
            </a:r>
            <a:br>
              <a:rPr lang="ru-RU" dirty="0" smtClean="0"/>
            </a:br>
            <a:r>
              <a:rPr lang="ru-RU" dirty="0" smtClean="0"/>
              <a:t>5. Нервная система кольчатых червей представлена окологлоточным нервным кольцом и спинной нервной цепочкой.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Найди ошибку в предложении и исправь ее: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6. Все представители типа плоские черви ведут паразитический образ жизни. </a:t>
            </a:r>
            <a:br>
              <a:rPr lang="ru-RU" dirty="0" smtClean="0"/>
            </a:br>
            <a:r>
              <a:rPr lang="ru-RU" dirty="0" smtClean="0"/>
              <a:t>7. Бычьего цепня относят к ленточным червям. </a:t>
            </a:r>
            <a:br>
              <a:rPr lang="ru-RU" dirty="0" smtClean="0"/>
            </a:br>
            <a:r>
              <a:rPr lang="ru-RU" dirty="0" smtClean="0"/>
              <a:t>8. Тело бычьего цепня имеет членистое строение. </a:t>
            </a:r>
            <a:br>
              <a:rPr lang="ru-RU" dirty="0" smtClean="0"/>
            </a:br>
            <a:r>
              <a:rPr lang="ru-RU" dirty="0" smtClean="0"/>
              <a:t>9. У бычьего цепня хорошо развита пищеварительная система и он активно питается. </a:t>
            </a:r>
            <a:br>
              <a:rPr lang="ru-RU" dirty="0" smtClean="0"/>
            </a:br>
            <a:r>
              <a:rPr lang="ru-RU" dirty="0" smtClean="0"/>
              <a:t>10. Основным хозяином бычьего цепня является крупный рогатый скот.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Вставьте пропущенные </a:t>
            </a:r>
            <a:r>
              <a:rPr lang="ru-RU" sz="2400" dirty="0" smtClean="0"/>
              <a:t>слова: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Большинство …- </a:t>
            </a:r>
            <a:r>
              <a:rPr lang="ru-RU" dirty="0" smtClean="0"/>
              <a:t>кровососы. Они имеют две…-грудную и брюшную. Кровь запасается в…  Свертыванию крови препятствует особое вещество-</a:t>
            </a:r>
            <a:r>
              <a:rPr lang="ru-RU" dirty="0" smtClean="0"/>
              <a:t>…</a:t>
            </a:r>
            <a:r>
              <a:rPr lang="ru-RU" dirty="0" smtClean="0"/>
              <a:t> Щетинок нет, ползает с помощью … Живой </a:t>
            </a:r>
            <a:r>
              <a:rPr lang="ru-RU" dirty="0" smtClean="0"/>
              <a:t>барометр</a:t>
            </a:r>
            <a:r>
              <a:rPr lang="ru-RU" dirty="0" smtClean="0"/>
              <a:t>”, </a:t>
            </a:r>
            <a:r>
              <a:rPr lang="ru-RU" dirty="0" smtClean="0"/>
              <a:t>по поведению </a:t>
            </a:r>
            <a:r>
              <a:rPr lang="ru-RU" dirty="0" smtClean="0"/>
              <a:t>… </a:t>
            </a:r>
            <a:r>
              <a:rPr lang="ru-RU" dirty="0" smtClean="0"/>
              <a:t>можно предсказать погоду: опускается на дно, сворачивается в клубок, неспокойное поведение – к </a:t>
            </a:r>
            <a:r>
              <a:rPr lang="ru-RU" dirty="0" smtClean="0"/>
              <a:t>буре, </a:t>
            </a:r>
            <a:r>
              <a:rPr lang="ru-RU" dirty="0" smtClean="0"/>
              <a:t>резкой перемене </a:t>
            </a:r>
            <a:r>
              <a:rPr lang="ru-RU" dirty="0" smtClean="0"/>
              <a:t>погоды.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200" dirty="0" smtClean="0"/>
              <a:t>Учебник</a:t>
            </a:r>
            <a:r>
              <a:rPr lang="ru-RU" sz="1200" dirty="0" smtClean="0"/>
              <a:t>: Константинов В.М., Бабенко В.Г., </a:t>
            </a:r>
            <a:r>
              <a:rPr lang="ru-RU" sz="1200" dirty="0" err="1" smtClean="0"/>
              <a:t>Кучменко</a:t>
            </a:r>
            <a:r>
              <a:rPr lang="ru-RU" sz="1200" dirty="0" smtClean="0"/>
              <a:t> В.С. Биология: животные. - М., изд. центр "</a:t>
            </a:r>
            <a:r>
              <a:rPr lang="ru-RU" sz="1200" dirty="0" err="1" smtClean="0"/>
              <a:t>Вентана-Граф</a:t>
            </a:r>
            <a:r>
              <a:rPr lang="ru-RU" sz="1200" dirty="0" smtClean="0"/>
              <a:t>", </a:t>
            </a:r>
            <a:r>
              <a:rPr lang="ru-RU" sz="1200" dirty="0" smtClean="0"/>
              <a:t>2011</a:t>
            </a:r>
          </a:p>
          <a:p>
            <a:pPr>
              <a:buAutoNum type="arabicPeriod"/>
            </a:pPr>
            <a:r>
              <a:rPr lang="en-US" sz="1200" dirty="0" smtClean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1200" dirty="0" smtClean="0">
                <a:solidFill>
                  <a:srgbClr val="002060"/>
                </a:solidFill>
                <a:hlinkClick r:id="rId2"/>
              </a:rPr>
              <a:t>shkolo.ru/tip-ploskie-chervi</a:t>
            </a:r>
            <a:r>
              <a:rPr lang="ru-RU" sz="1200" dirty="0" smtClean="0">
                <a:solidFill>
                  <a:srgbClr val="002060"/>
                </a:solidFill>
                <a:hlinkClick r:id="rId2"/>
              </a:rPr>
              <a:t>-белая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планария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</a:p>
          <a:p>
            <a:pPr>
              <a:buAutoNum type="arabicPeriod"/>
            </a:pPr>
            <a:r>
              <a:rPr lang="en-US" sz="1200" dirty="0" smtClean="0">
                <a:solidFill>
                  <a:srgbClr val="002060"/>
                </a:solidFill>
                <a:hlinkClick r:id="rId3"/>
              </a:rPr>
              <a:t>http://</a:t>
            </a:r>
            <a:r>
              <a:rPr lang="en-US" sz="1200" dirty="0" smtClean="0">
                <a:solidFill>
                  <a:srgbClr val="002060"/>
                </a:solidFill>
                <a:hlinkClick r:id="rId3"/>
              </a:rPr>
              <a:t>danielboaventura.com.br/sistema/planarian-pictures</a:t>
            </a:r>
            <a:r>
              <a:rPr lang="ru-RU" sz="1200" dirty="0" smtClean="0">
                <a:solidFill>
                  <a:srgbClr val="002060"/>
                </a:solidFill>
              </a:rPr>
              <a:t>-пиявка</a:t>
            </a:r>
          </a:p>
          <a:p>
            <a:pPr>
              <a:buAutoNum type="arabicPeriod"/>
            </a:pPr>
            <a:r>
              <a:rPr lang="en-US" sz="1200" dirty="0" smtClean="0">
                <a:solidFill>
                  <a:srgbClr val="002060"/>
                </a:solidFill>
                <a:hlinkClick r:id="rId4"/>
              </a:rPr>
              <a:t>http://</a:t>
            </a:r>
            <a:r>
              <a:rPr lang="en-US" sz="1200" dirty="0" smtClean="0">
                <a:solidFill>
                  <a:srgbClr val="002060"/>
                </a:solidFill>
                <a:hlinkClick r:id="rId4"/>
              </a:rPr>
              <a:t>900igr.net/kartinki/biologija/Ploskie-chervi/002-Stroen</a:t>
            </a:r>
            <a:r>
              <a:rPr lang="ru-RU" sz="1200" dirty="0" smtClean="0">
                <a:hlinkClick r:id="rId4"/>
              </a:rPr>
              <a:t>-пиявка</a:t>
            </a:r>
            <a:r>
              <a:rPr lang="en-US" sz="1200" dirty="0" smtClean="0">
                <a:hlinkClick r:id="rId4"/>
              </a:rPr>
              <a:t>ie.html</a:t>
            </a:r>
            <a:r>
              <a:rPr lang="ru-RU" sz="1200" dirty="0" smtClean="0">
                <a:hlinkClick r:id="rId4"/>
              </a:rPr>
              <a:t>-печеночный</a:t>
            </a:r>
            <a:r>
              <a:rPr lang="ru-RU" sz="1200" dirty="0" smtClean="0"/>
              <a:t> сосальщик</a:t>
            </a:r>
          </a:p>
          <a:p>
            <a:pPr>
              <a:buAutoNum type="arabicPeriod"/>
            </a:pPr>
            <a:r>
              <a:rPr lang="en-US" sz="1200" dirty="0" smtClean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knu.znate.ru/docs/index-568874.html</a:t>
            </a:r>
            <a:r>
              <a:rPr lang="ru-RU" sz="1200" dirty="0" smtClean="0">
                <a:hlinkClick r:id="rId5"/>
              </a:rPr>
              <a:t>-свиной</a:t>
            </a:r>
            <a:r>
              <a:rPr lang="ru-RU" sz="1200" dirty="0" smtClean="0"/>
              <a:t> цепень</a:t>
            </a:r>
          </a:p>
          <a:p>
            <a:pPr>
              <a:buAutoNum type="arabicPeriod"/>
            </a:pPr>
            <a:r>
              <a:rPr lang="en-US" sz="1200" dirty="0" smtClean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eveme.ucoz.ru/news/tip_ploskie_chervi/2013-10-04-302</a:t>
            </a:r>
            <a:r>
              <a:rPr lang="ru-RU" sz="1200" dirty="0" smtClean="0">
                <a:hlinkClick r:id="rId6"/>
              </a:rPr>
              <a:t>-</a:t>
            </a:r>
            <a:r>
              <a:rPr lang="ru-RU" sz="1200" dirty="0" smtClean="0"/>
              <a:t> паразит и меры профилактики</a:t>
            </a:r>
          </a:p>
          <a:p>
            <a:pPr>
              <a:buAutoNum type="arabicPeriod"/>
            </a:pPr>
            <a:r>
              <a:rPr lang="en-US" sz="1200" dirty="0" smtClean="0">
                <a:hlinkClick r:id="rId7"/>
              </a:rPr>
              <a:t>http://</a:t>
            </a:r>
            <a:r>
              <a:rPr lang="en-US" sz="1200" dirty="0" smtClean="0">
                <a:hlinkClick r:id="rId7"/>
              </a:rPr>
              <a:t>www.severomorsk-ddt.ru/comp_class/nature/index.php?id=15</a:t>
            </a:r>
            <a:r>
              <a:rPr lang="ru-RU" sz="1200" dirty="0" smtClean="0">
                <a:hlinkClick r:id="rId7"/>
              </a:rPr>
              <a:t>-</a:t>
            </a:r>
            <a:r>
              <a:rPr lang="ru-RU" sz="1200" dirty="0" err="1" smtClean="0">
                <a:hlinkClick r:id="rId7"/>
              </a:rPr>
              <a:t>нереис</a:t>
            </a:r>
            <a:endParaRPr lang="ru-RU" sz="1200" dirty="0" smtClean="0"/>
          </a:p>
          <a:p>
            <a:pPr>
              <a:buAutoNum type="arabicPeriod"/>
            </a:pPr>
            <a:r>
              <a:rPr lang="en-US" sz="1200" dirty="0" smtClean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ucheba-legko.ru/lections/viewlection/biologiya/7_klass/mnogoobrazie_jivotnyih/mnogokletochnyie_jivotnyie/bespozvonochnyie/tip_kruglyie_chervi/tip_kruglyie_chervi_ili_nematodyi-</a:t>
            </a:r>
            <a:r>
              <a:rPr lang="ru-RU" sz="1200" dirty="0" smtClean="0"/>
              <a:t> круглые черви</a:t>
            </a:r>
          </a:p>
          <a:p>
            <a:pPr>
              <a:buAutoNum type="arabicPeriod"/>
            </a:pPr>
            <a:r>
              <a:rPr lang="en-US" sz="1200" dirty="0" smtClean="0">
                <a:hlinkClick r:id="rId9"/>
              </a:rPr>
              <a:t>http://</a:t>
            </a:r>
            <a:r>
              <a:rPr lang="en-US" sz="1200" dirty="0" smtClean="0">
                <a:hlinkClick r:id="rId9"/>
              </a:rPr>
              <a:t>festival.1september.ru</a:t>
            </a:r>
            <a:r>
              <a:rPr lang="ru-RU" sz="1200" dirty="0" smtClean="0">
                <a:hlinkClick r:id="rId9"/>
              </a:rPr>
              <a:t>-</a:t>
            </a:r>
            <a:r>
              <a:rPr lang="ru-RU" sz="1200" dirty="0" smtClean="0"/>
              <a:t> загадка про мыло</a:t>
            </a:r>
          </a:p>
          <a:p>
            <a:pPr>
              <a:buAutoNum type="arabicPeriod"/>
            </a:pPr>
            <a:r>
              <a:rPr lang="en-US" sz="1200" dirty="0" smtClean="0">
                <a:hlinkClick r:id="rId10"/>
              </a:rPr>
              <a:t>http://bio.</a:t>
            </a:r>
            <a:r>
              <a:rPr lang="ru-RU" sz="1200" dirty="0" err="1" smtClean="0">
                <a:hlinkClick r:id="rId10"/>
              </a:rPr>
              <a:t>решуегэ.рф</a:t>
            </a:r>
            <a:r>
              <a:rPr lang="ru-RU" sz="1200" dirty="0" err="1" smtClean="0"/>
              <a:t>-вопросы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Двусторонняя симметрия;</a:t>
            </a:r>
          </a:p>
          <a:p>
            <a:r>
              <a:rPr lang="ru-RU" sz="1800" dirty="0" smtClean="0"/>
              <a:t>Гермафродит;</a:t>
            </a:r>
          </a:p>
          <a:p>
            <a:r>
              <a:rPr lang="ru-RU" sz="1800" dirty="0" smtClean="0"/>
              <a:t>Финна;</a:t>
            </a:r>
          </a:p>
          <a:p>
            <a:r>
              <a:rPr lang="ru-RU" sz="1800" dirty="0" smtClean="0"/>
              <a:t>Основной хозяин;</a:t>
            </a:r>
          </a:p>
          <a:p>
            <a:r>
              <a:rPr lang="ru-RU" sz="1800" dirty="0" smtClean="0"/>
              <a:t>Промежуточный хозяин;</a:t>
            </a:r>
          </a:p>
          <a:p>
            <a:r>
              <a:rPr lang="ru-RU" sz="1800" dirty="0" smtClean="0"/>
              <a:t>Регенерация;</a:t>
            </a:r>
          </a:p>
          <a:p>
            <a:r>
              <a:rPr lang="ru-RU" sz="1800" dirty="0" smtClean="0"/>
              <a:t>Паренхима;</a:t>
            </a:r>
          </a:p>
          <a:p>
            <a:r>
              <a:rPr lang="ru-RU" sz="1800" dirty="0" smtClean="0"/>
              <a:t>Мезодерма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Паразит;</a:t>
            </a:r>
          </a:p>
          <a:p>
            <a:r>
              <a:rPr lang="ru-RU" sz="1800" dirty="0" smtClean="0"/>
              <a:t>Гельминтозы;</a:t>
            </a:r>
          </a:p>
          <a:p>
            <a:endParaRPr lang="ru-RU" sz="18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 систему: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1"/>
            <a:ext cx="60197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609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Какое </a:t>
            </a:r>
            <a:r>
              <a:rPr lang="ru-RU" dirty="0" smtClean="0"/>
              <a:t>значение имеет каждая система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Узнай представителя: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9109" r="32787" b="18441"/>
          <a:stretch>
            <a:fillRect/>
          </a:stretch>
        </p:blipFill>
        <p:spPr bwMode="auto">
          <a:xfrm>
            <a:off x="914400" y="43434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477000" y="304800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052" name="Picture 4" descr="kar52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66800"/>
            <a:ext cx="2933700" cy="20478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10000" y="403860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388620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1430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 t="6897" r="63871" b="48276"/>
          <a:stretch>
            <a:fillRect/>
          </a:stretch>
        </p:blipFill>
        <p:spPr bwMode="auto">
          <a:xfrm>
            <a:off x="2819400" y="10668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838200" y="3124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3048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396240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r="41194" b="12500"/>
          <a:stretch>
            <a:fillRect/>
          </a:stretch>
        </p:blipFill>
        <p:spPr bwMode="auto">
          <a:xfrm>
            <a:off x="5334000" y="43434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4360"/>
          </a:xfrm>
        </p:spPr>
        <p:txBody>
          <a:bodyPr/>
          <a:lstStyle/>
          <a:p>
            <a:r>
              <a:rPr lang="ru-RU" dirty="0" smtClean="0"/>
              <a:t>               Соотнеси: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Тип Плоские черви</a:t>
            </a:r>
          </a:p>
          <a:p>
            <a:pPr marL="514350" indent="-514350">
              <a:buAutoNum type="arabicPeriod"/>
            </a:pPr>
            <a:r>
              <a:rPr lang="ru-RU" dirty="0" smtClean="0"/>
              <a:t>Тип  Круглые черви</a:t>
            </a:r>
          </a:p>
          <a:p>
            <a:pPr marL="514350" indent="-514350">
              <a:buAutoNum type="arabicPeriod"/>
            </a:pPr>
            <a:r>
              <a:rPr lang="ru-RU" dirty="0" smtClean="0"/>
              <a:t>Тип Кольчатые черви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78808" y="990600"/>
            <a:ext cx="352044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А) дождевой червь</a:t>
            </a:r>
          </a:p>
          <a:p>
            <a:pPr>
              <a:buNone/>
            </a:pPr>
            <a:r>
              <a:rPr lang="ru-RU" sz="2400" dirty="0" smtClean="0"/>
              <a:t>Б) белая </a:t>
            </a:r>
            <a:r>
              <a:rPr lang="ru-RU" sz="2400" dirty="0" err="1" smtClean="0"/>
              <a:t>планария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В) рыбья пиявка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ru-RU" sz="2400" dirty="0" err="1" smtClean="0"/>
              <a:t>нереис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Д)аскарида</a:t>
            </a:r>
          </a:p>
          <a:p>
            <a:pPr>
              <a:buNone/>
            </a:pPr>
            <a:r>
              <a:rPr lang="ru-RU" sz="2400" dirty="0" smtClean="0"/>
              <a:t>Е)бычий цепень</a:t>
            </a:r>
          </a:p>
          <a:p>
            <a:pPr>
              <a:buNone/>
            </a:pPr>
            <a:r>
              <a:rPr lang="ru-RU" sz="2400" dirty="0" smtClean="0"/>
              <a:t>Ж)свекловичная нематода</a:t>
            </a:r>
          </a:p>
          <a:p>
            <a:pPr>
              <a:buNone/>
            </a:pPr>
            <a:r>
              <a:rPr lang="ru-RU" sz="2400" dirty="0" smtClean="0"/>
              <a:t>З)острица</a:t>
            </a:r>
          </a:p>
          <a:p>
            <a:pPr>
              <a:buNone/>
            </a:pPr>
            <a:r>
              <a:rPr lang="ru-RU" sz="2400" dirty="0" smtClean="0"/>
              <a:t>И) медицинская пиявка</a:t>
            </a:r>
          </a:p>
          <a:p>
            <a:pPr>
              <a:buNone/>
            </a:pPr>
            <a:r>
              <a:rPr lang="ru-RU" sz="2400" dirty="0" smtClean="0"/>
              <a:t>Ж)печеночный сосальщик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Выбери признаки изученных типов червей: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1.Кровеносная система замкнутая.</a:t>
            </a:r>
          </a:p>
          <a:p>
            <a:pPr>
              <a:buNone/>
            </a:pPr>
            <a:r>
              <a:rPr lang="ru-RU" sz="2000" dirty="0" smtClean="0"/>
              <a:t>2. Кровеносная система отсутствует.</a:t>
            </a:r>
          </a:p>
          <a:p>
            <a:pPr>
              <a:buNone/>
            </a:pPr>
            <a:r>
              <a:rPr lang="ru-RU" sz="2000" dirty="0" smtClean="0"/>
              <a:t>3. Дышат всей поверхностью тела.</a:t>
            </a:r>
          </a:p>
          <a:p>
            <a:pPr>
              <a:buNone/>
            </a:pPr>
            <a:r>
              <a:rPr lang="ru-RU" sz="2000" dirty="0" smtClean="0"/>
              <a:t>4. Пищеварительная система слепо замкнута.</a:t>
            </a:r>
          </a:p>
          <a:p>
            <a:pPr>
              <a:buNone/>
            </a:pPr>
            <a:r>
              <a:rPr lang="ru-RU" sz="2000" dirty="0" smtClean="0"/>
              <a:t>5. Трехслойные.</a:t>
            </a:r>
          </a:p>
          <a:p>
            <a:pPr>
              <a:buNone/>
            </a:pPr>
            <a:r>
              <a:rPr lang="ru-RU" sz="2000" dirty="0" smtClean="0"/>
              <a:t>6. Имеют выросты </a:t>
            </a:r>
            <a:r>
              <a:rPr lang="ru-RU" sz="2000" dirty="0" smtClean="0"/>
              <a:t>тела - </a:t>
            </a:r>
            <a:r>
              <a:rPr lang="ru-RU" sz="2000" dirty="0" err="1" smtClean="0"/>
              <a:t>параподии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7. Нет полости тела</a:t>
            </a:r>
          </a:p>
          <a:p>
            <a:pPr>
              <a:buNone/>
            </a:pPr>
            <a:r>
              <a:rPr lang="ru-RU" sz="2000" dirty="0" smtClean="0"/>
              <a:t>8. Гермафродиты.</a:t>
            </a:r>
          </a:p>
          <a:p>
            <a:pPr>
              <a:buNone/>
            </a:pPr>
            <a:r>
              <a:rPr lang="ru-RU" sz="2000" dirty="0" smtClean="0"/>
              <a:t>9.Полость тела вторичная.</a:t>
            </a:r>
          </a:p>
          <a:p>
            <a:pPr>
              <a:buNone/>
            </a:pPr>
            <a:r>
              <a:rPr lang="ru-RU" sz="2000" dirty="0" smtClean="0"/>
              <a:t>10. Полость тела первичная.</a:t>
            </a:r>
          </a:p>
          <a:p>
            <a:pPr>
              <a:buNone/>
            </a:pPr>
            <a:r>
              <a:rPr lang="ru-RU" sz="2000" dirty="0" smtClean="0"/>
              <a:t>11. Тело членистое.</a:t>
            </a:r>
          </a:p>
          <a:p>
            <a:pPr>
              <a:buNone/>
            </a:pPr>
            <a:r>
              <a:rPr lang="ru-RU" sz="2000" dirty="0" smtClean="0"/>
              <a:t>12. Обитают в водоемах.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Угадай!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История создания </a:t>
            </a:r>
            <a:r>
              <a:rPr lang="ru-RU" sz="1900" b="1" dirty="0" smtClean="0"/>
              <a:t>этого</a:t>
            </a:r>
            <a:r>
              <a:rPr lang="ru-RU" sz="1900" dirty="0" smtClean="0"/>
              <a:t> насчитывает сотни лет и окутана тайнами и легендами. По имеющимся данным это изготовлялось ещё в древнем Шумере и Вавилоне (около 2800 г. до н.э.).</a:t>
            </a:r>
          </a:p>
          <a:p>
            <a:r>
              <a:rPr lang="ru-RU" sz="1900" dirty="0" smtClean="0"/>
              <a:t>С самого раннего детства </a:t>
            </a:r>
            <a:r>
              <a:rPr lang="ru-RU" sz="1900" b="1" dirty="0" smtClean="0"/>
              <a:t>это</a:t>
            </a:r>
            <a:r>
              <a:rPr lang="ru-RU" sz="1900" dirty="0" smtClean="0"/>
              <a:t> настолько прочно входит в нашу жизнь, что сложно представить – что бы мы делали без этого?!</a:t>
            </a:r>
          </a:p>
          <a:p>
            <a:r>
              <a:rPr lang="ru-RU" sz="1900" dirty="0" smtClean="0"/>
              <a:t>Но были времена, когда </a:t>
            </a:r>
            <a:r>
              <a:rPr lang="ru-RU" sz="1900" b="1" dirty="0" smtClean="0"/>
              <a:t>это </a:t>
            </a:r>
            <a:r>
              <a:rPr lang="ru-RU" sz="1900" dirty="0" smtClean="0"/>
              <a:t>не было известно человечеству. Так, древние греки вместо него использовали мелкий песок, специально привезенный с берегов Нила, а древние египтяне использовали пасту из пчелиного воска, растворенную в воде.</a:t>
            </a:r>
          </a:p>
          <a:p>
            <a:r>
              <a:rPr lang="ru-RU" sz="1900" dirty="0" smtClean="0"/>
              <a:t>Когда ремеслу изготовления</a:t>
            </a:r>
            <a:r>
              <a:rPr lang="ru-RU" sz="1900" b="1" dirty="0" smtClean="0"/>
              <a:t> этого</a:t>
            </a:r>
            <a:r>
              <a:rPr lang="ru-RU" sz="1900" dirty="0" smtClean="0"/>
              <a:t> научились в Англии, король Генрих IV даже издал закон, который запрещал людям, занимавшимся изготовлением </a:t>
            </a:r>
            <a:r>
              <a:rPr lang="ru-RU" sz="1900" b="1" dirty="0" smtClean="0"/>
              <a:t>этого</a:t>
            </a:r>
            <a:r>
              <a:rPr lang="ru-RU" sz="1900" dirty="0" smtClean="0"/>
              <a:t> ночевать под одной крышей с другими ремесленниками: способ изготовления держался в строжайшей тайне</a:t>
            </a:r>
            <a:r>
              <a:rPr lang="ru-RU" sz="1900" dirty="0" smtClean="0"/>
              <a:t>.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Какое отношение этот предмет имеет к теме урока?</a:t>
            </a:r>
            <a:endParaRPr lang="ru-RU" sz="19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Узнай паразита и предложи меры профилактики.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14634" r="58333"/>
          <a:stretch>
            <a:fillRect/>
          </a:stretch>
        </p:blipFill>
        <p:spPr bwMode="auto">
          <a:xfrm>
            <a:off x="1066800" y="914400"/>
            <a:ext cx="5791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43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Соотнесите меры профилактики: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А</a:t>
            </a:r>
            <a:r>
              <a:rPr lang="ru-RU" dirty="0" smtClean="0"/>
              <a:t>) </a:t>
            </a:r>
            <a:r>
              <a:rPr lang="ru-RU" dirty="0" smtClean="0"/>
              <a:t>аскарида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</a:t>
            </a:r>
            <a:r>
              <a:rPr lang="ru-RU" dirty="0" smtClean="0"/>
              <a:t>)  </a:t>
            </a:r>
            <a:r>
              <a:rPr lang="ru-RU" dirty="0" smtClean="0"/>
              <a:t>бычий цепень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sz="2600" dirty="0" smtClean="0"/>
              <a:t>не есть сырого плохо </a:t>
            </a:r>
            <a:r>
              <a:rPr lang="ru-RU" sz="2600" dirty="0" smtClean="0"/>
              <a:t>проваренного </a:t>
            </a:r>
            <a:r>
              <a:rPr lang="ru-RU" sz="2600" dirty="0" smtClean="0"/>
              <a:t>или прожаренного мяса</a:t>
            </a:r>
          </a:p>
          <a:p>
            <a:pPr>
              <a:buNone/>
            </a:pPr>
            <a:r>
              <a:rPr lang="ru-RU" sz="2600" dirty="0" smtClean="0"/>
              <a:t>2) мыть руки перед едой и после еды</a:t>
            </a:r>
          </a:p>
          <a:p>
            <a:pPr>
              <a:buNone/>
            </a:pPr>
            <a:r>
              <a:rPr lang="ru-RU" sz="2600" dirty="0" smtClean="0"/>
              <a:t>3) не есть немытые сырые фрукты и овощи</a:t>
            </a:r>
          </a:p>
          <a:p>
            <a:pPr>
              <a:buNone/>
            </a:pPr>
            <a:r>
              <a:rPr lang="ru-RU" sz="2600" dirty="0" smtClean="0"/>
              <a:t>4) защищать продукты питания от мух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414</TotalTime>
  <Words>668</Words>
  <PresentationFormat>Экран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Обобщение знаний по теме «Типы червей»</vt:lpstr>
      <vt:lpstr>Объясни понятия:</vt:lpstr>
      <vt:lpstr>Определи систему:</vt:lpstr>
      <vt:lpstr>Узнай представителя:</vt:lpstr>
      <vt:lpstr>               Соотнеси:</vt:lpstr>
      <vt:lpstr>Выбери признаки изученных типов червей:</vt:lpstr>
      <vt:lpstr>Угадай!</vt:lpstr>
      <vt:lpstr>Слайд 8</vt:lpstr>
      <vt:lpstr>Соотнесите меры профилактики:</vt:lpstr>
      <vt:lpstr>  «ДА» или «нет»</vt:lpstr>
      <vt:lpstr>Выбери признаки:</vt:lpstr>
      <vt:lpstr>Исправь ошибку:</vt:lpstr>
      <vt:lpstr>Выбери три правильных ответа:</vt:lpstr>
      <vt:lpstr>Выбери три правильных ответа:</vt:lpstr>
      <vt:lpstr>Найди ошибку в предложении и исправь ее:</vt:lpstr>
      <vt:lpstr>Найди ошибку в предложении и исправь ее:</vt:lpstr>
      <vt:lpstr>Вставьте пропущенные слова:</vt:lpstr>
      <vt:lpstr>Использованные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по теме «Типы червей»</dc:title>
  <dc:creator>Администратор</dc:creator>
  <cp:lastModifiedBy>Пользователь Windows</cp:lastModifiedBy>
  <cp:revision>43</cp:revision>
  <dcterms:created xsi:type="dcterms:W3CDTF">2014-11-11T14:31:13Z</dcterms:created>
  <dcterms:modified xsi:type="dcterms:W3CDTF">2014-11-13T12:46:57Z</dcterms:modified>
</cp:coreProperties>
</file>