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76" r:id="rId9"/>
    <p:sldId id="265" r:id="rId10"/>
    <p:sldId id="268" r:id="rId11"/>
    <p:sldId id="266" r:id="rId12"/>
    <p:sldId id="270" r:id="rId13"/>
    <p:sldId id="267" r:id="rId14"/>
    <p:sldId id="271" r:id="rId15"/>
    <p:sldId id="272" r:id="rId16"/>
    <p:sldId id="275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3DEAB-7713-413F-A56D-992397A08068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75781-6AE8-4DBE-9E36-5F744BE970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cs typeface="Aharoni" pitchFamily="2" charset="-79"/>
              </a:rPr>
              <a:t>Надкласс рыбы</a:t>
            </a:r>
            <a:r>
              <a:rPr lang="ru-RU" sz="8000" i="1" dirty="0" smtClean="0">
                <a:solidFill>
                  <a:schemeClr val="hlink"/>
                </a:solidFill>
              </a:rPr>
              <a:t> </a:t>
            </a:r>
            <a: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и внешнее строение</a:t>
            </a: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7560840" cy="1800200"/>
          </a:xfrm>
        </p:spPr>
        <p:txBody>
          <a:bodyPr/>
          <a:lstStyle/>
          <a:p>
            <a:r>
              <a:rPr lang="ru-RU" sz="2800" b="1" dirty="0" smtClean="0">
                <a:cs typeface="Aharoni" pitchFamily="2" charset="-79"/>
              </a:rPr>
              <a:t>Автор: учитель биологии МБОУ СОШ № 73</a:t>
            </a:r>
          </a:p>
          <a:p>
            <a:r>
              <a:rPr lang="ru-RU" sz="2800" b="1" dirty="0" err="1" smtClean="0">
                <a:cs typeface="Aharoni" pitchFamily="2" charset="-79"/>
              </a:rPr>
              <a:t>Сошникова</a:t>
            </a:r>
            <a:r>
              <a:rPr lang="ru-RU" sz="2800" b="1" dirty="0" smtClean="0">
                <a:cs typeface="Aharoni" pitchFamily="2" charset="-79"/>
              </a:rPr>
              <a:t> Татьяна Анатольевна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Органы передвижения</a:t>
            </a: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7920880" cy="4896545"/>
        </p:xfrm>
        <a:graphic>
          <a:graphicData uri="http://schemas.openxmlformats.org/drawingml/2006/table">
            <a:tbl>
              <a:tblPr/>
              <a:tblGrid>
                <a:gridCol w="2116067"/>
                <a:gridCol w="5804813"/>
              </a:tblGrid>
              <a:tr h="731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Плавники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Непарные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Спинной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Анальный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Устойчивость при движении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Хвостовой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Движение вперед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Парные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Грудные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Повороты в воде, движение вверх, вниз, в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Брюшные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Равновесие, удерживают в вертикальном положении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Покровы тела рыб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717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Снаружи кожа рыб покрыта чешуей. Чешуи своими концами налегают друг на друга, располагаясь черепицеобразно, рядами.</a:t>
            </a:r>
          </a:p>
          <a:p>
            <a:pPr eaLnBrk="1" hangingPunct="1">
              <a:defRPr/>
            </a:pPr>
            <a:r>
              <a:rPr lang="ru-RU" sz="2800" b="1" dirty="0" smtClean="0"/>
              <a:t>Образующийся покров предохраняет рыб от механических повреждений.</a:t>
            </a:r>
          </a:p>
          <a:p>
            <a:pPr>
              <a:defRPr/>
            </a:pPr>
            <a:r>
              <a:rPr lang="ru-RU" sz="2800" b="1" dirty="0" smtClean="0"/>
              <a:t>Тело рыб скользкое, т. к. покрыто выделениями </a:t>
            </a:r>
            <a:r>
              <a:rPr lang="ru-RU" sz="2800" b="1" i="1" dirty="0" smtClean="0">
                <a:solidFill>
                  <a:srgbClr val="FF0000"/>
                </a:solidFill>
              </a:rPr>
              <a:t>слизистых желез</a:t>
            </a:r>
            <a:r>
              <a:rPr lang="ru-RU" sz="2800" b="1" dirty="0" smtClean="0"/>
              <a:t>, расположенных в коже. </a:t>
            </a:r>
          </a:p>
          <a:p>
            <a:pPr eaLnBrk="1" hangingPunct="1">
              <a:defRPr/>
            </a:pPr>
            <a:endParaRPr lang="ru-RU" sz="2800" dirty="0">
              <a:latin typeface="+mj-lt"/>
            </a:endParaRPr>
          </a:p>
        </p:txBody>
      </p:sp>
      <p:pic>
        <p:nvPicPr>
          <p:cNvPr id="15363" name="Рисунок 3" descr="Безимени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236917"/>
            <a:ext cx="6192689" cy="19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00013"/>
            <a:ext cx="8136904" cy="936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000099"/>
                </a:solidFill>
                <a:latin typeface="+mn-lt"/>
              </a:rPr>
              <a:t>Расположение чешуи на теле рыбы </a:t>
            </a:r>
          </a:p>
        </p:txBody>
      </p:sp>
      <p:pic>
        <p:nvPicPr>
          <p:cNvPr id="41987" name="Picture 4" descr="resB7E2779F-73D4-44AD-B8DA-E28435ED91B1"/>
          <p:cNvPicPr>
            <a:picLocks noChangeAspect="1" noChangeArrowheads="1"/>
          </p:cNvPicPr>
          <p:nvPr/>
        </p:nvPicPr>
        <p:blipFill>
          <a:blip r:embed="rId2" cstate="print"/>
          <a:srcRect l="40889" b="23030"/>
          <a:stretch>
            <a:fillRect/>
          </a:stretch>
        </p:blipFill>
        <p:spPr bwMode="auto">
          <a:xfrm>
            <a:off x="4644008" y="3860800"/>
            <a:ext cx="424847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resB7E2779F-73D4-44AD-B8DA-E28435ED91B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21144" t="38486" r="60510" b="23030"/>
          <a:stretch>
            <a:fillRect/>
          </a:stretch>
        </p:blipFill>
        <p:spPr bwMode="auto">
          <a:xfrm>
            <a:off x="179388" y="4005064"/>
            <a:ext cx="2608262" cy="25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TMP11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908175" y="981075"/>
            <a:ext cx="5113338" cy="24495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199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3573016"/>
            <a:ext cx="3455988" cy="4322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Строение чешуи рыб             </a:t>
            </a:r>
          </a:p>
        </p:txBody>
      </p:sp>
      <p:sp>
        <p:nvSpPr>
          <p:cNvPr id="4199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3645024"/>
            <a:ext cx="3600400" cy="50405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dirty="0" smtClean="0">
                <a:solidFill>
                  <a:srgbClr val="000099"/>
                </a:solidFill>
              </a:rPr>
              <a:t>Определение возраста рыб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Внешнее строение рыб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900113" y="1628775"/>
          <a:ext cx="7543800" cy="4567175"/>
        </p:xfrm>
        <a:graphic>
          <a:graphicData uri="http://schemas.openxmlformats.org/drawingml/2006/table">
            <a:tbl>
              <a:tblPr/>
              <a:tblGrid>
                <a:gridCol w="2209800"/>
                <a:gridCol w="2951162"/>
                <a:gridCol w="23828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Признаки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Форма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Обтекаемая, сжатая с боков.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Снижение трения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Кожа, чешуя, слизь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Защита, снижение трения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Окраска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Спинка темная, брюшко светлое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Защитная, маскировка.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Отделы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Голова плавно переходит в туловище и хвост.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Снижение трения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Органы чувств рыб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Боковая линия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Характерный для рыб орган, воспринимающий движение воды, образован чувствительными клетками, сгруппированными на боковых поверхностях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уса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55446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 smtClean="0">
                <a:latin typeface="+mn-lt"/>
              </a:rPr>
              <a:t>Органы чувств рыб. Обоняние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588224" y="2348880"/>
            <a:ext cx="23042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/>
              <a:t>Акулы способны </a:t>
            </a:r>
            <a:r>
              <a:rPr lang="ru-RU" sz="2400" b="1" dirty="0"/>
              <a:t>чувствовать каплю крови за несколько сотен метров</a:t>
            </a:r>
          </a:p>
        </p:txBody>
      </p:sp>
      <p:pic>
        <p:nvPicPr>
          <p:cNvPr id="5" name="Picture 10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583264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Органы чувств рыб. Зрение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Рыбы видят на близком расстоянии и различают цвета</a:t>
            </a:r>
          </a:p>
          <a:p>
            <a:endParaRPr lang="ru-RU" dirty="0"/>
          </a:p>
        </p:txBody>
      </p:sp>
      <p:pic>
        <p:nvPicPr>
          <p:cNvPr id="4" name="Picture 4" descr="ос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0405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Органы чувств рыб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1"/>
          </p:nvPr>
        </p:nvGraphicFramePr>
        <p:xfrm>
          <a:off x="395536" y="1476357"/>
          <a:ext cx="8568951" cy="5120995"/>
        </p:xfrm>
        <a:graphic>
          <a:graphicData uri="http://schemas.openxmlformats.org/drawingml/2006/table">
            <a:tbl>
              <a:tblPr/>
              <a:tblGrid>
                <a:gridCol w="2017815"/>
                <a:gridCol w="2208957"/>
                <a:gridCol w="4342179"/>
              </a:tblGrid>
              <a:tr h="71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 зрения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Глаза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Обеспечивает зрение на близком расстоянии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 обоняния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Ноздри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Восприятие запахов растворенных в воде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Органы боковой линии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Каналы лежащие под чешуей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Чувство потоков воды, различение предметов, восприятие электромагнитных полей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Выводы к уроку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59"/>
            <a:ext cx="8229600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Рыбы приспособлены к жизни в водной среде.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Для обитания в водной среде у рыб появились приспособления: обтекаемая форма тела, плавники, специализированные органы чувств, позволяющие ориентироваться в воде.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/>
              <a:t>Покровы рыб направлены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на создание гладкой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скользящей в воде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поверхности.  </a:t>
            </a:r>
          </a:p>
        </p:txBody>
      </p:sp>
      <p:pic>
        <p:nvPicPr>
          <p:cNvPr id="5" name="Picture 6" descr="мор кон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688085" cy="2894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429736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/>
              <a:t>№ 31, лабораторная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Рыбы — позвоночные животные, живущие только в воде.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Появились более 400 </a:t>
            </a:r>
            <a:r>
              <a:rPr lang="ru-RU" sz="3200" b="1" dirty="0" err="1" smtClean="0"/>
              <a:t>млн</a:t>
            </a:r>
            <a:r>
              <a:rPr lang="ru-RU" sz="3200" b="1" dirty="0" smtClean="0"/>
              <a:t> лет назад</a:t>
            </a:r>
          </a:p>
          <a:p>
            <a:r>
              <a:rPr lang="ru-RU" sz="3200" b="1" dirty="0" smtClean="0"/>
              <a:t>Известно около 20 тыс. видов</a:t>
            </a:r>
          </a:p>
          <a:p>
            <a:r>
              <a:rPr lang="ru-RU" sz="3200" b="1" dirty="0" smtClean="0"/>
              <a:t>Различаются по форме тела, размерам и массе</a:t>
            </a:r>
          </a:p>
          <a:p>
            <a:r>
              <a:rPr lang="ru-RU" sz="3200" b="1" dirty="0" smtClean="0"/>
              <a:t>В зависимости от строения, питания, размножения и образа жизни делятся на 2 класса: костные и хрящевые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34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33488"/>
            <a:ext cx="51054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438400"/>
            <a:ext cx="5257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10000"/>
            <a:ext cx="5181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410200"/>
            <a:ext cx="3124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1752600" y="51054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4495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4572000" y="5105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4196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44196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{5904911D-4C8B-4CF1-B382-364AD4DD18D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17663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{5E03CCFB-BA22-4FD3-ABE0-F55ABEF2D6BD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672210" cy="27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{B3163AC0-BFBD-4BF5-9F39-9BC34F2C35DE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05263"/>
            <a:ext cx="3671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499992" y="1340768"/>
            <a:ext cx="3671888" cy="792088"/>
          </a:xfrm>
          <a:prstGeom prst="leftRightArrow">
            <a:avLst>
              <a:gd name="adj1" fmla="val 50000"/>
              <a:gd name="adj2" fmla="val 800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АКУЛЫ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788024" y="5373216"/>
            <a:ext cx="3600450" cy="1062037"/>
          </a:xfrm>
          <a:prstGeom prst="leftArrow">
            <a:avLst>
              <a:gd name="adj1" fmla="val 50000"/>
              <a:gd name="adj2" fmla="val 847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СКАТЫ</a:t>
            </a:r>
          </a:p>
        </p:txBody>
      </p:sp>
      <p:sp>
        <p:nvSpPr>
          <p:cNvPr id="32775" name="WordArt 9"/>
          <p:cNvSpPr>
            <a:spLocks noChangeArrowheads="1" noChangeShapeType="1" noTextEdit="1"/>
          </p:cNvSpPr>
          <p:nvPr/>
        </p:nvSpPr>
        <p:spPr bwMode="auto">
          <a:xfrm>
            <a:off x="539552" y="0"/>
            <a:ext cx="8207375" cy="112474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/>
              </a:rPr>
              <a:t>Представители класса Хрящевые рыбы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28613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691680" y="404664"/>
            <a:ext cx="5832475" cy="15113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3333CC"/>
                </a:solidFill>
                <a:latin typeface="Rockwell" pitchFamily="18" charset="0"/>
                <a:cs typeface="Aharoni" pitchFamily="2" charset="-79"/>
              </a:rPr>
              <a:t>Класс Костные рыбы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011863" y="2420938"/>
            <a:ext cx="2663825" cy="93662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Лососеобразные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203575" y="3068638"/>
            <a:ext cx="2519363" cy="10080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Сельдеобразные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932363" y="5013325"/>
            <a:ext cx="2376487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Карпообразные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268538" y="1700213"/>
            <a:ext cx="1079500" cy="720725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4427538" y="1844675"/>
            <a:ext cx="0" cy="1223963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868988" y="1700213"/>
            <a:ext cx="935037" cy="720725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1692275" y="5013325"/>
            <a:ext cx="2376488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Тресковые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0" y="3933825"/>
            <a:ext cx="2376488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3333CC"/>
                </a:solidFill>
                <a:latin typeface="Rockwell" pitchFamily="18" charset="0"/>
              </a:rPr>
              <a:t>Щукообразные</a:t>
            </a:r>
            <a:endParaRPr lang="ru-RU" sz="2400" b="1" dirty="0">
              <a:solidFill>
                <a:srgbClr val="3333CC"/>
              </a:solidFill>
              <a:latin typeface="Rockwell" pitchFamily="18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6767513" y="4005263"/>
            <a:ext cx="2376487" cy="10080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Окунеобразные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68313" y="2349500"/>
            <a:ext cx="2376487" cy="10080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  <a:latin typeface="Rockwell" pitchFamily="18" charset="0"/>
                <a:cs typeface="Aharoni" pitchFamily="2" charset="-79"/>
              </a:rPr>
              <a:t>Осетрообразны</a:t>
            </a:r>
            <a:r>
              <a:rPr lang="ru-RU" sz="2400" b="1" dirty="0">
                <a:solidFill>
                  <a:srgbClr val="3333CC"/>
                </a:solidFill>
                <a:latin typeface="Rockwell" pitchFamily="18" charset="0"/>
              </a:rPr>
              <a:t>е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2051050" y="1773238"/>
            <a:ext cx="1655763" cy="2303462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2411413" y="1844675"/>
            <a:ext cx="1655762" cy="3168650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5075238" y="1844675"/>
            <a:ext cx="1368425" cy="3240088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5435600" y="1773238"/>
            <a:ext cx="1368425" cy="2592387"/>
          </a:xfrm>
          <a:prstGeom prst="line">
            <a:avLst/>
          </a:prstGeom>
          <a:noFill/>
          <a:ln w="57150">
            <a:solidFill>
              <a:srgbClr val="210B7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{67AC8FF5-DC63-4557-A51B-34F0FEE51242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36004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{94281F49-C292-4846-AB79-53DBD25A5293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594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468313" y="260649"/>
            <a:ext cx="8207375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/>
              </a:rPr>
              <a:t>Представители класса Костные рыбы</a:t>
            </a:r>
          </a:p>
        </p:txBody>
      </p:sp>
      <p:pic>
        <p:nvPicPr>
          <p:cNvPr id="33798" name="Picture 6" descr="{2C2EE062-6750-4B1D-9EAE-221556B4AC9D}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268760"/>
            <a:ext cx="3671888" cy="254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785813"/>
            <a:ext cx="5308600" cy="704850"/>
          </a:xfr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Формы тела рыб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Содержимое 3" descr="img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44675"/>
            <a:ext cx="6769100" cy="4789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Окраска рыб</a:t>
            </a:r>
            <a:endParaRPr lang="ru-RU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/>
          <a:lstStyle/>
          <a:p>
            <a:r>
              <a:rPr lang="ru-RU" dirty="0" smtClean="0"/>
              <a:t>«Расчленяющая» расцветка рыб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995936" y="1628801"/>
            <a:ext cx="4968551" cy="885800"/>
          </a:xfrm>
        </p:spPr>
        <p:txBody>
          <a:bodyPr>
            <a:noAutofit/>
          </a:bodyPr>
          <a:lstStyle/>
          <a:p>
            <a:r>
              <a:rPr lang="ru-RU" dirty="0" smtClean="0"/>
              <a:t>Яркая окраска рыб, обитающих среди коралловых рифов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5" descr="r0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122290" cy="36659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 descr="r000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564904"/>
            <a:ext cx="4474840" cy="36724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Внешнее строение рыб</a:t>
            </a:r>
            <a:endParaRPr lang="ru-RU" b="1" dirty="0">
              <a:latin typeface="+mn-lt"/>
            </a:endParaRPr>
          </a:p>
        </p:txBody>
      </p:sp>
      <p:pic>
        <p:nvPicPr>
          <p:cNvPr id="6" name="Picture 3" descr="{B0174201-D540-4BF2-BE79-54A9A2CD183C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28800"/>
            <a:ext cx="8568951" cy="50405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387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Надкласс рыбы общая характеристика и внешнее строение</vt:lpstr>
      <vt:lpstr>Рыбы — позвоночные животные, живущие только в воде.</vt:lpstr>
      <vt:lpstr>Слайд 3</vt:lpstr>
      <vt:lpstr>Слайд 4</vt:lpstr>
      <vt:lpstr>Слайд 5</vt:lpstr>
      <vt:lpstr>Слайд 6</vt:lpstr>
      <vt:lpstr>Формы тела рыб</vt:lpstr>
      <vt:lpstr>Окраска рыб</vt:lpstr>
      <vt:lpstr>Внешнее строение рыб</vt:lpstr>
      <vt:lpstr>Органы передвижения</vt:lpstr>
      <vt:lpstr>Покровы тела рыб</vt:lpstr>
      <vt:lpstr>Расположение чешуи на теле рыбы </vt:lpstr>
      <vt:lpstr>Внешнее строение рыб</vt:lpstr>
      <vt:lpstr>Органы чувств рыб Боковая линия</vt:lpstr>
      <vt:lpstr>Органы чувств рыб. Обоняние</vt:lpstr>
      <vt:lpstr>Органы чувств рыб. Зрение</vt:lpstr>
      <vt:lpstr>Органы чувств рыб</vt:lpstr>
      <vt:lpstr> Выводы к уроку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Надкласс рыбы</dc:title>
  <dc:creator>ТАНЯ</dc:creator>
  <cp:lastModifiedBy>ТАНЯ</cp:lastModifiedBy>
  <cp:revision>14</cp:revision>
  <dcterms:created xsi:type="dcterms:W3CDTF">2015-02-10T07:50:32Z</dcterms:created>
  <dcterms:modified xsi:type="dcterms:W3CDTF">2015-02-10T10:51:55Z</dcterms:modified>
</cp:coreProperties>
</file>