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CDA5-CA53-4B37-A153-A763F2B35D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234B-61EC-42D2-AB7F-AB8626395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5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92880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Тест </a:t>
            </a:r>
            <a:r>
              <a:rPr lang="ru-RU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Введение в конструирование.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372" y="578645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 педагог дополнительного образования </a:t>
            </a:r>
            <a:r>
              <a:rPr lang="ru-RU" dirty="0" err="1" smtClean="0"/>
              <a:t>Косицын</a:t>
            </a:r>
            <a:r>
              <a:rPr lang="ru-RU" dirty="0" smtClean="0"/>
              <a:t> Сергей Юрьевич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642939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4857760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 рамках реализации дополнительной общеобразовательной программы «Робототехника» </a:t>
            </a:r>
            <a:endParaRPr lang="ru-RU" dirty="0" smtClean="0"/>
          </a:p>
          <a:p>
            <a:pPr algn="r"/>
            <a:r>
              <a:rPr lang="ru-RU" dirty="0" smtClean="0"/>
              <a:t>1 </a:t>
            </a:r>
            <a:r>
              <a:rPr lang="ru-RU" dirty="0" smtClean="0"/>
              <a:t>год обучения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dirty="0" smtClean="0"/>
              <a:t>Вопрос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10715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Какие из этих предметов водят в состав </a:t>
            </a:r>
            <a:r>
              <a:rPr lang="ru-RU" b="1" dirty="0" smtClean="0"/>
              <a:t>ремённой </a:t>
            </a:r>
            <a:r>
              <a:rPr lang="ru-RU" dirty="0" smtClean="0"/>
              <a:t>передачи?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www.rcguru.cz/images/produkty/hpi86485-3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857520" cy="2143140"/>
          </a:xfrm>
          <a:prstGeom prst="rect">
            <a:avLst/>
          </a:prstGeom>
          <a:noFill/>
        </p:spPr>
      </p:pic>
      <p:pic>
        <p:nvPicPr>
          <p:cNvPr id="19460" name="Picture 4" descr="http://cdn.sdelki.ru/proposal_photos/303892/original."/>
          <p:cNvPicPr>
            <a:picLocks noChangeAspect="1" noChangeArrowheads="1"/>
          </p:cNvPicPr>
          <p:nvPr/>
        </p:nvPicPr>
        <p:blipFill>
          <a:blip r:embed="rId3"/>
          <a:srcRect t="8689" b="33384"/>
          <a:stretch>
            <a:fillRect/>
          </a:stretch>
        </p:blipFill>
        <p:spPr bwMode="auto">
          <a:xfrm>
            <a:off x="4500562" y="1571612"/>
            <a:ext cx="4000528" cy="1739360"/>
          </a:xfrm>
          <a:prstGeom prst="rect">
            <a:avLst/>
          </a:prstGeom>
          <a:noFill/>
        </p:spPr>
      </p:pic>
      <p:pic>
        <p:nvPicPr>
          <p:cNvPr id="19462" name="Picture 6" descr="http://elandka.com/wp-content/uploads/2011/12/%D0%A8%D0%BA%D0%B8%D0%B2%D1%8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6124"/>
            <a:ext cx="2643206" cy="26589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00050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 </a:t>
            </a:r>
            <a:r>
              <a:rPr lang="ru-RU" sz="2000" dirty="0" smtClean="0"/>
              <a:t>Шестерёнка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328612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В.</a:t>
            </a:r>
            <a:r>
              <a:rPr lang="ru-RU" sz="2000" dirty="0" smtClean="0"/>
              <a:t> Приводной ремень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607220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Б.</a:t>
            </a:r>
            <a:r>
              <a:rPr lang="ru-RU" sz="2000" dirty="0" smtClean="0"/>
              <a:t> Шкив</a:t>
            </a:r>
            <a:endParaRPr lang="ru-RU" sz="2000" dirty="0"/>
          </a:p>
        </p:txBody>
      </p:sp>
      <p:pic>
        <p:nvPicPr>
          <p:cNvPr id="19464" name="Picture 8" descr="http://www.splyse.ru/netcat_files/11/3/46_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929066"/>
            <a:ext cx="3333750" cy="1905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72132" y="592933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Г.</a:t>
            </a:r>
            <a:r>
              <a:rPr lang="ru-RU" sz="2000" dirty="0" smtClean="0"/>
              <a:t> Цепь</a:t>
            </a:r>
            <a:endParaRPr lang="ru-RU" sz="2000" dirty="0"/>
          </a:p>
        </p:txBody>
      </p:sp>
    </p:spTree>
  </p:cSld>
  <p:clrMapOvr>
    <a:masterClrMapping/>
  </p:clrMapOvr>
  <p:transition spd="med" advTm="35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ru-RU" dirty="0" smtClean="0"/>
              <a:t>Вопрос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12144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В какой из этих конструкций используется ремённая передача?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6" descr="http://www.itusozluk.com/image/sehir-bisikleti_298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143272" cy="20981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72264" y="371475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В.</a:t>
            </a:r>
            <a:r>
              <a:rPr lang="ru-RU" sz="2000" dirty="0" smtClean="0"/>
              <a:t> Велосипед</a:t>
            </a:r>
            <a:endParaRPr lang="ru-RU" sz="2000" dirty="0"/>
          </a:p>
        </p:txBody>
      </p:sp>
      <p:pic>
        <p:nvPicPr>
          <p:cNvPr id="23556" name="Picture 4" descr="http://rezon.fis.ru/popup_imgs/10101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3643338" cy="27385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450057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</a:t>
            </a:r>
            <a:r>
              <a:rPr lang="ru-RU" sz="2000" dirty="0" smtClean="0"/>
              <a:t> Конвейерная лента</a:t>
            </a:r>
            <a:endParaRPr lang="ru-RU" sz="2000" dirty="0"/>
          </a:p>
        </p:txBody>
      </p:sp>
      <p:pic>
        <p:nvPicPr>
          <p:cNvPr id="1028" name="Picture 4" descr="http://www.beta-love.com/wp-content/uploads/2011/02/mo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4"/>
            <a:ext cx="2428892" cy="2428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00760" y="592933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Б. </a:t>
            </a:r>
            <a:r>
              <a:rPr lang="ru-RU" sz="2000" dirty="0" smtClean="0"/>
              <a:t>Наручные часы</a:t>
            </a:r>
            <a:endParaRPr lang="ru-RU" sz="2000" dirty="0"/>
          </a:p>
        </p:txBody>
      </p:sp>
    </p:spTree>
  </p:cSld>
  <p:clrMapOvr>
    <a:masterClrMapping/>
  </p:clrMapOvr>
  <p:transition spd="med" advTm="3500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ru-RU" dirty="0" smtClean="0"/>
              <a:t> – Зубчатая передача</a:t>
            </a:r>
          </a:p>
          <a:p>
            <a:pPr>
              <a:buNone/>
            </a:pPr>
            <a:r>
              <a:rPr lang="en-US" dirty="0" smtClean="0"/>
              <a:t>B</a:t>
            </a:r>
            <a:r>
              <a:rPr lang="ru-RU" dirty="0" smtClean="0"/>
              <a:t> – Зависимая и независимая подвески</a:t>
            </a:r>
          </a:p>
          <a:p>
            <a:pPr>
              <a:buNone/>
            </a:pPr>
            <a:r>
              <a:rPr lang="en-US" dirty="0" smtClean="0"/>
              <a:t>C</a:t>
            </a:r>
            <a:r>
              <a:rPr lang="ru-RU" dirty="0" smtClean="0"/>
              <a:t> – Рычаг</a:t>
            </a:r>
          </a:p>
          <a:p>
            <a:pPr>
              <a:buNone/>
            </a:pPr>
            <a:r>
              <a:rPr lang="en-US" dirty="0" smtClean="0"/>
              <a:t>D</a:t>
            </a:r>
            <a:r>
              <a:rPr lang="ru-RU" dirty="0" smtClean="0"/>
              <a:t> – Ремённая передача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Какую из этих конструкций можно назвать устойчивой?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85762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</a:t>
            </a:r>
            <a:r>
              <a:rPr lang="ru-RU" sz="2000" b="1" dirty="0" smtClean="0"/>
              <a:t>.</a:t>
            </a:r>
            <a:r>
              <a:rPr lang="ru-RU" sz="2000" dirty="0" smtClean="0"/>
              <a:t> Велосипед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628652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</a:t>
            </a:r>
            <a:r>
              <a:rPr lang="ru-RU" sz="2000" b="1" dirty="0" smtClean="0"/>
              <a:t>.</a:t>
            </a:r>
            <a:r>
              <a:rPr lang="ru-RU" sz="2000" dirty="0" smtClean="0"/>
              <a:t> Подвесной мост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9322" y="435769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В. </a:t>
            </a:r>
            <a:r>
              <a:rPr lang="ru-RU" sz="2000" dirty="0" smtClean="0"/>
              <a:t>Карточный домик</a:t>
            </a:r>
          </a:p>
        </p:txBody>
      </p:sp>
      <p:pic>
        <p:nvPicPr>
          <p:cNvPr id="1034" name="Picture 10" descr="http://www.amurpravda.ru/articles/2008/10/11/3dom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71678"/>
            <a:ext cx="2768203" cy="2214563"/>
          </a:xfrm>
          <a:prstGeom prst="rect">
            <a:avLst/>
          </a:prstGeom>
          <a:noFill/>
        </p:spPr>
      </p:pic>
      <p:pic>
        <p:nvPicPr>
          <p:cNvPr id="1038" name="Picture 14" descr="http://www.ufolog.ru/files/articles/ag_small_2a8c2ecf51a3450b90c8b09b28d9b2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857628"/>
            <a:ext cx="3408468" cy="2428892"/>
          </a:xfrm>
          <a:prstGeom prst="rect">
            <a:avLst/>
          </a:prstGeom>
          <a:noFill/>
        </p:spPr>
      </p:pic>
      <p:pic>
        <p:nvPicPr>
          <p:cNvPr id="1040" name="Picture 16" descr="http://www.itusozluk.com/image/sehir-bisikleti_298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889627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1435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dirty="0" smtClean="0"/>
              <a:t>Выберите </a:t>
            </a:r>
            <a:r>
              <a:rPr lang="ru-RU" sz="3800" b="1" dirty="0" smtClean="0"/>
              <a:t>правильный</a:t>
            </a:r>
            <a:r>
              <a:rPr lang="ru-RU" sz="3800" dirty="0" smtClean="0"/>
              <a:t> вариант.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В независимой подвеске два колеса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500" b="1" dirty="0" smtClean="0"/>
              <a:t>	А. </a:t>
            </a:r>
            <a:r>
              <a:rPr lang="ru-RU" sz="3500" dirty="0" smtClean="0"/>
              <a:t>соединены общей осью.</a:t>
            </a:r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r>
              <a:rPr lang="ru-RU" sz="3500" b="1" dirty="0" smtClean="0"/>
              <a:t>	Б.</a:t>
            </a:r>
            <a:r>
              <a:rPr lang="ru-RU" sz="3500" dirty="0" smtClean="0"/>
              <a:t> подвешены независимо друг от друга.</a:t>
            </a:r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r>
              <a:rPr lang="ru-RU" sz="3500" b="1" dirty="0" smtClean="0"/>
              <a:t>	В.</a:t>
            </a:r>
            <a:r>
              <a:rPr lang="ru-RU" sz="3500" dirty="0" smtClean="0"/>
              <a:t> Возможны оба варианта (А и Б).</a:t>
            </a:r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r>
              <a:rPr lang="ru-RU" sz="3500" b="1" dirty="0" smtClean="0"/>
              <a:t>	Г.</a:t>
            </a:r>
            <a:r>
              <a:rPr lang="ru-RU" sz="3500" dirty="0" smtClean="0"/>
              <a:t> соединены ремённой передачей.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 advTm="3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12144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Выберите </a:t>
            </a:r>
            <a:r>
              <a:rPr lang="ru-RU" b="1" dirty="0" smtClean="0"/>
              <a:t>конструкции</a:t>
            </a:r>
            <a:r>
              <a:rPr lang="ru-RU" dirty="0" smtClean="0"/>
              <a:t>, в которых присутствует независимая подвеска:</a:t>
            </a:r>
            <a:endParaRPr lang="ru-RU" dirty="0"/>
          </a:p>
        </p:txBody>
      </p:sp>
      <p:pic>
        <p:nvPicPr>
          <p:cNvPr id="17410" name="Picture 2" descr="http://www.oborud.info/product/icon/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5992"/>
            <a:ext cx="2071670" cy="2792008"/>
          </a:xfrm>
          <a:prstGeom prst="rect">
            <a:avLst/>
          </a:prstGeom>
          <a:noFill/>
        </p:spPr>
      </p:pic>
      <p:pic>
        <p:nvPicPr>
          <p:cNvPr id="17412" name="Picture 4" descr="http://autozine.com.br/wp-content/uploads/2013/05/Marau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857364"/>
            <a:ext cx="3286148" cy="2749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6286520"/>
            <a:ext cx="328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</a:t>
            </a:r>
            <a:r>
              <a:rPr lang="ru-RU" sz="2000" dirty="0" smtClean="0"/>
              <a:t>. магазинная тележка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471488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Хаммер</a:t>
            </a:r>
            <a:r>
              <a:rPr lang="ru-RU" sz="2000" dirty="0" smtClean="0"/>
              <a:t> Мародер</a:t>
            </a:r>
          </a:p>
          <a:p>
            <a:r>
              <a:rPr lang="ru-RU" sz="2000" dirty="0" smtClean="0"/>
              <a:t>(внедорожник)</a:t>
            </a:r>
            <a:endParaRPr lang="ru-RU" sz="2000" dirty="0"/>
          </a:p>
        </p:txBody>
      </p:sp>
      <p:pic>
        <p:nvPicPr>
          <p:cNvPr id="17414" name="Picture 6" descr="http://dsmarket.com.ua/system/tmp/_trumb/r_8b9c0a5f11484e3c5679b44715725664catalog_products_image_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2500298" cy="24705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371475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</a:t>
            </a:r>
            <a:r>
              <a:rPr lang="ru-RU" sz="2000" dirty="0" smtClean="0"/>
              <a:t>. Газонокосилка</a:t>
            </a:r>
            <a:endParaRPr lang="ru-RU" sz="2000" dirty="0"/>
          </a:p>
        </p:txBody>
      </p:sp>
      <p:pic>
        <p:nvPicPr>
          <p:cNvPr id="17416" name="Picture 8" descr="http://freemarket.kiev.ua/images_goods/Inglesina/Inglesina-Vittoria--Comfort-Piu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857364"/>
            <a:ext cx="2500298" cy="29490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15108" y="485776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.</a:t>
            </a:r>
            <a:r>
              <a:rPr lang="ru-RU" sz="2000" dirty="0" smtClean="0"/>
              <a:t> Детская коляска</a:t>
            </a:r>
            <a:endParaRPr lang="ru-RU" sz="2000" dirty="0"/>
          </a:p>
        </p:txBody>
      </p:sp>
    </p:spTree>
  </p:cSld>
  <p:clrMapOvr>
    <a:masterClrMapping/>
  </p:clrMapOvr>
  <p:transition spd="med" advTm="3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Выберите </a:t>
            </a:r>
            <a:r>
              <a:rPr lang="ru-RU" sz="4000" b="1" dirty="0" smtClean="0"/>
              <a:t>верное</a:t>
            </a:r>
            <a:r>
              <a:rPr lang="ru-RU" sz="4000" dirty="0" smtClean="0"/>
              <a:t> утверждение: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А.</a:t>
            </a:r>
            <a:r>
              <a:rPr lang="ru-RU" sz="4000" dirty="0" smtClean="0"/>
              <a:t> Чем длиннее рычаг, тем проще на него нажимать.</a:t>
            </a:r>
            <a:endParaRPr lang="ru-RU" sz="4000" dirty="0"/>
          </a:p>
          <a:p>
            <a:r>
              <a:rPr lang="ru-RU" sz="4000" b="1" dirty="0" smtClean="0"/>
              <a:t>Б.</a:t>
            </a:r>
            <a:r>
              <a:rPr lang="ru-RU" sz="4000" dirty="0" smtClean="0"/>
              <a:t> Чем длиннее рычаг, тем сложнее на него нажимать.</a:t>
            </a:r>
          </a:p>
          <a:p>
            <a:r>
              <a:rPr lang="ru-RU" sz="4000" b="1" dirty="0" smtClean="0"/>
              <a:t>В.</a:t>
            </a:r>
            <a:r>
              <a:rPr lang="ru-RU" sz="4000" dirty="0" smtClean="0"/>
              <a:t> Сила нажатия не зависит от длины рычага. </a:t>
            </a:r>
          </a:p>
          <a:p>
            <a:r>
              <a:rPr lang="ru-RU" sz="4000" b="1" dirty="0" smtClean="0"/>
              <a:t>Г. </a:t>
            </a:r>
            <a:r>
              <a:rPr lang="ru-RU" sz="4000" dirty="0" smtClean="0"/>
              <a:t>Сила нажатия зависит от потоков космической радиации.</a:t>
            </a:r>
            <a:endParaRPr lang="ru-RU" sz="4000" dirty="0"/>
          </a:p>
        </p:txBody>
      </p:sp>
    </p:spTree>
  </p:cSld>
  <p:clrMapOvr>
    <a:masterClrMapping/>
  </p:clrMapOvr>
  <p:transition spd="med" advTm="3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4291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Какая из этих конструкция дает выигрыш в силе?</a:t>
            </a:r>
            <a:endParaRPr lang="ru-RU" dirty="0"/>
          </a:p>
        </p:txBody>
      </p:sp>
      <p:pic>
        <p:nvPicPr>
          <p:cNvPr id="15362" name="Picture 2" descr="http://www.marketus.ru/goods_images/NGR3083_FC2308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1960732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35769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</a:t>
            </a:r>
            <a:r>
              <a:rPr lang="ru-RU" sz="2000" dirty="0" smtClean="0"/>
              <a:t> Весы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5140" y="321468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В.</a:t>
            </a:r>
            <a:r>
              <a:rPr lang="ru-RU" sz="2000" dirty="0" smtClean="0"/>
              <a:t> Лом</a:t>
            </a:r>
            <a:endParaRPr lang="ru-RU" sz="2000" dirty="0"/>
          </a:p>
        </p:txBody>
      </p:sp>
      <p:pic>
        <p:nvPicPr>
          <p:cNvPr id="15366" name="Picture 6" descr="http://www.nn.ru/data/forum/images/2011-12/44152508-l4d2_crow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71612"/>
            <a:ext cx="3143272" cy="16345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00232" y="6143644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Б.</a:t>
            </a:r>
            <a:r>
              <a:rPr lang="ru-RU" sz="2000" dirty="0" smtClean="0"/>
              <a:t> рычаг коробки передач в </a:t>
            </a:r>
            <a:r>
              <a:rPr lang="ru-RU" sz="2000" dirty="0" err="1"/>
              <a:t>Б</a:t>
            </a:r>
            <a:r>
              <a:rPr lang="ru-RU" sz="2000" dirty="0" err="1" smtClean="0"/>
              <a:t>угатти</a:t>
            </a:r>
            <a:r>
              <a:rPr lang="ru-RU" sz="2000" dirty="0" smtClean="0"/>
              <a:t> </a:t>
            </a:r>
            <a:r>
              <a:rPr lang="ru-RU" sz="2000" dirty="0" err="1"/>
              <a:t>В</a:t>
            </a:r>
            <a:r>
              <a:rPr lang="ru-RU" sz="2000" dirty="0" err="1" smtClean="0"/>
              <a:t>ейрон</a:t>
            </a:r>
            <a:endParaRPr lang="ru-RU" sz="2000" dirty="0"/>
          </a:p>
        </p:txBody>
      </p:sp>
      <p:pic>
        <p:nvPicPr>
          <p:cNvPr id="15370" name="Picture 10" descr="http://www.automotofoto.net/wp-content/uploads/2013/01/MorningCoffee-Jan-21-2013-THUMBNAIL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429000"/>
            <a:ext cx="3857652" cy="256385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5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Из каких элементов состоит зубчатая передача?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А</a:t>
            </a:r>
            <a:r>
              <a:rPr lang="ru-RU" dirty="0" smtClean="0"/>
              <a:t> – </a:t>
            </a:r>
            <a:r>
              <a:rPr lang="ru-RU" dirty="0" err="1" smtClean="0"/>
              <a:t>пятерёнки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	Б</a:t>
            </a:r>
            <a:r>
              <a:rPr lang="ru-RU" dirty="0" smtClean="0"/>
              <a:t> – шестерёнки </a:t>
            </a:r>
          </a:p>
          <a:p>
            <a:pPr>
              <a:buNone/>
            </a:pPr>
            <a:r>
              <a:rPr lang="ru-RU" b="1" dirty="0" smtClean="0"/>
              <a:t>	В</a:t>
            </a:r>
            <a:r>
              <a:rPr lang="ru-RU" dirty="0" smtClean="0"/>
              <a:t> – </a:t>
            </a:r>
            <a:r>
              <a:rPr lang="ru-RU" dirty="0" err="1" smtClean="0"/>
              <a:t>семирёнки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	Г</a:t>
            </a:r>
            <a:r>
              <a:rPr lang="ru-RU" dirty="0" smtClean="0"/>
              <a:t> – </a:t>
            </a:r>
            <a:r>
              <a:rPr lang="ru-RU" dirty="0" err="1" smtClean="0"/>
              <a:t>восьмирёнки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	Д</a:t>
            </a:r>
            <a:r>
              <a:rPr lang="ru-RU" dirty="0" smtClean="0"/>
              <a:t> - шкивы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35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У первого зубчатого колеса 10 зубьев, а у второго – 25. Первое зубчатое колесо крутит второе.</a:t>
            </a:r>
          </a:p>
          <a:p>
            <a:pPr>
              <a:buNone/>
            </a:pPr>
            <a:r>
              <a:rPr lang="ru-RU" sz="2800" dirty="0" smtClean="0"/>
              <a:t>	Как, технически, правильно они называются?</a:t>
            </a:r>
          </a:p>
          <a:p>
            <a:pPr>
              <a:buNone/>
            </a:pPr>
            <a:r>
              <a:rPr lang="ru-RU" sz="2800" dirty="0" smtClean="0"/>
              <a:t>	Поставьте в соответствие: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786190"/>
            <a:ext cx="19159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Первое </a:t>
            </a:r>
          </a:p>
          <a:p>
            <a:pPr marL="342900" indent="-342900">
              <a:buAutoNum type="arabicPeriod" startAt="2"/>
            </a:pPr>
            <a:r>
              <a:rPr lang="ru-RU" sz="3200" dirty="0" smtClean="0"/>
              <a:t>Второе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092" y="3786190"/>
            <a:ext cx="4714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А.</a:t>
            </a:r>
            <a:r>
              <a:rPr lang="ru-RU" sz="3200" dirty="0" smtClean="0"/>
              <a:t> Шестерня</a:t>
            </a:r>
          </a:p>
          <a:p>
            <a:pPr>
              <a:buNone/>
            </a:pPr>
            <a:r>
              <a:rPr lang="ru-RU" sz="3200" b="1" dirty="0" smtClean="0"/>
              <a:t>Б. </a:t>
            </a:r>
            <a:r>
              <a:rPr lang="ru-RU" sz="3200" dirty="0" smtClean="0"/>
              <a:t>Зубчатое колесо</a:t>
            </a:r>
          </a:p>
          <a:p>
            <a:pPr>
              <a:buNone/>
            </a:pPr>
            <a:r>
              <a:rPr lang="ru-RU" sz="3200" b="1" dirty="0" smtClean="0"/>
              <a:t>В.</a:t>
            </a:r>
            <a:r>
              <a:rPr lang="ru-RU" sz="3200" dirty="0" smtClean="0"/>
              <a:t> Ведущее колесо</a:t>
            </a:r>
          </a:p>
          <a:p>
            <a:pPr>
              <a:buNone/>
            </a:pPr>
            <a:r>
              <a:rPr lang="ru-RU" sz="3200" b="1" dirty="0" smtClean="0"/>
              <a:t>Г.</a:t>
            </a:r>
            <a:r>
              <a:rPr lang="ru-RU" sz="3200" dirty="0" smtClean="0"/>
              <a:t> Ведомое колесо	 </a:t>
            </a:r>
          </a:p>
        </p:txBody>
      </p:sp>
    </p:spTree>
  </p:cSld>
  <p:clrMapOvr>
    <a:masterClrMapping/>
  </p:clrMapOvr>
  <p:transition spd="med" advTm="35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47863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 чего зависит передаточное число шестерни?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А</a:t>
            </a:r>
            <a:r>
              <a:rPr lang="ru-RU" dirty="0" smtClean="0"/>
              <a:t> – от количества зубьев</a:t>
            </a:r>
          </a:p>
          <a:p>
            <a:pPr>
              <a:buNone/>
            </a:pPr>
            <a:r>
              <a:rPr lang="ru-RU" b="1" dirty="0" smtClean="0"/>
              <a:t>Б</a:t>
            </a:r>
            <a:r>
              <a:rPr lang="ru-RU" dirty="0" smtClean="0"/>
              <a:t> – от радиуса самого колеса</a:t>
            </a:r>
          </a:p>
          <a:p>
            <a:pPr>
              <a:buNone/>
            </a:pPr>
            <a:r>
              <a:rPr lang="ru-RU" b="1" dirty="0" smtClean="0"/>
              <a:t>В</a:t>
            </a:r>
            <a:r>
              <a:rPr lang="ru-RU" dirty="0" smtClean="0"/>
              <a:t> – от скорости его вращения</a:t>
            </a:r>
          </a:p>
          <a:p>
            <a:pPr>
              <a:buNone/>
            </a:pPr>
            <a:r>
              <a:rPr lang="ru-RU" b="1" dirty="0" smtClean="0"/>
              <a:t>Г</a:t>
            </a:r>
            <a:r>
              <a:rPr lang="ru-RU" dirty="0" smtClean="0"/>
              <a:t> – от его веса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35000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265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Практическое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User025</dc:creator>
  <cp:lastModifiedBy>Дмитрий Каленюк</cp:lastModifiedBy>
  <cp:revision>28</cp:revision>
  <dcterms:created xsi:type="dcterms:W3CDTF">2013-10-17T11:16:57Z</dcterms:created>
  <dcterms:modified xsi:type="dcterms:W3CDTF">2014-10-15T12:07:15Z</dcterms:modified>
</cp:coreProperties>
</file>