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6" r:id="rId3"/>
    <p:sldId id="267" r:id="rId4"/>
    <p:sldId id="258" r:id="rId5"/>
    <p:sldId id="259" r:id="rId6"/>
    <p:sldId id="268" r:id="rId7"/>
    <p:sldId id="273" r:id="rId8"/>
    <p:sldId id="274" r:id="rId9"/>
    <p:sldId id="271" r:id="rId10"/>
    <p:sldId id="272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05" autoAdjust="0"/>
    <p:restoredTop sz="94660"/>
  </p:normalViewPr>
  <p:slideViewPr>
    <p:cSldViewPr>
      <p:cViewPr varScale="1">
        <p:scale>
          <a:sx n="104" d="100"/>
          <a:sy n="104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73416-33DC-48B9-A302-A21FE535D416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C27D3-355F-4ACF-B783-6F53A6A6B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F7AC4E-1EC1-4B22-8FF2-B3375FAF7CF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975104"/>
          </a:xfrm>
        </p:spPr>
        <p:txBody>
          <a:bodyPr>
            <a:normAutofit/>
          </a:bodyPr>
          <a:lstStyle/>
          <a:p>
            <a:r>
              <a:rPr lang="ru-RU" i="1" dirty="0" smtClean="0"/>
              <a:t>Интеграция как один из способов повышения качества обучения на уроках физики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1400" b="1">
                <a:cs typeface="Times New Roman" pitchFamily="18" charset="0"/>
              </a:rPr>
              <a:t>k</a:t>
            </a:r>
            <a:r>
              <a:rPr lang="ru-RU" sz="1400" b="1">
                <a:cs typeface="Times New Roman" pitchFamily="18" charset="0"/>
              </a:rPr>
              <a:t> =9</a:t>
            </a:r>
            <a:r>
              <a:rPr lang="en-US" sz="1400" b="1">
                <a:cs typeface="Times New Roman" pitchFamily="18" charset="0"/>
              </a:rPr>
              <a:t>·</a:t>
            </a:r>
            <a:r>
              <a:rPr lang="ru-RU" sz="1400" b="1">
                <a:cs typeface="Times New Roman" pitchFamily="18" charset="0"/>
              </a:rPr>
              <a:t>10</a:t>
            </a:r>
            <a:r>
              <a:rPr lang="ru-RU" sz="1400" b="1" baseline="30000">
                <a:cs typeface="Times New Roman" pitchFamily="18" charset="0"/>
              </a:rPr>
              <a:t>9</a:t>
            </a:r>
            <a:r>
              <a:rPr lang="ru-RU" sz="1400" b="1">
                <a:cs typeface="Times New Roman" pitchFamily="18" charset="0"/>
              </a:rPr>
              <a:t> Н·м</a:t>
            </a:r>
            <a:r>
              <a:rPr lang="ru-RU" sz="1400" b="1" baseline="30000">
                <a:cs typeface="Times New Roman" pitchFamily="18" charset="0"/>
              </a:rPr>
              <a:t>2</a:t>
            </a:r>
            <a:r>
              <a:rPr lang="ru-RU" sz="1400" b="1">
                <a:cs typeface="Times New Roman" pitchFamily="18" charset="0"/>
              </a:rPr>
              <a:t>/Кл</a:t>
            </a:r>
            <a:r>
              <a:rPr lang="ru-RU" sz="1400" b="1" baseline="30000">
                <a:cs typeface="Times New Roman" pitchFamily="18" charset="0"/>
              </a:rPr>
              <a:t>2</a:t>
            </a:r>
            <a:r>
              <a:rPr lang="ru-RU" sz="1400">
                <a:cs typeface="Times New Roman" pitchFamily="18" charset="0"/>
              </a:rPr>
              <a:t>.</a:t>
            </a: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928688"/>
          <a:ext cx="3643338" cy="928694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9286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10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1143000"/>
            <a:ext cx="3292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50" y="2500313"/>
          <a:ext cx="3786214" cy="857256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1025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2714625"/>
            <a:ext cx="3571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50" y="3857625"/>
          <a:ext cx="4214842" cy="857256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10263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143375"/>
            <a:ext cx="37147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56"/>
          <p:cNvGrpSpPr>
            <a:grpSpLocks/>
          </p:cNvGrpSpPr>
          <p:nvPr/>
        </p:nvGrpSpPr>
        <p:grpSpPr bwMode="auto">
          <a:xfrm>
            <a:off x="4800600" y="228600"/>
            <a:ext cx="4071937" cy="5214937"/>
            <a:chOff x="4857752" y="214290"/>
            <a:chExt cx="4071966" cy="5214974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857752" y="214290"/>
              <a:ext cx="4071966" cy="521497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sz="2400" b="1" i="1" dirty="0">
                  <a:solidFill>
                    <a:srgbClr val="FFFF00"/>
                  </a:solidFill>
                  <a:latin typeface="Calibri" pitchFamily="34" charset="0"/>
                </a:rPr>
                <a:t>x 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</a:t>
              </a:r>
              <a:endParaRPr lang="en-US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endParaRPr lang="en-US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</a:t>
              </a:r>
              <a:r>
                <a:rPr lang="en-US" sz="2400" b="1" dirty="0">
                  <a:solidFill>
                    <a:srgbClr val="FFFF00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</a:rPr>
                <a:t>      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</a:t>
              </a:r>
              <a:r>
                <a:rPr lang="ru-RU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      </a:t>
              </a:r>
              <a:r>
                <a:rPr lang="en-US" sz="2400" b="1" i="1" dirty="0">
                  <a:solidFill>
                    <a:srgbClr val="FFFF00"/>
                  </a:solidFill>
                  <a:latin typeface="Calibri" pitchFamily="34" charset="0"/>
                </a:rPr>
                <a:t>t 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</a:t>
              </a:r>
            </a:p>
            <a:p>
              <a:pPr>
                <a:spcAft>
                  <a:spcPts val="1000"/>
                </a:spcAft>
                <a:defRPr/>
              </a:pPr>
              <a:endParaRPr lang="en-US" sz="24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endPara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ru-RU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</a:t>
              </a:r>
              <a:r>
                <a:rPr lang="ru-RU" sz="2400" b="1" dirty="0">
                  <a:solidFill>
                    <a:srgbClr val="FFFF00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</a:rPr>
                <a:t>        </a:t>
              </a:r>
              <a:r>
                <a:rPr lang="ru-RU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                    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</a:t>
              </a:r>
              <a:r>
                <a:rPr lang="ru-RU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</a:t>
              </a:r>
              <a:r>
                <a:rPr lang="ru-RU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</a:t>
              </a:r>
              <a:r>
                <a:rPr lang="en-US" sz="2400" b="1" i="1" dirty="0">
                  <a:solidFill>
                    <a:srgbClr val="FFFF00"/>
                  </a:solidFill>
                  <a:latin typeface="Calibri" pitchFamily="34" charset="0"/>
                </a:rPr>
                <a:t>t</a:t>
              </a:r>
              <a:r>
                <a:rPr lang="ru-RU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 </a:t>
              </a:r>
            </a:p>
            <a:p>
              <a:pPr>
                <a:spcAft>
                  <a:spcPts val="1000"/>
                </a:spcAft>
                <a:defRPr/>
              </a:pPr>
              <a:endParaRPr lang="ru-RU" sz="1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ru-RU" sz="2400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</a:t>
              </a:r>
              <a:r>
                <a:rPr lang="ru-RU" sz="2400" b="1" i="1" dirty="0">
                  <a:solidFill>
                    <a:srgbClr val="FFFF00"/>
                  </a:solidFill>
                  <a:latin typeface="Calibri" pitchFamily="34" charset="0"/>
                </a:rPr>
                <a:t>а</a:t>
              </a:r>
              <a:endParaRPr lang="ru-RU" sz="2400" b="1" i="1" dirty="0">
                <a:solidFill>
                  <a:srgbClr val="FFFF00"/>
                </a:solidFill>
                <a:latin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rgbClr val="FFFF00"/>
                  </a:solidFill>
                  <a:latin typeface="Calibri" pitchFamily="34" charset="0"/>
                </a:rPr>
                <a:t> 0</a:t>
              </a:r>
              <a:r>
                <a:rPr lang="ru-RU" sz="2400" b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        </a:t>
              </a:r>
              <a:r>
                <a:rPr lang="en-US" sz="2400" b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           </a:t>
              </a:r>
              <a:r>
                <a:rPr lang="en-US" sz="2400" b="1" i="1" dirty="0">
                  <a:solidFill>
                    <a:srgbClr val="FFFF00"/>
                  </a:solidFill>
                  <a:latin typeface="Calibri" pitchFamily="34" charset="0"/>
                </a:rPr>
                <a:t>t</a:t>
              </a:r>
              <a:r>
                <a:rPr lang="en-US" sz="2400" b="1" i="1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                                              </a:t>
              </a:r>
            </a:p>
            <a:p>
              <a:pPr>
                <a:spcAft>
                  <a:spcPts val="1200"/>
                </a:spcAft>
                <a:defRPr/>
              </a:pPr>
              <a:r>
                <a:rPr lang="en-US" sz="2400" i="1" dirty="0">
                  <a:latin typeface="Calibri" pitchFamily="34" charset="0"/>
                </a:rPr>
                <a:t>         </a:t>
              </a:r>
              <a:endParaRPr lang="ru-RU" sz="2400" dirty="0">
                <a:latin typeface="Arial" pitchFamily="34" charset="0"/>
              </a:endParaRPr>
            </a:p>
          </p:txBody>
        </p:sp>
        <p:grpSp>
          <p:nvGrpSpPr>
            <p:cNvPr id="3" name="Группа 55"/>
            <p:cNvGrpSpPr>
              <a:grpSpLocks/>
            </p:cNvGrpSpPr>
            <p:nvPr/>
          </p:nvGrpSpPr>
          <p:grpSpPr bwMode="auto">
            <a:xfrm>
              <a:off x="5214942" y="500042"/>
              <a:ext cx="3429023" cy="4572031"/>
              <a:chOff x="5705843" y="1019483"/>
              <a:chExt cx="1923028" cy="3117477"/>
            </a:xfrm>
          </p:grpSpPr>
          <p:sp>
            <p:nvSpPr>
              <p:cNvPr id="10269" name="Line 8"/>
              <p:cNvSpPr>
                <a:spLocks noChangeShapeType="1"/>
              </p:cNvSpPr>
              <p:nvPr/>
            </p:nvSpPr>
            <p:spPr bwMode="auto">
              <a:xfrm>
                <a:off x="5705843" y="2082562"/>
                <a:ext cx="13972" cy="93479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0" name="Line 9"/>
              <p:cNvSpPr>
                <a:spLocks noChangeShapeType="1"/>
              </p:cNvSpPr>
              <p:nvPr/>
            </p:nvSpPr>
            <p:spPr bwMode="auto">
              <a:xfrm>
                <a:off x="5705843" y="2629343"/>
                <a:ext cx="1923028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flipH="1" flipV="1">
                <a:off x="5941458" y="2280064"/>
                <a:ext cx="819891" cy="720150"/>
                <a:chOff x="3216" y="1305"/>
                <a:chExt cx="2704" cy="3367"/>
              </a:xfrm>
            </p:grpSpPr>
            <p:sp>
              <p:nvSpPr>
                <p:cNvPr id="10304" name="Freeform 11"/>
                <p:cNvSpPr>
                  <a:spLocks/>
                </p:cNvSpPr>
                <p:nvPr/>
              </p:nvSpPr>
              <p:spPr bwMode="auto">
                <a:xfrm>
                  <a:off x="5240" y="1331"/>
                  <a:ext cx="680" cy="1699"/>
                </a:xfrm>
                <a:custGeom>
                  <a:avLst/>
                  <a:gdLst>
                    <a:gd name="T0" fmla="*/ 0 w 2039"/>
                    <a:gd name="T1" fmla="*/ 1699 h 1699"/>
                    <a:gd name="T2" fmla="*/ 1 w 2039"/>
                    <a:gd name="T3" fmla="*/ 1290 h 1699"/>
                    <a:gd name="T4" fmla="*/ 3 w 2039"/>
                    <a:gd name="T5" fmla="*/ 855 h 1699"/>
                    <a:gd name="T6" fmla="*/ 4 w 2039"/>
                    <a:gd name="T7" fmla="*/ 525 h 1699"/>
                    <a:gd name="T8" fmla="*/ 6 w 2039"/>
                    <a:gd name="T9" fmla="*/ 240 h 1699"/>
                    <a:gd name="T10" fmla="*/ 7 w 2039"/>
                    <a:gd name="T11" fmla="*/ 45 h 1699"/>
                    <a:gd name="T12" fmla="*/ 8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305" name="Freeform 12"/>
                <p:cNvSpPr>
                  <a:spLocks/>
                </p:cNvSpPr>
                <p:nvPr/>
              </p:nvSpPr>
              <p:spPr bwMode="auto">
                <a:xfrm flipH="1">
                  <a:off x="3216" y="1305"/>
                  <a:ext cx="680" cy="1699"/>
                </a:xfrm>
                <a:custGeom>
                  <a:avLst/>
                  <a:gdLst>
                    <a:gd name="T0" fmla="*/ 0 w 2039"/>
                    <a:gd name="T1" fmla="*/ 1699 h 1699"/>
                    <a:gd name="T2" fmla="*/ 1 w 2039"/>
                    <a:gd name="T3" fmla="*/ 1290 h 1699"/>
                    <a:gd name="T4" fmla="*/ 3 w 2039"/>
                    <a:gd name="T5" fmla="*/ 855 h 1699"/>
                    <a:gd name="T6" fmla="*/ 4 w 2039"/>
                    <a:gd name="T7" fmla="*/ 525 h 1699"/>
                    <a:gd name="T8" fmla="*/ 6 w 2039"/>
                    <a:gd name="T9" fmla="*/ 240 h 1699"/>
                    <a:gd name="T10" fmla="*/ 7 w 2039"/>
                    <a:gd name="T11" fmla="*/ 45 h 1699"/>
                    <a:gd name="T12" fmla="*/ 8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306" name="Freeform 13"/>
                <p:cNvSpPr>
                  <a:spLocks/>
                </p:cNvSpPr>
                <p:nvPr/>
              </p:nvSpPr>
              <p:spPr bwMode="auto">
                <a:xfrm flipV="1">
                  <a:off x="3898" y="2973"/>
                  <a:ext cx="680" cy="1699"/>
                </a:xfrm>
                <a:custGeom>
                  <a:avLst/>
                  <a:gdLst>
                    <a:gd name="T0" fmla="*/ 0 w 2039"/>
                    <a:gd name="T1" fmla="*/ 1699 h 1699"/>
                    <a:gd name="T2" fmla="*/ 1 w 2039"/>
                    <a:gd name="T3" fmla="*/ 1290 h 1699"/>
                    <a:gd name="T4" fmla="*/ 3 w 2039"/>
                    <a:gd name="T5" fmla="*/ 855 h 1699"/>
                    <a:gd name="T6" fmla="*/ 4 w 2039"/>
                    <a:gd name="T7" fmla="*/ 525 h 1699"/>
                    <a:gd name="T8" fmla="*/ 6 w 2039"/>
                    <a:gd name="T9" fmla="*/ 240 h 1699"/>
                    <a:gd name="T10" fmla="*/ 7 w 2039"/>
                    <a:gd name="T11" fmla="*/ 45 h 1699"/>
                    <a:gd name="T12" fmla="*/ 8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307" name="Freeform 14"/>
                <p:cNvSpPr>
                  <a:spLocks/>
                </p:cNvSpPr>
                <p:nvPr/>
              </p:nvSpPr>
              <p:spPr bwMode="auto">
                <a:xfrm flipH="1" flipV="1">
                  <a:off x="4563" y="2973"/>
                  <a:ext cx="680" cy="1699"/>
                </a:xfrm>
                <a:custGeom>
                  <a:avLst/>
                  <a:gdLst>
                    <a:gd name="T0" fmla="*/ 0 w 2039"/>
                    <a:gd name="T1" fmla="*/ 1699 h 1699"/>
                    <a:gd name="T2" fmla="*/ 1 w 2039"/>
                    <a:gd name="T3" fmla="*/ 1290 h 1699"/>
                    <a:gd name="T4" fmla="*/ 3 w 2039"/>
                    <a:gd name="T5" fmla="*/ 855 h 1699"/>
                    <a:gd name="T6" fmla="*/ 4 w 2039"/>
                    <a:gd name="T7" fmla="*/ 525 h 1699"/>
                    <a:gd name="T8" fmla="*/ 6 w 2039"/>
                    <a:gd name="T9" fmla="*/ 240 h 1699"/>
                    <a:gd name="T10" fmla="*/ 7 w 2039"/>
                    <a:gd name="T11" fmla="*/ 45 h 1699"/>
                    <a:gd name="T12" fmla="*/ 8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0272" name="Freeform 15"/>
              <p:cNvSpPr>
                <a:spLocks/>
              </p:cNvSpPr>
              <p:nvPr/>
            </p:nvSpPr>
            <p:spPr bwMode="auto">
              <a:xfrm flipV="1">
                <a:off x="5739502" y="2629978"/>
                <a:ext cx="206402" cy="363251"/>
              </a:xfrm>
              <a:custGeom>
                <a:avLst/>
                <a:gdLst>
                  <a:gd name="T0" fmla="*/ 0 w 2039"/>
                  <a:gd name="T1" fmla="*/ 2147483647 h 1699"/>
                  <a:gd name="T2" fmla="*/ 2147483647 w 2039"/>
                  <a:gd name="T3" fmla="*/ 2147483647 h 1699"/>
                  <a:gd name="T4" fmla="*/ 2147483647 w 2039"/>
                  <a:gd name="T5" fmla="*/ 2147483647 h 1699"/>
                  <a:gd name="T6" fmla="*/ 2147483647 w 2039"/>
                  <a:gd name="T7" fmla="*/ 2147483647 h 1699"/>
                  <a:gd name="T8" fmla="*/ 2147483647 w 2039"/>
                  <a:gd name="T9" fmla="*/ 2147483647 h 1699"/>
                  <a:gd name="T10" fmla="*/ 2147483647 w 2039"/>
                  <a:gd name="T11" fmla="*/ 2147483647 h 1699"/>
                  <a:gd name="T12" fmla="*/ 2147483647 w 2039"/>
                  <a:gd name="T13" fmla="*/ 0 h 16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9"/>
                  <a:gd name="T22" fmla="*/ 0 h 1699"/>
                  <a:gd name="T23" fmla="*/ 2039 w 2039"/>
                  <a:gd name="T24" fmla="*/ 1699 h 16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9" h="1699">
                    <a:moveTo>
                      <a:pt x="0" y="1699"/>
                    </a:moveTo>
                    <a:cubicBezTo>
                      <a:pt x="101" y="1565"/>
                      <a:pt x="202" y="1431"/>
                      <a:pt x="314" y="1290"/>
                    </a:cubicBezTo>
                    <a:cubicBezTo>
                      <a:pt x="426" y="1149"/>
                      <a:pt x="557" y="982"/>
                      <a:pt x="674" y="855"/>
                    </a:cubicBezTo>
                    <a:cubicBezTo>
                      <a:pt x="791" y="728"/>
                      <a:pt x="907" y="627"/>
                      <a:pt x="1019" y="525"/>
                    </a:cubicBezTo>
                    <a:cubicBezTo>
                      <a:pt x="1131" y="423"/>
                      <a:pt x="1237" y="320"/>
                      <a:pt x="1349" y="240"/>
                    </a:cubicBezTo>
                    <a:cubicBezTo>
                      <a:pt x="1461" y="160"/>
                      <a:pt x="1579" y="85"/>
                      <a:pt x="1694" y="45"/>
                    </a:cubicBezTo>
                    <a:cubicBezTo>
                      <a:pt x="1809" y="5"/>
                      <a:pt x="1982" y="7"/>
                      <a:pt x="2039" y="0"/>
                    </a:cubicBezTo>
                  </a:path>
                </a:pathLst>
              </a:cu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0273" name="Line 16"/>
              <p:cNvSpPr>
                <a:spLocks noChangeShapeType="1"/>
              </p:cNvSpPr>
              <p:nvPr/>
            </p:nvSpPr>
            <p:spPr bwMode="auto">
              <a:xfrm>
                <a:off x="5929392" y="1081083"/>
                <a:ext cx="29849" cy="3055877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4" name="Line 17"/>
              <p:cNvSpPr>
                <a:spLocks noChangeShapeType="1"/>
              </p:cNvSpPr>
              <p:nvPr/>
            </p:nvSpPr>
            <p:spPr bwMode="auto">
              <a:xfrm>
                <a:off x="6555582" y="1084893"/>
                <a:ext cx="19052" cy="305206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>
                <a:off x="5705843" y="1019483"/>
                <a:ext cx="1818239" cy="934799"/>
                <a:chOff x="2156" y="1655"/>
                <a:chExt cx="1939" cy="1472"/>
              </a:xfrm>
            </p:grpSpPr>
            <p:sp>
              <p:nvSpPr>
                <p:cNvPr id="10293" name="Line 19"/>
                <p:cNvSpPr>
                  <a:spLocks noChangeShapeType="1"/>
                </p:cNvSpPr>
                <p:nvPr/>
              </p:nvSpPr>
              <p:spPr bwMode="auto">
                <a:xfrm>
                  <a:off x="2156" y="1655"/>
                  <a:ext cx="15" cy="147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4" name="Line 20"/>
                <p:cNvSpPr>
                  <a:spLocks noChangeShapeType="1"/>
                </p:cNvSpPr>
                <p:nvPr/>
              </p:nvSpPr>
              <p:spPr bwMode="auto">
                <a:xfrm>
                  <a:off x="2156" y="2516"/>
                  <a:ext cx="1939" cy="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 flipH="1" flipV="1">
                  <a:off x="2616" y="1966"/>
                  <a:ext cx="876" cy="1134"/>
                  <a:chOff x="3216" y="1305"/>
                  <a:chExt cx="2704" cy="3367"/>
                </a:xfrm>
              </p:grpSpPr>
              <p:sp>
                <p:nvSpPr>
                  <p:cNvPr id="10300" name="Freeform 22"/>
                  <p:cNvSpPr>
                    <a:spLocks/>
                  </p:cNvSpPr>
                  <p:nvPr/>
                </p:nvSpPr>
                <p:spPr bwMode="auto">
                  <a:xfrm>
                    <a:off x="5240" y="1331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301" name="Freeform 23"/>
                  <p:cNvSpPr>
                    <a:spLocks/>
                  </p:cNvSpPr>
                  <p:nvPr/>
                </p:nvSpPr>
                <p:spPr bwMode="auto">
                  <a:xfrm flipH="1">
                    <a:off x="3216" y="1305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302" name="Freeform 24"/>
                  <p:cNvSpPr>
                    <a:spLocks/>
                  </p:cNvSpPr>
                  <p:nvPr/>
                </p:nvSpPr>
                <p:spPr bwMode="auto">
                  <a:xfrm flipV="1">
                    <a:off x="3898" y="2973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303" name="Freeform 25"/>
                  <p:cNvSpPr>
                    <a:spLocks/>
                  </p:cNvSpPr>
                  <p:nvPr/>
                </p:nvSpPr>
                <p:spPr bwMode="auto">
                  <a:xfrm flipH="1" flipV="1">
                    <a:off x="4563" y="2973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0296" name="Freeform 26"/>
                <p:cNvSpPr>
                  <a:spLocks/>
                </p:cNvSpPr>
                <p:nvPr/>
              </p:nvSpPr>
              <p:spPr bwMode="auto">
                <a:xfrm flipV="1">
                  <a:off x="2401" y="2517"/>
                  <a:ext cx="220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97" name="Freeform 27"/>
                <p:cNvSpPr>
                  <a:spLocks/>
                </p:cNvSpPr>
                <p:nvPr/>
              </p:nvSpPr>
              <p:spPr bwMode="auto">
                <a:xfrm flipH="1">
                  <a:off x="2180" y="1956"/>
                  <a:ext cx="220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98" name="Freeform 28"/>
                <p:cNvSpPr>
                  <a:spLocks/>
                </p:cNvSpPr>
                <p:nvPr/>
              </p:nvSpPr>
              <p:spPr bwMode="auto">
                <a:xfrm flipH="1" flipV="1">
                  <a:off x="3492" y="2529"/>
                  <a:ext cx="220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99" name="Freeform 29"/>
                <p:cNvSpPr>
                  <a:spLocks/>
                </p:cNvSpPr>
                <p:nvPr/>
              </p:nvSpPr>
              <p:spPr bwMode="auto">
                <a:xfrm>
                  <a:off x="3711" y="1976"/>
                  <a:ext cx="221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0276" name="Freeform 30"/>
              <p:cNvSpPr>
                <a:spLocks/>
              </p:cNvSpPr>
              <p:nvPr/>
            </p:nvSpPr>
            <p:spPr bwMode="auto">
              <a:xfrm flipH="1" flipV="1">
                <a:off x="6775956" y="2637599"/>
                <a:ext cx="205766" cy="363251"/>
              </a:xfrm>
              <a:custGeom>
                <a:avLst/>
                <a:gdLst>
                  <a:gd name="T0" fmla="*/ 0 w 2039"/>
                  <a:gd name="T1" fmla="*/ 2147483647 h 1699"/>
                  <a:gd name="T2" fmla="*/ 2147483647 w 2039"/>
                  <a:gd name="T3" fmla="*/ 2147483647 h 1699"/>
                  <a:gd name="T4" fmla="*/ 2147483647 w 2039"/>
                  <a:gd name="T5" fmla="*/ 2147483647 h 1699"/>
                  <a:gd name="T6" fmla="*/ 2147483647 w 2039"/>
                  <a:gd name="T7" fmla="*/ 2147483647 h 1699"/>
                  <a:gd name="T8" fmla="*/ 2147483647 w 2039"/>
                  <a:gd name="T9" fmla="*/ 2147483647 h 1699"/>
                  <a:gd name="T10" fmla="*/ 2147483647 w 2039"/>
                  <a:gd name="T11" fmla="*/ 2147483647 h 1699"/>
                  <a:gd name="T12" fmla="*/ 2147483647 w 2039"/>
                  <a:gd name="T13" fmla="*/ 0 h 16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9"/>
                  <a:gd name="T22" fmla="*/ 0 h 1699"/>
                  <a:gd name="T23" fmla="*/ 2039 w 2039"/>
                  <a:gd name="T24" fmla="*/ 1699 h 16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9" h="1699">
                    <a:moveTo>
                      <a:pt x="0" y="1699"/>
                    </a:moveTo>
                    <a:cubicBezTo>
                      <a:pt x="101" y="1565"/>
                      <a:pt x="202" y="1431"/>
                      <a:pt x="314" y="1290"/>
                    </a:cubicBezTo>
                    <a:cubicBezTo>
                      <a:pt x="426" y="1149"/>
                      <a:pt x="557" y="982"/>
                      <a:pt x="674" y="855"/>
                    </a:cubicBezTo>
                    <a:cubicBezTo>
                      <a:pt x="791" y="728"/>
                      <a:pt x="907" y="627"/>
                      <a:pt x="1019" y="525"/>
                    </a:cubicBezTo>
                    <a:cubicBezTo>
                      <a:pt x="1131" y="423"/>
                      <a:pt x="1237" y="320"/>
                      <a:pt x="1349" y="240"/>
                    </a:cubicBezTo>
                    <a:cubicBezTo>
                      <a:pt x="1461" y="160"/>
                      <a:pt x="1579" y="85"/>
                      <a:pt x="1694" y="45"/>
                    </a:cubicBezTo>
                    <a:cubicBezTo>
                      <a:pt x="1809" y="5"/>
                      <a:pt x="1982" y="7"/>
                      <a:pt x="2039" y="0"/>
                    </a:cubicBezTo>
                  </a:path>
                </a:pathLst>
              </a:cu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0277" name="Freeform 31"/>
              <p:cNvSpPr>
                <a:spLocks/>
              </p:cNvSpPr>
              <p:nvPr/>
            </p:nvSpPr>
            <p:spPr bwMode="auto">
              <a:xfrm flipH="1">
                <a:off x="7182408" y="2286414"/>
                <a:ext cx="206402" cy="363251"/>
              </a:xfrm>
              <a:custGeom>
                <a:avLst/>
                <a:gdLst>
                  <a:gd name="T0" fmla="*/ 0 w 2039"/>
                  <a:gd name="T1" fmla="*/ 2147483647 h 1699"/>
                  <a:gd name="T2" fmla="*/ 2147483647 w 2039"/>
                  <a:gd name="T3" fmla="*/ 2147483647 h 1699"/>
                  <a:gd name="T4" fmla="*/ 2147483647 w 2039"/>
                  <a:gd name="T5" fmla="*/ 2147483647 h 1699"/>
                  <a:gd name="T6" fmla="*/ 2147483647 w 2039"/>
                  <a:gd name="T7" fmla="*/ 2147483647 h 1699"/>
                  <a:gd name="T8" fmla="*/ 2147483647 w 2039"/>
                  <a:gd name="T9" fmla="*/ 2147483647 h 1699"/>
                  <a:gd name="T10" fmla="*/ 2147483647 w 2039"/>
                  <a:gd name="T11" fmla="*/ 2147483647 h 1699"/>
                  <a:gd name="T12" fmla="*/ 2147483647 w 2039"/>
                  <a:gd name="T13" fmla="*/ 0 h 16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9"/>
                  <a:gd name="T22" fmla="*/ 0 h 1699"/>
                  <a:gd name="T23" fmla="*/ 2039 w 2039"/>
                  <a:gd name="T24" fmla="*/ 1699 h 16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9" h="1699">
                    <a:moveTo>
                      <a:pt x="0" y="1699"/>
                    </a:moveTo>
                    <a:cubicBezTo>
                      <a:pt x="101" y="1565"/>
                      <a:pt x="202" y="1431"/>
                      <a:pt x="314" y="1290"/>
                    </a:cubicBezTo>
                    <a:cubicBezTo>
                      <a:pt x="426" y="1149"/>
                      <a:pt x="557" y="982"/>
                      <a:pt x="674" y="855"/>
                    </a:cubicBezTo>
                    <a:cubicBezTo>
                      <a:pt x="791" y="728"/>
                      <a:pt x="907" y="627"/>
                      <a:pt x="1019" y="525"/>
                    </a:cubicBezTo>
                    <a:cubicBezTo>
                      <a:pt x="1131" y="423"/>
                      <a:pt x="1237" y="320"/>
                      <a:pt x="1349" y="240"/>
                    </a:cubicBezTo>
                    <a:cubicBezTo>
                      <a:pt x="1461" y="160"/>
                      <a:pt x="1579" y="85"/>
                      <a:pt x="1694" y="45"/>
                    </a:cubicBezTo>
                    <a:cubicBezTo>
                      <a:pt x="1809" y="5"/>
                      <a:pt x="1982" y="7"/>
                      <a:pt x="2039" y="0"/>
                    </a:cubicBezTo>
                  </a:path>
                </a:pathLst>
              </a:cu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0278" name="Freeform 32"/>
              <p:cNvSpPr>
                <a:spLocks/>
              </p:cNvSpPr>
              <p:nvPr/>
            </p:nvSpPr>
            <p:spPr bwMode="auto">
              <a:xfrm>
                <a:off x="6981087" y="2286414"/>
                <a:ext cx="206402" cy="363251"/>
              </a:xfrm>
              <a:custGeom>
                <a:avLst/>
                <a:gdLst>
                  <a:gd name="T0" fmla="*/ 0 w 2039"/>
                  <a:gd name="T1" fmla="*/ 2147483647 h 1699"/>
                  <a:gd name="T2" fmla="*/ 2147483647 w 2039"/>
                  <a:gd name="T3" fmla="*/ 2147483647 h 1699"/>
                  <a:gd name="T4" fmla="*/ 2147483647 w 2039"/>
                  <a:gd name="T5" fmla="*/ 2147483647 h 1699"/>
                  <a:gd name="T6" fmla="*/ 2147483647 w 2039"/>
                  <a:gd name="T7" fmla="*/ 2147483647 h 1699"/>
                  <a:gd name="T8" fmla="*/ 2147483647 w 2039"/>
                  <a:gd name="T9" fmla="*/ 2147483647 h 1699"/>
                  <a:gd name="T10" fmla="*/ 2147483647 w 2039"/>
                  <a:gd name="T11" fmla="*/ 2147483647 h 1699"/>
                  <a:gd name="T12" fmla="*/ 2147483647 w 2039"/>
                  <a:gd name="T13" fmla="*/ 0 h 16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9"/>
                  <a:gd name="T22" fmla="*/ 0 h 1699"/>
                  <a:gd name="T23" fmla="*/ 2039 w 2039"/>
                  <a:gd name="T24" fmla="*/ 1699 h 16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9" h="1699">
                    <a:moveTo>
                      <a:pt x="0" y="1699"/>
                    </a:moveTo>
                    <a:cubicBezTo>
                      <a:pt x="101" y="1565"/>
                      <a:pt x="202" y="1431"/>
                      <a:pt x="314" y="1290"/>
                    </a:cubicBezTo>
                    <a:cubicBezTo>
                      <a:pt x="426" y="1149"/>
                      <a:pt x="557" y="982"/>
                      <a:pt x="674" y="855"/>
                    </a:cubicBezTo>
                    <a:cubicBezTo>
                      <a:pt x="791" y="728"/>
                      <a:pt x="907" y="627"/>
                      <a:pt x="1019" y="525"/>
                    </a:cubicBezTo>
                    <a:cubicBezTo>
                      <a:pt x="1131" y="423"/>
                      <a:pt x="1237" y="320"/>
                      <a:pt x="1349" y="240"/>
                    </a:cubicBezTo>
                    <a:cubicBezTo>
                      <a:pt x="1461" y="160"/>
                      <a:pt x="1579" y="85"/>
                      <a:pt x="1694" y="45"/>
                    </a:cubicBezTo>
                    <a:cubicBezTo>
                      <a:pt x="1809" y="5"/>
                      <a:pt x="1982" y="7"/>
                      <a:pt x="2039" y="0"/>
                    </a:cubicBezTo>
                  </a:path>
                </a:pathLst>
              </a:cu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0279" name="Line 33"/>
              <p:cNvSpPr>
                <a:spLocks noChangeShapeType="1"/>
              </p:cNvSpPr>
              <p:nvPr/>
            </p:nvSpPr>
            <p:spPr bwMode="auto">
              <a:xfrm>
                <a:off x="6147225" y="1084893"/>
                <a:ext cx="6351" cy="305206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0" name="Line 34"/>
              <p:cNvSpPr>
                <a:spLocks noChangeShapeType="1"/>
              </p:cNvSpPr>
              <p:nvPr/>
            </p:nvSpPr>
            <p:spPr bwMode="auto">
              <a:xfrm>
                <a:off x="6335209" y="1081083"/>
                <a:ext cx="50807" cy="3055877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 flipV="1">
                <a:off x="5705843" y="3202161"/>
                <a:ext cx="1878572" cy="934799"/>
                <a:chOff x="2156" y="1655"/>
                <a:chExt cx="1939" cy="1472"/>
              </a:xfrm>
            </p:grpSpPr>
            <p:sp>
              <p:nvSpPr>
                <p:cNvPr id="10282" name="Line 36"/>
                <p:cNvSpPr>
                  <a:spLocks noChangeShapeType="1"/>
                </p:cNvSpPr>
                <p:nvPr/>
              </p:nvSpPr>
              <p:spPr bwMode="auto">
                <a:xfrm>
                  <a:off x="2156" y="1655"/>
                  <a:ext cx="15" cy="147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3" name="Line 37"/>
                <p:cNvSpPr>
                  <a:spLocks noChangeShapeType="1"/>
                </p:cNvSpPr>
                <p:nvPr/>
              </p:nvSpPr>
              <p:spPr bwMode="auto">
                <a:xfrm>
                  <a:off x="2156" y="2516"/>
                  <a:ext cx="1939" cy="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" name="Group 38"/>
                <p:cNvGrpSpPr>
                  <a:grpSpLocks/>
                </p:cNvGrpSpPr>
                <p:nvPr/>
              </p:nvGrpSpPr>
              <p:grpSpPr bwMode="auto">
                <a:xfrm flipH="1" flipV="1">
                  <a:off x="2616" y="1966"/>
                  <a:ext cx="876" cy="1134"/>
                  <a:chOff x="3216" y="1305"/>
                  <a:chExt cx="2704" cy="3367"/>
                </a:xfrm>
              </p:grpSpPr>
              <p:sp>
                <p:nvSpPr>
                  <p:cNvPr id="10289" name="Freeform 39"/>
                  <p:cNvSpPr>
                    <a:spLocks/>
                  </p:cNvSpPr>
                  <p:nvPr/>
                </p:nvSpPr>
                <p:spPr bwMode="auto">
                  <a:xfrm>
                    <a:off x="5240" y="1331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290" name="Freeform 40"/>
                  <p:cNvSpPr>
                    <a:spLocks/>
                  </p:cNvSpPr>
                  <p:nvPr/>
                </p:nvSpPr>
                <p:spPr bwMode="auto">
                  <a:xfrm flipH="1">
                    <a:off x="3216" y="1305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291" name="Freeform 41"/>
                  <p:cNvSpPr>
                    <a:spLocks/>
                  </p:cNvSpPr>
                  <p:nvPr/>
                </p:nvSpPr>
                <p:spPr bwMode="auto">
                  <a:xfrm flipV="1">
                    <a:off x="3898" y="2973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292" name="Freeform 42"/>
                  <p:cNvSpPr>
                    <a:spLocks/>
                  </p:cNvSpPr>
                  <p:nvPr/>
                </p:nvSpPr>
                <p:spPr bwMode="auto">
                  <a:xfrm flipH="1" flipV="1">
                    <a:off x="4563" y="2973"/>
                    <a:ext cx="680" cy="1699"/>
                  </a:xfrm>
                  <a:custGeom>
                    <a:avLst/>
                    <a:gdLst>
                      <a:gd name="T0" fmla="*/ 0 w 2039"/>
                      <a:gd name="T1" fmla="*/ 1699 h 1699"/>
                      <a:gd name="T2" fmla="*/ 1 w 2039"/>
                      <a:gd name="T3" fmla="*/ 1290 h 1699"/>
                      <a:gd name="T4" fmla="*/ 3 w 2039"/>
                      <a:gd name="T5" fmla="*/ 855 h 1699"/>
                      <a:gd name="T6" fmla="*/ 4 w 2039"/>
                      <a:gd name="T7" fmla="*/ 525 h 1699"/>
                      <a:gd name="T8" fmla="*/ 6 w 2039"/>
                      <a:gd name="T9" fmla="*/ 240 h 1699"/>
                      <a:gd name="T10" fmla="*/ 7 w 2039"/>
                      <a:gd name="T11" fmla="*/ 45 h 1699"/>
                      <a:gd name="T12" fmla="*/ 8 w 2039"/>
                      <a:gd name="T13" fmla="*/ 0 h 169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39"/>
                      <a:gd name="T22" fmla="*/ 0 h 1699"/>
                      <a:gd name="T23" fmla="*/ 2039 w 2039"/>
                      <a:gd name="T24" fmla="*/ 1699 h 169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39" h="1699">
                        <a:moveTo>
                          <a:pt x="0" y="1699"/>
                        </a:moveTo>
                        <a:cubicBezTo>
                          <a:pt x="101" y="1565"/>
                          <a:pt x="202" y="1431"/>
                          <a:pt x="314" y="1290"/>
                        </a:cubicBezTo>
                        <a:cubicBezTo>
                          <a:pt x="426" y="1149"/>
                          <a:pt x="557" y="982"/>
                          <a:pt x="674" y="855"/>
                        </a:cubicBezTo>
                        <a:cubicBezTo>
                          <a:pt x="791" y="728"/>
                          <a:pt x="907" y="627"/>
                          <a:pt x="1019" y="525"/>
                        </a:cubicBezTo>
                        <a:cubicBezTo>
                          <a:pt x="1131" y="423"/>
                          <a:pt x="1237" y="320"/>
                          <a:pt x="1349" y="240"/>
                        </a:cubicBezTo>
                        <a:cubicBezTo>
                          <a:pt x="1461" y="160"/>
                          <a:pt x="1579" y="85"/>
                          <a:pt x="1694" y="45"/>
                        </a:cubicBezTo>
                        <a:cubicBezTo>
                          <a:pt x="1809" y="5"/>
                          <a:pt x="1982" y="7"/>
                          <a:pt x="2039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0285" name="Freeform 43"/>
                <p:cNvSpPr>
                  <a:spLocks/>
                </p:cNvSpPr>
                <p:nvPr/>
              </p:nvSpPr>
              <p:spPr bwMode="auto">
                <a:xfrm flipV="1">
                  <a:off x="2401" y="2517"/>
                  <a:ext cx="220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86" name="Freeform 44"/>
                <p:cNvSpPr>
                  <a:spLocks/>
                </p:cNvSpPr>
                <p:nvPr/>
              </p:nvSpPr>
              <p:spPr bwMode="auto">
                <a:xfrm flipH="1">
                  <a:off x="2180" y="1956"/>
                  <a:ext cx="220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87" name="Freeform 45"/>
                <p:cNvSpPr>
                  <a:spLocks/>
                </p:cNvSpPr>
                <p:nvPr/>
              </p:nvSpPr>
              <p:spPr bwMode="auto">
                <a:xfrm flipH="1" flipV="1">
                  <a:off x="3492" y="2529"/>
                  <a:ext cx="220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88" name="Freeform 46"/>
                <p:cNvSpPr>
                  <a:spLocks/>
                </p:cNvSpPr>
                <p:nvPr/>
              </p:nvSpPr>
              <p:spPr bwMode="auto">
                <a:xfrm>
                  <a:off x="3711" y="1976"/>
                  <a:ext cx="221" cy="572"/>
                </a:xfrm>
                <a:custGeom>
                  <a:avLst/>
                  <a:gdLst>
                    <a:gd name="T0" fmla="*/ 0 w 2039"/>
                    <a:gd name="T1" fmla="*/ 7 h 1699"/>
                    <a:gd name="T2" fmla="*/ 0 w 2039"/>
                    <a:gd name="T3" fmla="*/ 5 h 1699"/>
                    <a:gd name="T4" fmla="*/ 0 w 2039"/>
                    <a:gd name="T5" fmla="*/ 4 h 1699"/>
                    <a:gd name="T6" fmla="*/ 0 w 2039"/>
                    <a:gd name="T7" fmla="*/ 2 h 1699"/>
                    <a:gd name="T8" fmla="*/ 0 w 2039"/>
                    <a:gd name="T9" fmla="*/ 1 h 1699"/>
                    <a:gd name="T10" fmla="*/ 0 w 2039"/>
                    <a:gd name="T11" fmla="*/ 0 h 1699"/>
                    <a:gd name="T12" fmla="*/ 0 w 2039"/>
                    <a:gd name="T13" fmla="*/ 0 h 16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9"/>
                    <a:gd name="T22" fmla="*/ 0 h 1699"/>
                    <a:gd name="T23" fmla="*/ 2039 w 2039"/>
                    <a:gd name="T24" fmla="*/ 1699 h 16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9" h="1699">
                      <a:moveTo>
                        <a:pt x="0" y="1699"/>
                      </a:moveTo>
                      <a:cubicBezTo>
                        <a:pt x="101" y="1565"/>
                        <a:pt x="202" y="1431"/>
                        <a:pt x="314" y="1290"/>
                      </a:cubicBezTo>
                      <a:cubicBezTo>
                        <a:pt x="426" y="1149"/>
                        <a:pt x="557" y="982"/>
                        <a:pt x="674" y="855"/>
                      </a:cubicBezTo>
                      <a:cubicBezTo>
                        <a:pt x="791" y="728"/>
                        <a:pt x="907" y="627"/>
                        <a:pt x="1019" y="525"/>
                      </a:cubicBezTo>
                      <a:cubicBezTo>
                        <a:pt x="1131" y="423"/>
                        <a:pt x="1237" y="320"/>
                        <a:pt x="1349" y="240"/>
                      </a:cubicBezTo>
                      <a:cubicBezTo>
                        <a:pt x="1461" y="160"/>
                        <a:pt x="1579" y="85"/>
                        <a:pt x="1694" y="45"/>
                      </a:cubicBezTo>
                      <a:cubicBezTo>
                        <a:pt x="1809" y="5"/>
                        <a:pt x="1982" y="7"/>
                        <a:pt x="2039" y="0"/>
                      </a:cubicBez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  <p:pic>
          <p:nvPicPr>
            <p:cNvPr id="10268" name="Picture 4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29189" y="1857364"/>
              <a:ext cx="21431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TextBox 57"/>
          <p:cNvSpPr txBox="1"/>
          <p:nvPr/>
        </p:nvSpPr>
        <p:spPr>
          <a:xfrm>
            <a:off x="5791200" y="5029200"/>
            <a:ext cx="16430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FF00"/>
                </a:solidFill>
                <a:latin typeface="+mn-lt"/>
              </a:rPr>
              <a:t>T/2           T</a:t>
            </a:r>
            <a:endParaRPr lang="ru-RU" b="1" i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</a:rPr>
              <a:t>«Если у тебя есть яблоко и у меня есть яблоко, поменявшись, каждый из нас имеет по яблоку; если у тебя есть идея и у меня есть идея, поменявшись, каждый из нас будет иметь по две идеи». Фестиваль инновационных проектов подобен яблоневому саду, готовому к сбору урожая.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15 из 56160"/>
          <p:cNvPicPr>
            <a:picLocks noChangeAspect="1" noChangeArrowheads="1"/>
          </p:cNvPicPr>
          <p:nvPr/>
        </p:nvPicPr>
        <p:blipFill>
          <a:blip r:embed="rId2"/>
          <a:srcRect b="4953"/>
          <a:stretch>
            <a:fillRect/>
          </a:stretch>
        </p:blipFill>
        <p:spPr bwMode="auto">
          <a:xfrm>
            <a:off x="0" y="0"/>
            <a:ext cx="60960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43" name="Рисунок 2" descr="Свет2.jpg"/>
          <p:cNvPicPr>
            <a:picLocks noChangeAspect="1" noChangeArrowheads="1"/>
          </p:cNvPicPr>
          <p:nvPr/>
        </p:nvPicPr>
        <p:blipFill>
          <a:blip r:embed="rId3"/>
          <a:srcRect l="5368" t="8247" r="7860" b="49690"/>
          <a:stretch>
            <a:fillRect/>
          </a:stretch>
        </p:blipFill>
        <p:spPr bwMode="auto">
          <a:xfrm>
            <a:off x="1142976" y="3857628"/>
            <a:ext cx="7858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072188" y="571500"/>
            <a:ext cx="3071812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Солнечные и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лунные затмения.</a:t>
            </a:r>
          </a:p>
          <a:p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фото полное солнечное затмение 29 марта 2006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Свет2.jpg"/>
          <p:cNvPicPr>
            <a:picLocks noChangeAspect="1" noChangeArrowheads="1"/>
          </p:cNvPicPr>
          <p:nvPr/>
        </p:nvPicPr>
        <p:blipFill>
          <a:blip r:embed="rId2"/>
          <a:srcRect l="5368" t="55464" r="5894"/>
          <a:stretch>
            <a:fillRect/>
          </a:stretch>
        </p:blipFill>
        <p:spPr bwMode="auto">
          <a:xfrm>
            <a:off x="500034" y="3429000"/>
            <a:ext cx="7858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47" name="Picture 7" descr="http://im2-tub.yandex.net/i?id=37642385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67246" cy="350043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714875" y="1214438"/>
            <a:ext cx="41068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фото   - фазы  лунного</a:t>
            </a:r>
          </a:p>
          <a:p>
            <a:pPr algn="ctr"/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затмения.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Основные этапы  деятельности учащихся  при выполнении творческого проекта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1.Формулировка темы творческого проекта</a:t>
            </a:r>
            <a:endParaRPr lang="ru-RU" dirty="0" smtClean="0"/>
          </a:p>
          <a:p>
            <a:r>
              <a:rPr lang="ru-RU" b="1" dirty="0" smtClean="0"/>
              <a:t>  2.Постановка целей, задач и прогнозирование </a:t>
            </a:r>
            <a:endParaRPr lang="ru-RU" dirty="0" smtClean="0"/>
          </a:p>
          <a:p>
            <a:r>
              <a:rPr lang="ru-RU" b="1" dirty="0" smtClean="0"/>
              <a:t>  3.Поиск информации, обработка литературы </a:t>
            </a:r>
            <a:endParaRPr lang="ru-RU" dirty="0" smtClean="0"/>
          </a:p>
          <a:p>
            <a:r>
              <a:rPr lang="ru-RU" b="1" dirty="0" smtClean="0"/>
              <a:t>  4.Проверка гипотез </a:t>
            </a:r>
            <a:endParaRPr lang="ru-RU" dirty="0" smtClean="0"/>
          </a:p>
          <a:p>
            <a:r>
              <a:rPr lang="ru-RU" b="1" dirty="0" smtClean="0"/>
              <a:t>  5.Нахождение результата </a:t>
            </a:r>
            <a:endParaRPr lang="ru-RU" dirty="0" smtClean="0"/>
          </a:p>
          <a:p>
            <a:r>
              <a:rPr lang="ru-RU" b="1" dirty="0" smtClean="0"/>
              <a:t>  6.Презентация </a:t>
            </a:r>
            <a:endParaRPr lang="ru-RU" dirty="0" smtClean="0"/>
          </a:p>
          <a:p>
            <a:r>
              <a:rPr lang="ru-RU" b="1" dirty="0" smtClean="0"/>
              <a:t>  7.Защита творческого проекта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609600"/>
          <a:ext cx="7696200" cy="56209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48100"/>
                <a:gridCol w="3848100"/>
              </a:tblGrid>
              <a:tr h="70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Что нужно из курса математики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физике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Что физика дает математике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Вектор и операции над векторами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Примеры векторных величин и операции над ними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Система координат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Плоская и пространственная декартовы системы координат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Радианная мера угла, соотношение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между радианом и градусом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Решение задач, помогающих формированию математического языка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Линейная функция и её график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Уравнение координаты, скорости, графики движения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Квадратная функция и квадратное уравнение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Уравнение координаты равноускоренного движения, уравнение траектории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Понятие о тригонометрических функциях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Решение задач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Понятие о производной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Решение задач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28625" y="223838"/>
          <a:ext cx="8429685" cy="62774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4512"/>
                <a:gridCol w="3071834"/>
                <a:gridCol w="3643339"/>
              </a:tblGrid>
              <a:tr h="5715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91137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ru-RU" sz="2400" dirty="0" smtClean="0"/>
                        <a:t>Ускорение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a </a:t>
                      </a:r>
                      <a:r>
                        <a:rPr lang="ru-RU" sz="2800" dirty="0" smtClean="0"/>
                        <a:t>=</a:t>
                      </a:r>
                      <a:r>
                        <a:rPr lang="en-US" sz="2800" dirty="0" smtClean="0"/>
                        <a:t> </a:t>
                      </a:r>
                      <a:r>
                        <a:rPr lang="ru-RU" sz="2800" dirty="0" smtClean="0"/>
                        <a:t>0</a:t>
                      </a:r>
                      <a:endParaRPr lang="ru-RU" sz="2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dirty="0" smtClean="0"/>
                        <a:t>               a</a:t>
                      </a:r>
                      <a:r>
                        <a:rPr lang="en-US" sz="2800" baseline="0" dirty="0" smtClean="0"/>
                        <a:t> = const</a:t>
                      </a:r>
                    </a:p>
                    <a:p>
                      <a:endParaRPr lang="en-US" sz="3200" baseline="0" dirty="0" smtClean="0"/>
                    </a:p>
                    <a:p>
                      <a:r>
                        <a:rPr lang="en-US" sz="2800" dirty="0" smtClean="0"/>
                        <a:t>                        </a:t>
                      </a:r>
                      <a:endParaRPr lang="en-US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ru-RU" sz="2400" dirty="0" smtClean="0"/>
                        <a:t>Скорость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ru-RU" sz="2400" dirty="0" smtClean="0"/>
                        <a:t>Путь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96" name="TextBox 22"/>
          <p:cNvSpPr txBox="1">
            <a:spLocks noChangeArrowheads="1"/>
          </p:cNvSpPr>
          <p:nvPr/>
        </p:nvSpPr>
        <p:spPr bwMode="auto">
          <a:xfrm>
            <a:off x="2133600" y="304800"/>
            <a:ext cx="2619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Равномерное движ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ние</a:t>
            </a:r>
          </a:p>
        </p:txBody>
      </p:sp>
      <p:sp>
        <p:nvSpPr>
          <p:cNvPr id="3097" name="TextBox 23"/>
          <p:cNvSpPr txBox="1">
            <a:spLocks noChangeArrowheads="1"/>
          </p:cNvSpPr>
          <p:nvPr/>
        </p:nvSpPr>
        <p:spPr bwMode="auto">
          <a:xfrm>
            <a:off x="5357813" y="357188"/>
            <a:ext cx="3101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Равноускоренное  движение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2286794" y="3713956"/>
            <a:ext cx="14287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000375" y="3571875"/>
            <a:ext cx="1285875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H="1" flipV="1">
            <a:off x="6357938" y="2500313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5644357" y="1785144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H="1" flipV="1">
            <a:off x="3000375" y="4500563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357938" y="1571625"/>
            <a:ext cx="1285875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4" name="TextBox 35"/>
          <p:cNvSpPr txBox="1">
            <a:spLocks noChangeArrowheads="1"/>
          </p:cNvSpPr>
          <p:nvPr/>
        </p:nvSpPr>
        <p:spPr bwMode="auto">
          <a:xfrm>
            <a:off x="5857875" y="92868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4" name="Прямоугольник 43"/>
          <p:cNvSpPr/>
          <p:nvPr/>
        </p:nvSpPr>
        <p:spPr>
          <a:xfrm>
            <a:off x="5857875" y="3786188"/>
            <a:ext cx="1071563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rot="5400000" flipH="1" flipV="1">
            <a:off x="5144294" y="3856831"/>
            <a:ext cx="14287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 flipV="1">
            <a:off x="5857875" y="4071938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857875" y="3786188"/>
            <a:ext cx="1071563" cy="6429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ый треугольник 44"/>
          <p:cNvSpPr/>
          <p:nvPr/>
        </p:nvSpPr>
        <p:spPr>
          <a:xfrm flipH="1">
            <a:off x="5857875" y="3214688"/>
            <a:ext cx="1071563" cy="57150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5857875" y="3429000"/>
            <a:ext cx="1071563" cy="6429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857875" y="3143250"/>
            <a:ext cx="1071563" cy="6429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2" name="TextBox 45"/>
          <p:cNvSpPr txBox="1">
            <a:spLocks noChangeArrowheads="1"/>
          </p:cNvSpPr>
          <p:nvPr/>
        </p:nvSpPr>
        <p:spPr bwMode="auto">
          <a:xfrm>
            <a:off x="2500313" y="2857500"/>
            <a:ext cx="38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3" name="TextBox 46"/>
          <p:cNvSpPr txBox="1">
            <a:spLocks noChangeArrowheads="1"/>
          </p:cNvSpPr>
          <p:nvPr/>
        </p:nvSpPr>
        <p:spPr bwMode="auto">
          <a:xfrm>
            <a:off x="5357813" y="2928938"/>
            <a:ext cx="38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4" name="TextBox 47"/>
          <p:cNvSpPr txBox="1">
            <a:spLocks noChangeArrowheads="1"/>
          </p:cNvSpPr>
          <p:nvPr/>
        </p:nvSpPr>
        <p:spPr bwMode="auto">
          <a:xfrm>
            <a:off x="6000750" y="2286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15" name="TextBox 48"/>
          <p:cNvSpPr txBox="1">
            <a:spLocks noChangeArrowheads="1"/>
          </p:cNvSpPr>
          <p:nvPr/>
        </p:nvSpPr>
        <p:spPr bwMode="auto">
          <a:xfrm>
            <a:off x="2571750" y="43576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16" name="TextBox 49"/>
          <p:cNvSpPr txBox="1">
            <a:spLocks noChangeArrowheads="1"/>
          </p:cNvSpPr>
          <p:nvPr/>
        </p:nvSpPr>
        <p:spPr bwMode="auto">
          <a:xfrm>
            <a:off x="5357813" y="3857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17" name="TextBox 50"/>
          <p:cNvSpPr txBox="1">
            <a:spLocks noChangeArrowheads="1"/>
          </p:cNvSpPr>
          <p:nvPr/>
        </p:nvSpPr>
        <p:spPr bwMode="auto">
          <a:xfrm>
            <a:off x="4429125" y="4286250"/>
            <a:ext cx="284163" cy="523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8" name="TextBox 51"/>
          <p:cNvSpPr txBox="1">
            <a:spLocks noChangeArrowheads="1"/>
          </p:cNvSpPr>
          <p:nvPr/>
        </p:nvSpPr>
        <p:spPr bwMode="auto">
          <a:xfrm>
            <a:off x="7215188" y="38576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9" name="TextBox 52"/>
          <p:cNvSpPr txBox="1">
            <a:spLocks noChangeArrowheads="1"/>
          </p:cNvSpPr>
          <p:nvPr/>
        </p:nvSpPr>
        <p:spPr bwMode="auto">
          <a:xfrm>
            <a:off x="7858125" y="2214563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0" name="TextBox 53"/>
          <p:cNvSpPr txBox="1">
            <a:spLocks noChangeArrowheads="1"/>
          </p:cNvSpPr>
          <p:nvPr/>
        </p:nvSpPr>
        <p:spPr bwMode="auto">
          <a:xfrm>
            <a:off x="3143250" y="2928938"/>
            <a:ext cx="1736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1" name="TextBox 54"/>
          <p:cNvSpPr txBox="1">
            <a:spLocks noChangeArrowheads="1"/>
          </p:cNvSpPr>
          <p:nvPr/>
        </p:nvSpPr>
        <p:spPr bwMode="auto">
          <a:xfrm>
            <a:off x="7000875" y="2928938"/>
            <a:ext cx="1804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υ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 flipH="1" flipV="1">
            <a:off x="1929607" y="5642769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 flipH="1" flipV="1">
            <a:off x="2643188" y="6357938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2643188" y="5214938"/>
            <a:ext cx="1143000" cy="1143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5" name="TextBox 59"/>
          <p:cNvSpPr txBox="1">
            <a:spLocks noChangeArrowheads="1"/>
          </p:cNvSpPr>
          <p:nvPr/>
        </p:nvSpPr>
        <p:spPr bwMode="auto">
          <a:xfrm>
            <a:off x="2214563" y="49291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6" name="TextBox 60"/>
          <p:cNvSpPr txBox="1">
            <a:spLocks noChangeArrowheads="1"/>
          </p:cNvSpPr>
          <p:nvPr/>
        </p:nvSpPr>
        <p:spPr bwMode="auto">
          <a:xfrm>
            <a:off x="4143375" y="6072188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7" name="TextBox 61"/>
          <p:cNvSpPr txBox="1">
            <a:spLocks noChangeArrowheads="1"/>
          </p:cNvSpPr>
          <p:nvPr/>
        </p:nvSpPr>
        <p:spPr bwMode="auto">
          <a:xfrm>
            <a:off x="3929063" y="5429250"/>
            <a:ext cx="1139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75" y="3571875"/>
            <a:ext cx="1143000" cy="928688"/>
          </a:xfrm>
          <a:prstGeom prst="rect">
            <a:avLst/>
          </a:prstGeom>
          <a:solidFill>
            <a:schemeClr val="bg1">
              <a:lumMod val="50000"/>
              <a:alpha val="32000"/>
            </a:schemeClr>
          </a:solidFill>
          <a:ln w="635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rot="5400000" flipH="1" flipV="1">
            <a:off x="5144294" y="5642769"/>
            <a:ext cx="14287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0800000" flipH="1" flipV="1">
            <a:off x="5857875" y="6357938"/>
            <a:ext cx="142875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1" name="TextBox 65"/>
          <p:cNvSpPr txBox="1">
            <a:spLocks noChangeArrowheads="1"/>
          </p:cNvSpPr>
          <p:nvPr/>
        </p:nvSpPr>
        <p:spPr bwMode="auto">
          <a:xfrm>
            <a:off x="5357813" y="49291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2" name="TextBox 66"/>
          <p:cNvSpPr txBox="1">
            <a:spLocks noChangeArrowheads="1"/>
          </p:cNvSpPr>
          <p:nvPr/>
        </p:nvSpPr>
        <p:spPr bwMode="auto">
          <a:xfrm>
            <a:off x="7358063" y="6072188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олилиния 76"/>
          <p:cNvSpPr/>
          <p:nvPr/>
        </p:nvSpPr>
        <p:spPr>
          <a:xfrm>
            <a:off x="5889625" y="5041900"/>
            <a:ext cx="1106488" cy="1312863"/>
          </a:xfrm>
          <a:custGeom>
            <a:avLst/>
            <a:gdLst>
              <a:gd name="connsiteX0" fmla="*/ 0 w 1106129"/>
              <a:gd name="connsiteY0" fmla="*/ 1312606 h 1312606"/>
              <a:gd name="connsiteX1" fmla="*/ 368709 w 1106129"/>
              <a:gd name="connsiteY1" fmla="*/ 1150374 h 1312606"/>
              <a:gd name="connsiteX2" fmla="*/ 752167 w 1106129"/>
              <a:gd name="connsiteY2" fmla="*/ 840658 h 1312606"/>
              <a:gd name="connsiteX3" fmla="*/ 1017638 w 1106129"/>
              <a:gd name="connsiteY3" fmla="*/ 368709 h 1312606"/>
              <a:gd name="connsiteX4" fmla="*/ 1106129 w 1106129"/>
              <a:gd name="connsiteY4" fmla="*/ 0 h 1312606"/>
              <a:gd name="connsiteX5" fmla="*/ 1106129 w 1106129"/>
              <a:gd name="connsiteY5" fmla="*/ 0 h 131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6129" h="1312606">
                <a:moveTo>
                  <a:pt x="0" y="1312606"/>
                </a:moveTo>
                <a:cubicBezTo>
                  <a:pt x="121674" y="1270819"/>
                  <a:pt x="243348" y="1229032"/>
                  <a:pt x="368709" y="1150374"/>
                </a:cubicBezTo>
                <a:cubicBezTo>
                  <a:pt x="494070" y="1071716"/>
                  <a:pt x="644012" y="970935"/>
                  <a:pt x="752167" y="840658"/>
                </a:cubicBezTo>
                <a:cubicBezTo>
                  <a:pt x="860322" y="710381"/>
                  <a:pt x="958644" y="508819"/>
                  <a:pt x="1017638" y="368709"/>
                </a:cubicBezTo>
                <a:cubicBezTo>
                  <a:pt x="1076632" y="228599"/>
                  <a:pt x="1106129" y="0"/>
                  <a:pt x="1106129" y="0"/>
                </a:cubicBezTo>
                <a:lnTo>
                  <a:pt x="1106129" y="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34" name="TextBox 81"/>
          <p:cNvSpPr txBox="1">
            <a:spLocks noChangeArrowheads="1"/>
          </p:cNvSpPr>
          <p:nvPr/>
        </p:nvSpPr>
        <p:spPr bwMode="auto">
          <a:xfrm>
            <a:off x="6786563" y="5643563"/>
            <a:ext cx="2105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l-GR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t+at</a:t>
            </a:r>
            <a:r>
              <a:rPr lang="en-US" sz="3200" b="1" i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Графики изменения координат велосипедистов с течением времени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611" t="32515" r="44223" b="27126"/>
          <a:stretch>
            <a:fillRect/>
          </a:stretch>
        </p:blipFill>
        <p:spPr>
          <a:xfrm>
            <a:off x="1500188" y="1571625"/>
            <a:ext cx="6215062" cy="4929188"/>
          </a:xfr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214563" y="5500688"/>
            <a:ext cx="1000125" cy="71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Вывод формулы для расчёта пути, пройденного телом при равноускоренном движении</a:t>
            </a:r>
            <a:endParaRPr lang="ru-RU" sz="3600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625" y="1714500"/>
            <a:ext cx="3971925" cy="14287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i="1" smtClean="0"/>
              <a:t>				                  </a:t>
            </a:r>
            <a:r>
              <a:rPr lang="ru-RU" sz="2800" i="1" smtClean="0"/>
              <a:t>						</a:t>
            </a:r>
            <a:endParaRPr lang="ru-RU" sz="280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4984" t="40039" r="50782" b="19922"/>
          <a:stretch>
            <a:fillRect/>
          </a:stretch>
        </p:blipFill>
        <p:spPr bwMode="auto">
          <a:xfrm>
            <a:off x="285750" y="1714500"/>
            <a:ext cx="6143625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429000"/>
            <a:ext cx="2295293" cy="9906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666750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i="1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666750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i="1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571500" y="3714750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 l="7324" t="41016" r="28955" b="14062"/>
          <a:stretch>
            <a:fillRect/>
          </a:stretch>
        </p:blipFill>
        <p:spPr bwMode="auto">
          <a:xfrm>
            <a:off x="500034" y="1785926"/>
            <a:ext cx="810666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1" name="TextBox 10"/>
          <p:cNvSpPr txBox="1"/>
          <p:nvPr/>
        </p:nvSpPr>
        <p:spPr>
          <a:xfrm>
            <a:off x="214313" y="571500"/>
            <a:ext cx="8643937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Связь колебательного движения с движением по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окружности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310</Words>
  <PresentationFormat>Экран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Интеграция как один из способов повышения качества обучения на уроках физики </vt:lpstr>
      <vt:lpstr>Слайд 2</vt:lpstr>
      <vt:lpstr>Слайд 3</vt:lpstr>
      <vt:lpstr>Основные этапы  деятельности учащихся  при выполнении творческого проекта  </vt:lpstr>
      <vt:lpstr>Слайд 5</vt:lpstr>
      <vt:lpstr>Слайд 6</vt:lpstr>
      <vt:lpstr>Графики изменения координат велосипедистов с течением времени </vt:lpstr>
      <vt:lpstr>2. Вывод формулы для расчёта пути, пройденного телом при равноускоренном движении</vt:lpstr>
      <vt:lpstr>Слайд 9</vt:lpstr>
      <vt:lpstr>Слайд 10</vt:lpstr>
      <vt:lpstr>«Если у тебя есть яблоко и у меня есть яблоко, поменявшись, каждый из нас имеет по яблоку; если у тебя есть идея и у меня есть идея, поменявшись, каждый из нас будет иметь по две идеи». Фестиваль инновационных проектов подобен яблоневому саду, готовому к сбору урожая.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как один из способов повышения качества обучения на уроках физики </dc:title>
  <dc:creator>СССР</dc:creator>
  <cp:lastModifiedBy>Завуч</cp:lastModifiedBy>
  <cp:revision>5</cp:revision>
  <dcterms:created xsi:type="dcterms:W3CDTF">2012-04-25T21:37:25Z</dcterms:created>
  <dcterms:modified xsi:type="dcterms:W3CDTF">2012-04-26T08:53:38Z</dcterms:modified>
</cp:coreProperties>
</file>