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9" r:id="rId2"/>
    <p:sldId id="260" r:id="rId3"/>
    <p:sldId id="261" r:id="rId4"/>
    <p:sldId id="257" r:id="rId5"/>
    <p:sldId id="262" r:id="rId6"/>
    <p:sldId id="263" r:id="rId7"/>
    <p:sldId id="258" r:id="rId8"/>
    <p:sldId id="264" r:id="rId9"/>
    <p:sldId id="265" r:id="rId10"/>
    <p:sldId id="256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4D097"/>
    <a:srgbClr val="008000"/>
    <a:srgbClr val="99FF33"/>
    <a:srgbClr val="CCFF33"/>
    <a:srgbClr val="339933"/>
    <a:srgbClr val="21C5FF"/>
    <a:srgbClr val="75DB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676EB224-47C8-4B9E-BB47-CDFB55CDD32D}" type="datetimeFigureOut">
              <a:rPr lang="ru-RU" smtClean="0"/>
              <a:pPr/>
              <a:t>24.07.2011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9E6DECA-1BF7-47F0-939A-C53DADE8EB2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ipe dir="d"/>
  </p:transition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l%20Users\&#1044;&#1086;&#1082;&#1091;&#1084;&#1077;&#1085;&#1090;&#1099;\&#1052;&#1086;&#1080;%20&#1074;&#1080;&#1076;&#1077;&#1086;&#1079;&#1072;&#1087;&#1080;&#1089;&#1080;\&#1052;&#1085;&#1086;&#1075;&#1086;&#1086;&#1073;&#1088;&#1072;&#1079;&#1080;&#1077;%20&#1083;&#1080;&#1089;&#1090;&#1100;&#1077;&#1074;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All%20Users\&#1044;&#1086;&#1082;&#1091;&#1084;&#1077;&#1085;&#1090;&#1099;\&#1052;&#1086;&#1080;%20&#1074;&#1080;&#1076;&#1077;&#1086;&#1079;&#1072;&#1087;&#1080;&#1089;&#1080;\&#1051;&#1086;&#1074;&#1095;&#1080;&#1077;%20&#1083;&#1080;&#1089;&#1090;&#1100;&#1103;%20&#1085;&#1072;&#1089;&#1077;&#1082;&#1086;&#1084;&#1086;&#1103;&#1076;&#1085;&#1099;&#1093;%20&#1088;&#1072;&#1089;&#1090;&#1077;&#1085;&#1080;&#1081;.wmv" TargetMode="Externa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428604"/>
            <a:ext cx="6572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Дайте определения понятиям: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6786578" y="428604"/>
            <a:ext cx="2000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/>
              <a:t>побег,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1000108"/>
            <a:ext cx="12858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узел, 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785918" y="1000108"/>
            <a:ext cx="3000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междоузлие,</a:t>
            </a:r>
            <a:endParaRPr lang="ru-RU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572000" y="1000108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пазуха листа</a:t>
            </a:r>
            <a:endParaRPr lang="ru-RU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00034" y="1571612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и определите их на схеме.</a:t>
            </a:r>
            <a:endParaRPr lang="ru-RU" sz="2800" b="1" dirty="0"/>
          </a:p>
        </p:txBody>
      </p:sp>
      <p:pic>
        <p:nvPicPr>
          <p:cNvPr id="11" name="Рисунок 10" descr="Копия листорасполо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143116"/>
            <a:ext cx="4071965" cy="4143404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rot="10800000">
            <a:off x="4286248" y="5000636"/>
            <a:ext cx="857256" cy="642942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072066" y="5500702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узел</a:t>
            </a:r>
            <a:endParaRPr lang="ru-RU" sz="2400" b="1" dirty="0"/>
          </a:p>
        </p:txBody>
      </p:sp>
      <p:sp>
        <p:nvSpPr>
          <p:cNvPr id="20" name="Левая фигурная скобка 19"/>
          <p:cNvSpPr/>
          <p:nvPr/>
        </p:nvSpPr>
        <p:spPr>
          <a:xfrm>
            <a:off x="3857620" y="4143380"/>
            <a:ext cx="71438" cy="1143008"/>
          </a:xfrm>
          <a:prstGeom prst="lef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1500166" y="4286256"/>
            <a:ext cx="2571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междоузлие</a:t>
            </a:r>
            <a:endParaRPr lang="ru-RU" sz="2400" b="1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rot="16200000" flipH="1">
            <a:off x="3428992" y="3000372"/>
            <a:ext cx="785818" cy="35719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357422" y="2214554"/>
            <a:ext cx="1500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пазуха листа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5" dur="1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5" dur="1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  <p:bldP spid="10" grpId="0"/>
      <p:bldP spid="17" grpId="0"/>
      <p:bldP spid="20" grpId="0" animBg="1"/>
      <p:bldP spid="21" grpId="0"/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ногообразие листьев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85720" y="357166"/>
            <a:ext cx="8572560" cy="614366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286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7780" cmpd="sng">
                  <a:solidFill>
                    <a:srgbClr val="008000"/>
                  </a:solidFill>
                  <a:prstDash val="solid"/>
                  <a:miter lim="800000"/>
                </a:ln>
                <a:solidFill>
                  <a:srgbClr val="99FF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Жилкование листьев</a:t>
            </a:r>
            <a:endParaRPr lang="ru-RU" sz="3600" b="1" cap="none" spc="0" dirty="0">
              <a:ln w="17780" cmpd="sng">
                <a:solidFill>
                  <a:srgbClr val="008000"/>
                </a:solidFill>
                <a:prstDash val="solid"/>
                <a:miter lim="800000"/>
              </a:ln>
              <a:solidFill>
                <a:srgbClr val="99FF3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1428728" y="1000108"/>
            <a:ext cx="1285884" cy="64294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642910" y="16430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перистое</a:t>
            </a:r>
            <a:endParaRPr lang="ru-RU" b="1" dirty="0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3178959" y="1178703"/>
            <a:ext cx="714380" cy="35719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500298" y="1643050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пальчатое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rot="16200000" flipH="1">
            <a:off x="5107785" y="1178703"/>
            <a:ext cx="714380" cy="35719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14876" y="164305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параллельное</a:t>
            </a:r>
            <a:endParaRPr lang="ru-RU" b="1" dirty="0"/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6786578" y="1000108"/>
            <a:ext cx="785818" cy="71438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786578" y="164305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дуговое</a:t>
            </a:r>
            <a:endParaRPr lang="ru-RU" b="1" dirty="0"/>
          </a:p>
        </p:txBody>
      </p:sp>
      <p:pic>
        <p:nvPicPr>
          <p:cNvPr id="21" name="Рисунок 20" descr="лист кле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2071678"/>
            <a:ext cx="2214578" cy="2071702"/>
          </a:xfrm>
          <a:prstGeom prst="rect">
            <a:avLst/>
          </a:prstGeom>
        </p:spPr>
      </p:pic>
      <p:pic>
        <p:nvPicPr>
          <p:cNvPr id="22" name="Рисунок 21" descr="лист яблони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71678"/>
            <a:ext cx="1928826" cy="2214579"/>
          </a:xfrm>
          <a:prstGeom prst="rect">
            <a:avLst/>
          </a:prstGeom>
        </p:spPr>
      </p:pic>
      <p:pic>
        <p:nvPicPr>
          <p:cNvPr id="23" name="Рисунок 22" descr="Копия (2) листь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6315" y="2214555"/>
            <a:ext cx="1928825" cy="1857388"/>
          </a:xfrm>
          <a:prstGeom prst="rect">
            <a:avLst/>
          </a:prstGeom>
        </p:spPr>
      </p:pic>
      <p:pic>
        <p:nvPicPr>
          <p:cNvPr id="24" name="Рисунок 23" descr="Копия (3) листь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86578" y="2214555"/>
            <a:ext cx="2000250" cy="1857388"/>
          </a:xfrm>
          <a:prstGeom prst="rect">
            <a:avLst/>
          </a:prstGeom>
        </p:spPr>
      </p:pic>
      <p:cxnSp>
        <p:nvCxnSpPr>
          <p:cNvPr id="26" name="Прямая со стрелкой 25"/>
          <p:cNvCxnSpPr>
            <a:stCxn id="22" idx="2"/>
          </p:cNvCxnSpPr>
          <p:nvPr/>
        </p:nvCxnSpPr>
        <p:spPr>
          <a:xfrm rot="16200000" flipH="1">
            <a:off x="1232274" y="4375553"/>
            <a:ext cx="785817" cy="607223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rot="5400000">
            <a:off x="2500299" y="4357697"/>
            <a:ext cx="785819" cy="642941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000100" y="5286388"/>
            <a:ext cx="35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Двудольные растения</a:t>
            </a:r>
            <a:endParaRPr lang="ru-RU" b="1" dirty="0"/>
          </a:p>
        </p:txBody>
      </p:sp>
      <p:cxnSp>
        <p:nvCxnSpPr>
          <p:cNvPr id="33" name="Прямая со стрелкой 32"/>
          <p:cNvCxnSpPr/>
          <p:nvPr/>
        </p:nvCxnSpPr>
        <p:spPr>
          <a:xfrm rot="16200000" flipH="1">
            <a:off x="5429256" y="4286256"/>
            <a:ext cx="928694" cy="642942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6858016" y="4214818"/>
            <a:ext cx="928694" cy="785818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572000" y="528638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Однодольные растения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 tmFilter="0,0; .5, 1; 1, 1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/>
      <p:bldP spid="12" grpId="0"/>
      <p:bldP spid="15" grpId="0"/>
      <p:bldP spid="31" grpId="0"/>
      <p:bldP spid="3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57158" y="357166"/>
            <a:ext cx="84296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solidFill>
                    <a:srgbClr val="00B050"/>
                  </a:solidFill>
                  <a:prstDash val="solid"/>
                </a:ln>
                <a:solidFill>
                  <a:srgbClr val="74D097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Клеточное строение листа</a:t>
            </a:r>
            <a:endParaRPr lang="ru-RU" sz="3600" b="1" cap="none" spc="0" dirty="0">
              <a:ln w="31550" cmpd="sng">
                <a:solidFill>
                  <a:srgbClr val="00B050"/>
                </a:solidFill>
                <a:prstDash val="solid"/>
              </a:ln>
              <a:solidFill>
                <a:srgbClr val="74D097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 descr="подушк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28736"/>
            <a:ext cx="4857784" cy="4429156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929190" y="1643050"/>
            <a:ext cx="857256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786446" y="1428736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Кожица (эпидерма)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929190" y="2428868"/>
            <a:ext cx="857256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929322" y="228599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Столбчатая ткань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>
            <a:off x="5072066" y="3500438"/>
            <a:ext cx="642942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786446" y="3357562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Губчатая ткань</a:t>
            </a:r>
            <a:endParaRPr lang="ru-RU" b="1" dirty="0"/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143504" y="4214818"/>
            <a:ext cx="571504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786446" y="407194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Кожица (эпидерма)</a:t>
            </a:r>
            <a:endParaRPr lang="ru-RU" b="1" dirty="0"/>
          </a:p>
        </p:txBody>
      </p:sp>
      <p:cxnSp>
        <p:nvCxnSpPr>
          <p:cNvPr id="31" name="Прямая со стрелкой 30"/>
          <p:cNvCxnSpPr/>
          <p:nvPr/>
        </p:nvCxnSpPr>
        <p:spPr>
          <a:xfrm>
            <a:off x="5072066" y="5143512"/>
            <a:ext cx="714380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86446" y="5000636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Устьице</a:t>
            </a:r>
            <a:endParaRPr lang="ru-RU" b="1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>
            <a:off x="5000628" y="5643578"/>
            <a:ext cx="785818" cy="1588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5786446" y="5429264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Жилка</a:t>
            </a:r>
            <a:endParaRPr lang="ru-RU" b="1" dirty="0"/>
          </a:p>
        </p:txBody>
      </p:sp>
      <p:pic>
        <p:nvPicPr>
          <p:cNvPr id="37" name="Рисунок 36" descr="Копия устьц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4357694"/>
            <a:ext cx="2371725" cy="21336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3" grpId="0"/>
      <p:bldP spid="16" grpId="0"/>
      <p:bldP spid="29" grpId="0"/>
      <p:bldP spid="33" grpId="0"/>
      <p:bldP spid="3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Видоизменения листьев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 descr="Мясистые листья, содержащие запасные питательные вещества и воду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071546"/>
            <a:ext cx="2547942" cy="2357454"/>
          </a:xfrm>
          <a:prstGeom prst="rect">
            <a:avLst/>
          </a:prstGeom>
        </p:spPr>
      </p:pic>
      <p:pic>
        <p:nvPicPr>
          <p:cNvPr id="4" name="Рисунок 3" descr="Мотыльковые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86116" y="1000108"/>
            <a:ext cx="2071702" cy="2500330"/>
          </a:xfrm>
          <a:prstGeom prst="rect">
            <a:avLst/>
          </a:prstGeom>
        </p:spPr>
      </p:pic>
      <p:pic>
        <p:nvPicPr>
          <p:cNvPr id="5" name="Рисунок 4" descr="Суккуленты_ стеблевые (кактус)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29322" y="1071546"/>
            <a:ext cx="2500330" cy="2214578"/>
          </a:xfrm>
          <a:prstGeom prst="rect">
            <a:avLst/>
          </a:prstGeom>
        </p:spPr>
      </p:pic>
      <p:pic>
        <p:nvPicPr>
          <p:cNvPr id="6" name="Рисунок 5" descr="Барбарис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4" y="3929066"/>
            <a:ext cx="2214578" cy="2143140"/>
          </a:xfrm>
          <a:prstGeom prst="rect">
            <a:avLst/>
          </a:prstGeom>
        </p:spPr>
      </p:pic>
      <p:pic>
        <p:nvPicPr>
          <p:cNvPr id="7" name="Ловчие листья насекомоядных растений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7" cstate="print"/>
          <a:stretch>
            <a:fillRect/>
          </a:stretch>
        </p:blipFill>
        <p:spPr>
          <a:xfrm>
            <a:off x="4929190" y="3714752"/>
            <a:ext cx="2405058" cy="235743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Простые и сложные листь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8794" y="785794"/>
            <a:ext cx="5715040" cy="471490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одушка 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976" y="857232"/>
            <a:ext cx="6357982" cy="478634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571480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Какие листорасположения встречаются у побегов? Приведите примеры растений.</a:t>
            </a:r>
            <a:endParaRPr lang="ru-RU" sz="2400" b="1" dirty="0"/>
          </a:p>
        </p:txBody>
      </p:sp>
      <p:pic>
        <p:nvPicPr>
          <p:cNvPr id="3" name="Рисунок 2" descr="Копия листорасположени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2214554"/>
            <a:ext cx="2357454" cy="2714644"/>
          </a:xfrm>
          <a:prstGeom prst="rect">
            <a:avLst/>
          </a:prstGeom>
        </p:spPr>
      </p:pic>
      <p:pic>
        <p:nvPicPr>
          <p:cNvPr id="4" name="Рисунок 3" descr="Копия (2) листорасположение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2214554"/>
            <a:ext cx="2571768" cy="2714644"/>
          </a:xfrm>
          <a:prstGeom prst="rect">
            <a:avLst/>
          </a:prstGeom>
        </p:spPr>
      </p:pic>
      <p:pic>
        <p:nvPicPr>
          <p:cNvPr id="5" name="Рисунок 4" descr="Копия (3) листорасположение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214554"/>
            <a:ext cx="2500330" cy="27146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7158" y="164305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очередное</a:t>
            </a:r>
            <a:endParaRPr lang="ru-RU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1643050"/>
            <a:ext cx="2786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/>
              <a:t>супротивное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1643050"/>
            <a:ext cx="2643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мутовчатое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428604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Какие различают почки по расположению на побеге?</a:t>
            </a:r>
            <a:endParaRPr lang="ru-RU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28596" y="857232"/>
            <a:ext cx="81439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Какие различают почки по внутреннему строению?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82868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Каково строение вегетативной почки?</a:t>
            </a:r>
            <a:endParaRPr lang="ru-RU" sz="2000" b="1" dirty="0"/>
          </a:p>
        </p:txBody>
      </p:sp>
      <p:pic>
        <p:nvPicPr>
          <p:cNvPr id="5" name="Рисунок 4" descr="Копия почк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2214554"/>
            <a:ext cx="4357717" cy="3752869"/>
          </a:xfrm>
          <a:prstGeom prst="rect">
            <a:avLst/>
          </a:prstGeom>
          <a:effectLst>
            <a:softEdge rad="12700"/>
          </a:effec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3000364" y="5286388"/>
            <a:ext cx="714380" cy="35719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472" y="5572140"/>
            <a:ext cx="2571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почечные чешуи</a:t>
            </a:r>
            <a:endParaRPr lang="ru-RU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rot="10800000">
            <a:off x="4572000" y="4429132"/>
            <a:ext cx="107157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572132" y="4214818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конус нарастания</a:t>
            </a:r>
            <a:endParaRPr lang="ru-RU" b="1" dirty="0"/>
          </a:p>
        </p:txBody>
      </p:sp>
      <p:cxnSp>
        <p:nvCxnSpPr>
          <p:cNvPr id="15" name="Прямая со стрелкой 14"/>
          <p:cNvCxnSpPr/>
          <p:nvPr/>
        </p:nvCxnSpPr>
        <p:spPr>
          <a:xfrm rot="10800000">
            <a:off x="4500562" y="5286388"/>
            <a:ext cx="107157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0694" y="5286388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зачаточный стебель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4500562" y="3500438"/>
            <a:ext cx="1071570" cy="14287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10800000" flipV="1">
            <a:off x="4572000" y="3500438"/>
            <a:ext cx="1000132" cy="500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500694" y="3286124"/>
            <a:ext cx="3143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зачаточные листья</a:t>
            </a:r>
            <a:endParaRPr lang="ru-RU" b="1" dirty="0"/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3000364" y="4429132"/>
            <a:ext cx="1143008" cy="7143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428596" y="421481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зачаточные почки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8" grpId="0"/>
      <p:bldP spid="13" grpId="0"/>
      <p:bldP spid="17" grpId="0"/>
      <p:bldP spid="22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54136" y="571480"/>
            <a:ext cx="523572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Тема урока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8572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2500306"/>
            <a:ext cx="8434688" cy="3046988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Лист- часть побега. Внешнее и внутреннее строение листа.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714356"/>
            <a:ext cx="8215370" cy="138499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lIns="91440" tIns="45720" rIns="91440" bIns="45720">
            <a:spAutoFit/>
            <a:sp3d extrusionH="57150">
              <a:bevelT h="25400" prst="softRound"/>
            </a:sp3d>
          </a:bodyPr>
          <a:lstStyle/>
          <a:p>
            <a:r>
              <a:rPr lang="ru-RU" sz="2800" b="1" dirty="0" smtClean="0">
                <a:ln w="10541" cmpd="sng">
                  <a:noFill/>
                  <a:prstDash val="solid"/>
                </a:ln>
                <a:gradFill flip="none" rotWithShape="1">
                  <a:gsLst>
                    <a:gs pos="0">
                      <a:srgbClr val="21C5FF">
                        <a:shade val="30000"/>
                        <a:satMod val="115000"/>
                      </a:srgbClr>
                    </a:gs>
                    <a:gs pos="50000">
                      <a:srgbClr val="21C5FF">
                        <a:shade val="67500"/>
                        <a:satMod val="115000"/>
                      </a:srgbClr>
                    </a:gs>
                    <a:gs pos="100000">
                      <a:srgbClr val="21C5FF">
                        <a:shade val="100000"/>
                        <a:satMod val="115000"/>
                      </a:srgbClr>
                    </a:gs>
                  </a:gsLst>
                  <a:lin ang="16200000" scaled="1"/>
                  <a:tileRect/>
                </a:gradFill>
              </a:rPr>
              <a:t>Лист – один из основных органов растения, занимающий боковое положение в побеге.</a:t>
            </a:r>
            <a:endParaRPr lang="ru-RU" sz="2800" b="1" cap="none" spc="0" dirty="0">
              <a:ln w="10541" cmpd="sng">
                <a:noFill/>
                <a:prstDash val="solid"/>
              </a:ln>
              <a:gradFill flip="none" rotWithShape="1">
                <a:gsLst>
                  <a:gs pos="0">
                    <a:srgbClr val="21C5FF">
                      <a:shade val="30000"/>
                      <a:satMod val="115000"/>
                    </a:srgbClr>
                  </a:gs>
                  <a:gs pos="50000">
                    <a:srgbClr val="21C5FF">
                      <a:shade val="67500"/>
                      <a:satMod val="115000"/>
                    </a:srgbClr>
                  </a:gs>
                  <a:gs pos="100000">
                    <a:srgbClr val="21C5FF">
                      <a:shade val="100000"/>
                      <a:satMod val="115000"/>
                    </a:srgbClr>
                  </a:gs>
                </a:gsLst>
                <a:lin ang="16200000" scaled="1"/>
                <a:tileRect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8596" y="2357430"/>
            <a:ext cx="828680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</a:rPr>
              <a:t>Функции листа</a:t>
            </a:r>
            <a:endParaRPr lang="ru-RU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328612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▪ </a:t>
            </a:r>
            <a:r>
              <a:rPr lang="ru-RU" sz="2400" b="1" dirty="0" smtClean="0"/>
              <a:t>Газообмен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57158" y="4000504"/>
            <a:ext cx="8429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▪ </a:t>
            </a:r>
            <a:r>
              <a:rPr lang="ru-RU" sz="2400" b="1" dirty="0" smtClean="0"/>
              <a:t>Испарение воды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85720" y="4643446"/>
            <a:ext cx="85011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▪ Образование органических веществ</a:t>
            </a:r>
          </a:p>
          <a:p>
            <a:r>
              <a:rPr lang="ru-RU" sz="2400" b="1" dirty="0" smtClean="0"/>
              <a:t>         (фотосинтез)</a:t>
            </a:r>
            <a:endParaRPr lang="ru-RU" sz="24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3" presetID="3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714356"/>
            <a:ext cx="8286808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Какие приспособления имеет лист для осуществления процесса фотосинтеза?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Внешнее строение листа </a:t>
            </a:r>
            <a:endParaRPr lang="ru-RU" sz="4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Рисунок 3" descr="Простые и сложные листья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581150"/>
            <a:ext cx="6500857" cy="4562494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 rot="10800000" flipV="1">
            <a:off x="4857752" y="2357430"/>
            <a:ext cx="1428760" cy="57150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357950" y="2071678"/>
            <a:ext cx="25003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черешок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5607851" y="4107661"/>
            <a:ext cx="1143008" cy="642942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29256" y="4929198"/>
            <a:ext cx="3286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листовая пластинка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rot="16200000" flipH="1">
            <a:off x="4714877" y="1928804"/>
            <a:ext cx="500065" cy="214311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143240" y="1357298"/>
            <a:ext cx="4429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основание листа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3357554" y="2285992"/>
            <a:ext cx="1285884" cy="214314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214414" y="200024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прилистники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2571736" y="4357694"/>
            <a:ext cx="1571636" cy="78581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2571736" y="4429132"/>
            <a:ext cx="2143140" cy="71438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1500166" y="507207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жилки</a:t>
            </a:r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5072066" y="4572008"/>
            <a:ext cx="1428760" cy="428628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5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1439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cap="none" spc="0" dirty="0" smtClean="0">
                <a:ln w="1905"/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Простые листья</a:t>
            </a:r>
            <a:endParaRPr lang="ru-RU" sz="4000" b="1" cap="none" spc="0" dirty="0">
              <a:ln w="1905"/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034" y="100010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</a:rPr>
              <a:t>(имеют одну листовую пластинку)</a:t>
            </a:r>
            <a:endParaRPr lang="ru-RU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 descr="лист клен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500174"/>
            <a:ext cx="2786082" cy="2286016"/>
          </a:xfrm>
          <a:prstGeom prst="rect">
            <a:avLst/>
          </a:prstGeom>
        </p:spPr>
      </p:pic>
      <p:pic>
        <p:nvPicPr>
          <p:cNvPr id="6" name="Рисунок 5" descr="лист одуванчика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0639">
            <a:off x="4881209" y="1497774"/>
            <a:ext cx="2071702" cy="2786082"/>
          </a:xfrm>
          <a:prstGeom prst="rect">
            <a:avLst/>
          </a:prstGeom>
        </p:spPr>
      </p:pic>
      <p:pic>
        <p:nvPicPr>
          <p:cNvPr id="7" name="Рисунок 6" descr="лист сирени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34806">
            <a:off x="6318382" y="3769748"/>
            <a:ext cx="1900239" cy="2428892"/>
          </a:xfrm>
          <a:prstGeom prst="rect">
            <a:avLst/>
          </a:prstGeom>
        </p:spPr>
      </p:pic>
      <p:pic>
        <p:nvPicPr>
          <p:cNvPr id="8" name="Рисунок 7" descr="лист яблони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28860" y="3929066"/>
            <a:ext cx="2171703" cy="228601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8662" y="3714752"/>
            <a:ext cx="26432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Лист клена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29058" y="4143380"/>
            <a:ext cx="2857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Лист одуванчика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00298" y="592933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Лист яблони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00760" y="5857892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Лист сирени</a:t>
            </a:r>
            <a:endParaRPr lang="ru-RU" sz="2000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428604"/>
            <a:ext cx="835824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dirty="0" smtClean="0">
                <a:ln w="18415" cmpd="sng">
                  <a:solidFill>
                    <a:schemeClr val="accent4">
                      <a:lumMod val="750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8000">
                        <a:shade val="30000"/>
                        <a:satMod val="115000"/>
                      </a:srgbClr>
                    </a:gs>
                    <a:gs pos="50000">
                      <a:srgbClr val="008000">
                        <a:shade val="67500"/>
                        <a:satMod val="115000"/>
                      </a:srgbClr>
                    </a:gs>
                    <a:gs pos="100000">
                      <a:srgbClr val="008000">
                        <a:shade val="100000"/>
                        <a:satMod val="115000"/>
                      </a:srgbClr>
                    </a:gs>
                  </a:gsLst>
                  <a:lin ang="10800000" scaled="1"/>
                  <a:tileRect/>
                </a:gra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Сложные листья</a:t>
            </a:r>
            <a:endParaRPr lang="ru-RU" sz="3200" dirty="0">
              <a:ln w="18415" cmpd="sng">
                <a:solidFill>
                  <a:schemeClr val="accent4">
                    <a:lumMod val="75000"/>
                  </a:schemeClr>
                </a:solidFill>
                <a:prstDash val="solid"/>
              </a:ln>
              <a:gradFill flip="none" rotWithShape="1">
                <a:gsLst>
                  <a:gs pos="0">
                    <a:srgbClr val="008000">
                      <a:shade val="30000"/>
                      <a:satMod val="115000"/>
                    </a:srgbClr>
                  </a:gs>
                  <a:gs pos="50000">
                    <a:srgbClr val="008000">
                      <a:shade val="67500"/>
                      <a:satMod val="115000"/>
                    </a:srgbClr>
                  </a:gs>
                  <a:gs pos="100000">
                    <a:srgbClr val="00800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5720" y="928670"/>
            <a:ext cx="8572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(На одном черешке имеют несколько листовых пластинок)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Рисунок 3" descr="лист клевера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428736"/>
            <a:ext cx="1981205" cy="1876428"/>
          </a:xfrm>
          <a:prstGeom prst="rect">
            <a:avLst/>
          </a:prstGeom>
        </p:spPr>
      </p:pic>
      <p:pic>
        <p:nvPicPr>
          <p:cNvPr id="5" name="Рисунок 4" descr="лист малины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6116" y="1357298"/>
            <a:ext cx="2225672" cy="2419344"/>
          </a:xfrm>
          <a:prstGeom prst="rect">
            <a:avLst/>
          </a:prstGeom>
        </p:spPr>
      </p:pic>
      <p:pic>
        <p:nvPicPr>
          <p:cNvPr id="6" name="Рисунок 5" descr="Простые и сложные листья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1357298"/>
            <a:ext cx="2271715" cy="2286016"/>
          </a:xfrm>
          <a:prstGeom prst="rect">
            <a:avLst/>
          </a:prstGeom>
        </p:spPr>
      </p:pic>
      <p:pic>
        <p:nvPicPr>
          <p:cNvPr id="7" name="Рисунок 6" descr="лист шиповника.jpe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32" y="3714752"/>
            <a:ext cx="2214578" cy="2357454"/>
          </a:xfrm>
          <a:prstGeom prst="rect">
            <a:avLst/>
          </a:prstGeom>
        </p:spPr>
      </p:pic>
      <p:pic>
        <p:nvPicPr>
          <p:cNvPr id="8" name="Рисунок 7" descr="лист люпина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0628" y="3357562"/>
            <a:ext cx="3000382" cy="285750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910" y="3286124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клевера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857620" y="3714752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малины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00826" y="3357562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земляники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071670" y="607220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шиповника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143636" y="6000768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Лист люпина</a:t>
            </a:r>
            <a:endParaRPr lang="ru-RU" b="1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603</TotalTime>
  <Words>197</Words>
  <Application>Microsoft Office PowerPoint</Application>
  <PresentationFormat>Экран (4:3)</PresentationFormat>
  <Paragraphs>64</Paragraphs>
  <Slides>15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atlas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Марина</dc:creator>
  <cp:lastModifiedBy>Пользователь</cp:lastModifiedBy>
  <cp:revision>58</cp:revision>
  <dcterms:created xsi:type="dcterms:W3CDTF">2009-10-20T18:36:38Z</dcterms:created>
  <dcterms:modified xsi:type="dcterms:W3CDTF">2011-07-24T02:59:59Z</dcterms:modified>
</cp:coreProperties>
</file>