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ms-office.legacyDiagramTex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FFFF00"/>
    <a:srgbClr val="FF3300"/>
    <a:srgbClr val="00FF00"/>
    <a:srgbClr val="FF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4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9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06/relationships/legacyDocTextInfo" Target="legacyDocTextInfo.bin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4" Type="http://schemas.microsoft.com/office/2006/relationships/legacyDiagramText" Target="legacyDiagramText4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Полилиния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58 w 5740"/>
                <a:gd name="T1" fmla="*/ 1632 h 4316"/>
                <a:gd name="T2" fmla="*/ 0 w 5740"/>
                <a:gd name="T3" fmla="*/ 1632 h 4316"/>
                <a:gd name="T4" fmla="*/ 0 w 5740"/>
                <a:gd name="T5" fmla="*/ 0 h 4316"/>
                <a:gd name="T6" fmla="*/ 5758 w 5740"/>
                <a:gd name="T7" fmla="*/ 0 h 4316"/>
                <a:gd name="T8" fmla="*/ 5758 w 5740"/>
                <a:gd name="T9" fmla="*/ 1632 h 4316"/>
                <a:gd name="T10" fmla="*/ 5758 w 5740"/>
                <a:gd name="T11" fmla="*/ 1632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6" name="Группа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Овал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xmlns:mc="http://schemas.openxmlformats.org/markup-compatibility/2006" val="808080" mc:Ignorable="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8" name="Овал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xmlns:mc="http://schemas.openxmlformats.org/markup-compatibility/2006" val="808080" mc:Ignorable="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9" name="Овал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xmlns:mc="http://schemas.openxmlformats.org/markup-compatibility/2006" val="808080" mc:Ignorable="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0" name="Овал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xmlns:mc="http://schemas.openxmlformats.org/markup-compatibility/2006" val="808080" mc:Ignorable="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" name="Овал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xmlns:mc="http://schemas.openxmlformats.org/markup-compatibility/2006" val="808080" mc:Ignorable="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2" name="Полилиния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3" name="Полилиния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4" name="Полилиния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5" name="Полилиния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6" name="Полилиния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7" name="Овал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xmlns:mc="http://schemas.openxmlformats.org/markup-compatibility/2006" val="808080" mc:Ignorable="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7" name="Группа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Овал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xmlns:mc="http://schemas.openxmlformats.org/markup-compatibility/2006" val="808080" mc:Ignorable="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0" name="Овал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xmlns:mc="http://schemas.openxmlformats.org/markup-compatibility/2006" val="808080" mc:Ignorable="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1" name="Овал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xmlns:mc="http://schemas.openxmlformats.org/markup-compatibility/2006" val="808080" mc:Ignorable="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2" name="Овал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xmlns:mc="http://schemas.openxmlformats.org/markup-compatibility/2006" val="808080" mc:Ignorable="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3" name="Овал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xmlns:mc="http://schemas.openxmlformats.org/markup-compatibility/2006" val="808080" mc:Ignorable="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4" name="Овал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xmlns:mc="http://schemas.openxmlformats.org/markup-compatibility/2006" val="808080" mc:Ignorable="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5" name="Овал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xmlns:mc="http://schemas.openxmlformats.org/markup-compatibility/2006" val="808080" mc:Ignorable="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" name="Овал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xmlns:mc="http://schemas.openxmlformats.org/markup-compatibility/2006" val="808080" mc:Ignorable="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7" name="Полилиния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8" name="Полилиния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9" name="Полилиния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0" name="Полилиния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1" name="Полилиния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" name="Полилиния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" name="Полилиния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4" name="Полилиния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5" name="Полилиния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6" name="Полилиния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" name="Группа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Полилиния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Полилиния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Полилиния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5" name="Полилиния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" name="Полилиния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7" name="Полилиния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8" name="Полилиния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9" name="Полилиния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" name="Полилиния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1" name="Полилиния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" name="Полилиния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" name="Овал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xmlns:mc="http://schemas.openxmlformats.org/markup-compatibility/2006" val="808080" mc:Ignorable="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" name="Овал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xmlns:mc="http://schemas.openxmlformats.org/markup-compatibility/2006" val="808080" mc:Ignorable="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" name="Овал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xmlns:mc="http://schemas.openxmlformats.org/markup-compatibility/2006" val="808080" mc:Ignorable="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" name="Овал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xmlns:mc="http://schemas.openxmlformats.org/markup-compatibility/2006" val="808080" mc:Ignorable="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" name="Овал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xmlns:mc="http://schemas.openxmlformats.org/markup-compatibility/2006" val="808080" mc:Ignorable="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8" name="Овал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xmlns:mc="http://schemas.openxmlformats.org/markup-compatibility/2006" val="808080" mc:Ignorable="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9" name="Группа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Полилиния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0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0 w 382"/>
                  <a:gd name="T19" fmla="*/ 96 h 96"/>
                  <a:gd name="T20" fmla="*/ 264 w 382"/>
                  <a:gd name="T21" fmla="*/ 90 h 96"/>
                  <a:gd name="T22" fmla="*/ 312 w 382"/>
                  <a:gd name="T23" fmla="*/ 84 h 96"/>
                  <a:gd name="T24" fmla="*/ 353 w 382"/>
                  <a:gd name="T25" fmla="*/ 66 h 96"/>
                  <a:gd name="T26" fmla="*/ 383 w 382"/>
                  <a:gd name="T27" fmla="*/ 42 h 96"/>
                  <a:gd name="T28" fmla="*/ 377 w 382"/>
                  <a:gd name="T29" fmla="*/ 42 h 96"/>
                  <a:gd name="T30" fmla="*/ 347 w 382"/>
                  <a:gd name="T31" fmla="*/ 66 h 96"/>
                  <a:gd name="T32" fmla="*/ 306 w 382"/>
                  <a:gd name="T33" fmla="*/ 78 h 96"/>
                  <a:gd name="T34" fmla="*/ 264 w 382"/>
                  <a:gd name="T35" fmla="*/ 90 h 96"/>
                  <a:gd name="T36" fmla="*/ 210 w 382"/>
                  <a:gd name="T37" fmla="*/ 96 h 96"/>
                  <a:gd name="T38" fmla="*/ 210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" name="Полилиния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Полилиния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" name="Полилиния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" name="Полилиния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" name="Полилиния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0 w 185"/>
                  <a:gd name="T5" fmla="*/ 36 h 210"/>
                  <a:gd name="T6" fmla="*/ 156 w 185"/>
                  <a:gd name="T7" fmla="*/ 72 h 210"/>
                  <a:gd name="T8" fmla="*/ 162 w 185"/>
                  <a:gd name="T9" fmla="*/ 90 h 210"/>
                  <a:gd name="T10" fmla="*/ 168 w 185"/>
                  <a:gd name="T11" fmla="*/ 114 h 210"/>
                  <a:gd name="T12" fmla="*/ 162 w 185"/>
                  <a:gd name="T13" fmla="*/ 138 h 210"/>
                  <a:gd name="T14" fmla="*/ 150 w 185"/>
                  <a:gd name="T15" fmla="*/ 162 h 210"/>
                  <a:gd name="T16" fmla="*/ 120 w 185"/>
                  <a:gd name="T17" fmla="*/ 180 h 210"/>
                  <a:gd name="T18" fmla="*/ 90 w 185"/>
                  <a:gd name="T19" fmla="*/ 198 h 210"/>
                  <a:gd name="T20" fmla="*/ 97 w 185"/>
                  <a:gd name="T21" fmla="*/ 210 h 210"/>
                  <a:gd name="T22" fmla="*/ 132 w 185"/>
                  <a:gd name="T23" fmla="*/ 192 h 210"/>
                  <a:gd name="T24" fmla="*/ 162 w 185"/>
                  <a:gd name="T25" fmla="*/ 168 h 210"/>
                  <a:gd name="T26" fmla="*/ 180 w 185"/>
                  <a:gd name="T27" fmla="*/ 144 h 210"/>
                  <a:gd name="T28" fmla="*/ 186 w 185"/>
                  <a:gd name="T29" fmla="*/ 114 h 210"/>
                  <a:gd name="T30" fmla="*/ 180 w 185"/>
                  <a:gd name="T31" fmla="*/ 90 h 210"/>
                  <a:gd name="T32" fmla="*/ 174 w 185"/>
                  <a:gd name="T33" fmla="*/ 66 h 210"/>
                  <a:gd name="T34" fmla="*/ 156 w 185"/>
                  <a:gd name="T35" fmla="*/ 48 h 210"/>
                  <a:gd name="T36" fmla="*/ 132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" name="Полилиния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7" name="Группа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Овал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" name="Овал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" name="Овал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" name="Овал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77890" name="Прямоуг.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77891" name="Прямоуг.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68" name="Прямоуг.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" name="Прямоуг.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0" name="Прямоуг.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BA8DBA0-53A9-48F3-A7AC-140E8620A9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Прямоуг.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Прямоуг.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Прямоуг.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3B8F0-3A3B-4C25-903F-F067766108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Прямоуг.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Прямоуг.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Прямоуг.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8FA208-55B4-4D81-B49D-4C92924C1A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Прямоуг.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Прямоуг.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Прямоуг.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F3D4C-27BA-4F4B-B092-0D581CFBCD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Прямоуг.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Прямоуг.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Прямоуг.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04E89F-4C0C-45B3-ABB0-6682E3A883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Прямоуг.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Прямоуг.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Прямоуг.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0A1AE-63F7-4178-BFE6-202D2052F2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Прямоуг.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Прямоуг.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Прямоуг.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DAC7F-950F-4D60-A66C-743A63E79B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Прямоуг.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Прямоуг.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.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8858F-99BB-496A-BFDF-0B05F71973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Прямоуг.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.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Прямоуг.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80A44-7EE0-4DF7-8F0E-3399053175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рямоуг.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Прямоуг.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Прямоуг.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2B534-F4BC-4611-A0E3-DA570EE4C1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.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Прямоуг.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Прямоуг.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F3384-A0E2-4A74-A2BC-D5B177EE02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Прямоуг.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Прямоуг.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.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65948-46DA-4F4F-B4B7-1B3CA7C8BE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Прямоуг.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Прямоуг.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.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B1BFE5-CD0C-48EC-B9EE-9FD5F358C2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Полилиния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>
              <a:gd name="T0" fmla="*/ 0 w 179"/>
              <a:gd name="T1" fmla="*/ 132 h 132"/>
              <a:gd name="T2" fmla="*/ 29 w 179"/>
              <a:gd name="T3" fmla="*/ 132 h 132"/>
              <a:gd name="T4" fmla="*/ 77 w 179"/>
              <a:gd name="T5" fmla="*/ 108 h 132"/>
              <a:gd name="T6" fmla="*/ 119 w 179"/>
              <a:gd name="T7" fmla="*/ 78 h 132"/>
              <a:gd name="T8" fmla="*/ 155 w 179"/>
              <a:gd name="T9" fmla="*/ 48 h 132"/>
              <a:gd name="T10" fmla="*/ 179 w 179"/>
              <a:gd name="T11" fmla="*/ 12 h 132"/>
              <a:gd name="T12" fmla="*/ 173 w 179"/>
              <a:gd name="T13" fmla="*/ 6 h 132"/>
              <a:gd name="T14" fmla="*/ 167 w 179"/>
              <a:gd name="T15" fmla="*/ 0 h 132"/>
              <a:gd name="T16" fmla="*/ 137 w 179"/>
              <a:gd name="T17" fmla="*/ 42 h 132"/>
              <a:gd name="T18" fmla="*/ 101 w 179"/>
              <a:gd name="T19" fmla="*/ 78 h 132"/>
              <a:gd name="T20" fmla="*/ 53 w 179"/>
              <a:gd name="T21" fmla="*/ 108 h 132"/>
              <a:gd name="T22" fmla="*/ 0 w 179"/>
              <a:gd name="T23" fmla="*/ 132 h 132"/>
              <a:gd name="T24" fmla="*/ 0 w 179"/>
              <a:gd name="T25" fmla="*/ 13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xmlns:mc="http://schemas.openxmlformats.org/markup-compatibility/2006" val="000000" mc:Ignorable="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2051" name="Группа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2057" name="Полилиния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58 w 5740"/>
                <a:gd name="T1" fmla="*/ 1632 h 4316"/>
                <a:gd name="T2" fmla="*/ 0 w 5740"/>
                <a:gd name="T3" fmla="*/ 1632 h 4316"/>
                <a:gd name="T4" fmla="*/ 0 w 5740"/>
                <a:gd name="T5" fmla="*/ 0 h 4316"/>
                <a:gd name="T6" fmla="*/ 5758 w 5740"/>
                <a:gd name="T7" fmla="*/ 0 h 4316"/>
                <a:gd name="T8" fmla="*/ 5758 w 5740"/>
                <a:gd name="T9" fmla="*/ 1632 h 4316"/>
                <a:gd name="T10" fmla="*/ 5758 w 5740"/>
                <a:gd name="T11" fmla="*/ 1632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2058" name="Группа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76806" name="Овал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xmlns:mc="http://schemas.openxmlformats.org/markup-compatibility/2006" val="808080" mc:Ignorable="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6807" name="Овал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xmlns:mc="http://schemas.openxmlformats.org/markup-compatibility/2006" val="808080" mc:Ignorable="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6808" name="Овал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xmlns:mc="http://schemas.openxmlformats.org/markup-compatibility/2006" val="808080" mc:Ignorable="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6809" name="Овал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xmlns:mc="http://schemas.openxmlformats.org/markup-compatibility/2006" val="808080" mc:Ignorable="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6810" name="Овал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xmlns:mc="http://schemas.openxmlformats.org/markup-compatibility/2006" val="808080" mc:Ignorable="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6811" name="Полилиния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6812" name="Полилиния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6813" name="Полилиния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6814" name="Полилиния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6815" name="Полилиния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6816" name="Овал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xmlns:mc="http://schemas.openxmlformats.org/markup-compatibility/2006" val="808080" mc:Ignorable="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2059" name="Группа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76818" name="Овал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xmlns:mc="http://schemas.openxmlformats.org/markup-compatibility/2006" val="808080" mc:Ignorable="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6819" name="Овал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xmlns:mc="http://schemas.openxmlformats.org/markup-compatibility/2006" val="808080" mc:Ignorable="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6820" name="Овал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xmlns:mc="http://schemas.openxmlformats.org/markup-compatibility/2006" val="808080" mc:Ignorable="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6821" name="Овал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xmlns:mc="http://schemas.openxmlformats.org/markup-compatibility/2006" val="808080" mc:Ignorable="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6822" name="Овал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xmlns:mc="http://schemas.openxmlformats.org/markup-compatibility/2006" val="808080" mc:Ignorable="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6823" name="Овал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xmlns:mc="http://schemas.openxmlformats.org/markup-compatibility/2006" val="808080" mc:Ignorable="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6824" name="Овал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xmlns:mc="http://schemas.openxmlformats.org/markup-compatibility/2006" val="808080" mc:Ignorable="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6825" name="Овал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xmlns:mc="http://schemas.openxmlformats.org/markup-compatibility/2006" val="808080" mc:Ignorable="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6826" name="Полилиния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6827" name="Полилиния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6828" name="Полилиния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6829" name="Полилиния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03" name="Полилиния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04" name="Полилиния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6832" name="Полилиния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6833" name="Полилиния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6834" name="Полилиния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08" name="Полилиния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060" name="Группа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76837" name="Полилиния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6838" name="Полилиния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6839" name="Полилиния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6840" name="Полилиния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6841" name="Полилиния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6842" name="Полилиния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6843" name="Полилиния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81" name="Полилиния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6845" name="Полилиния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6846" name="Полилиния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6847" name="Полилиния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6848" name="Овал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xmlns:mc="http://schemas.openxmlformats.org/markup-compatibility/2006" val="808080" mc:Ignorable="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6849" name="Овал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xmlns:mc="http://schemas.openxmlformats.org/markup-compatibility/2006" val="808080" mc:Ignorable="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6850" name="Овал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xmlns:mc="http://schemas.openxmlformats.org/markup-compatibility/2006" val="808080" mc:Ignorable="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6851" name="Овал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xmlns:mc="http://schemas.openxmlformats.org/markup-compatibility/2006" val="808080" mc:Ignorable="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6852" name="Овал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xmlns:mc="http://schemas.openxmlformats.org/markup-compatibility/2006" val="808080" mc:Ignorable="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6853" name="Овал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xmlns:mc="http://schemas.openxmlformats.org/markup-compatibility/2006" val="808080" mc:Ignorable="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2061" name="Группа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2062" name="Полилиния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0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0 w 382"/>
                  <a:gd name="T19" fmla="*/ 96 h 96"/>
                  <a:gd name="T20" fmla="*/ 264 w 382"/>
                  <a:gd name="T21" fmla="*/ 90 h 96"/>
                  <a:gd name="T22" fmla="*/ 312 w 382"/>
                  <a:gd name="T23" fmla="*/ 84 h 96"/>
                  <a:gd name="T24" fmla="*/ 353 w 382"/>
                  <a:gd name="T25" fmla="*/ 66 h 96"/>
                  <a:gd name="T26" fmla="*/ 383 w 382"/>
                  <a:gd name="T27" fmla="*/ 42 h 96"/>
                  <a:gd name="T28" fmla="*/ 377 w 382"/>
                  <a:gd name="T29" fmla="*/ 42 h 96"/>
                  <a:gd name="T30" fmla="*/ 347 w 382"/>
                  <a:gd name="T31" fmla="*/ 66 h 96"/>
                  <a:gd name="T32" fmla="*/ 306 w 382"/>
                  <a:gd name="T33" fmla="*/ 78 h 96"/>
                  <a:gd name="T34" fmla="*/ 264 w 382"/>
                  <a:gd name="T35" fmla="*/ 90 h 96"/>
                  <a:gd name="T36" fmla="*/ 210 w 382"/>
                  <a:gd name="T37" fmla="*/ 96 h 96"/>
                  <a:gd name="T38" fmla="*/ 210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3" name="Полилиния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4" name="Полилиния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5" name="Полилиния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6" name="Полилиния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7" name="Полилиния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0 w 185"/>
                  <a:gd name="T5" fmla="*/ 36 h 210"/>
                  <a:gd name="T6" fmla="*/ 156 w 185"/>
                  <a:gd name="T7" fmla="*/ 72 h 210"/>
                  <a:gd name="T8" fmla="*/ 162 w 185"/>
                  <a:gd name="T9" fmla="*/ 90 h 210"/>
                  <a:gd name="T10" fmla="*/ 168 w 185"/>
                  <a:gd name="T11" fmla="*/ 114 h 210"/>
                  <a:gd name="T12" fmla="*/ 162 w 185"/>
                  <a:gd name="T13" fmla="*/ 138 h 210"/>
                  <a:gd name="T14" fmla="*/ 150 w 185"/>
                  <a:gd name="T15" fmla="*/ 162 h 210"/>
                  <a:gd name="T16" fmla="*/ 120 w 185"/>
                  <a:gd name="T17" fmla="*/ 180 h 210"/>
                  <a:gd name="T18" fmla="*/ 90 w 185"/>
                  <a:gd name="T19" fmla="*/ 198 h 210"/>
                  <a:gd name="T20" fmla="*/ 97 w 185"/>
                  <a:gd name="T21" fmla="*/ 210 h 210"/>
                  <a:gd name="T22" fmla="*/ 132 w 185"/>
                  <a:gd name="T23" fmla="*/ 192 h 210"/>
                  <a:gd name="T24" fmla="*/ 162 w 185"/>
                  <a:gd name="T25" fmla="*/ 168 h 210"/>
                  <a:gd name="T26" fmla="*/ 180 w 185"/>
                  <a:gd name="T27" fmla="*/ 144 h 210"/>
                  <a:gd name="T28" fmla="*/ 186 w 185"/>
                  <a:gd name="T29" fmla="*/ 114 h 210"/>
                  <a:gd name="T30" fmla="*/ 180 w 185"/>
                  <a:gd name="T31" fmla="*/ 90 h 210"/>
                  <a:gd name="T32" fmla="*/ 174 w 185"/>
                  <a:gd name="T33" fmla="*/ 66 h 210"/>
                  <a:gd name="T34" fmla="*/ 156 w 185"/>
                  <a:gd name="T35" fmla="*/ 48 h 210"/>
                  <a:gd name="T36" fmla="*/ 132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8" name="Полилиния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069" name="Группа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2070" name="Овал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71" name="Овал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72" name="Овал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73" name="Овал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76867" name="Прямоуг.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6868" name="Прямоуг.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6869" name="Прямоуг.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6870" name="Прямоуг.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6871" name="Прямоуг.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1C5D9BA1-4DE7-41BC-948B-CC7C3A00BB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6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Прямоуг. 2"/>
          <p:cNvSpPr>
            <a:spLocks noGrp="1" noChangeArrowheads="1"/>
          </p:cNvSpPr>
          <p:nvPr>
            <p:ph type="ctrTitle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Тип инфузории</a:t>
            </a:r>
          </a:p>
        </p:txBody>
      </p:sp>
      <p:sp>
        <p:nvSpPr>
          <p:cNvPr id="2051" name="Прямоуг. 3"/>
          <p:cNvSpPr>
            <a:spLocks noGrp="1" noChangeArrowheads="1"/>
          </p:cNvSpPr>
          <p:nvPr>
            <p:ph type="subTitle" idx="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Происхождение простейших</a:t>
            </a:r>
          </a:p>
        </p:txBody>
      </p:sp>
      <p:pic>
        <p:nvPicPr>
          <p:cNvPr id="2052" name="Рисунок 4" descr="b5g0355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188913"/>
            <a:ext cx="266382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Поле 5"/>
          <p:cNvSpPr txBox="1">
            <a:spLocks noChangeArrowheads="1"/>
          </p:cNvSpPr>
          <p:nvPr/>
        </p:nvSpPr>
        <p:spPr bwMode="auto">
          <a:xfrm>
            <a:off x="3111500" y="115888"/>
            <a:ext cx="507206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400"/>
              <a:t>МОУ Барвихинская средняя общеобразовательная школа,</a:t>
            </a:r>
          </a:p>
          <a:p>
            <a:r>
              <a:rPr lang="ru-RU" sz="1400"/>
              <a:t>учитель биологии Гладкова Т.В.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Прямоуг.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>
                <a:solidFill>
                  <a:srgbClr val="800080"/>
                </a:solidFill>
              </a:rPr>
              <a:t>Происхождение простейших</a:t>
            </a:r>
          </a:p>
        </p:txBody>
      </p:sp>
      <p:graphicFrame>
        <p:nvGraphicFramePr>
          <p:cNvPr id="1026" name="Organization Chart 6"/>
          <p:cNvGraphicFramePr>
            <a:graphicFrameLocks/>
          </p:cNvGraphicFramePr>
          <p:nvPr>
            <p:ph type="dgm" idx="1"/>
          </p:nvPr>
        </p:nvGraphicFramePr>
        <p:xfrm>
          <a:off x="431800" y="1585913"/>
          <a:ext cx="8208963" cy="4464050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Прямоуг.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Задачи:</a:t>
            </a:r>
          </a:p>
        </p:txBody>
      </p:sp>
      <p:sp>
        <p:nvSpPr>
          <p:cNvPr id="78851" name="Прямоуг.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Познакомиться с многообразием инфузорий</a:t>
            </a:r>
          </a:p>
          <a:p>
            <a:pPr eaLnBrk="1" hangingPunct="1">
              <a:defRPr/>
            </a:pPr>
            <a:r>
              <a:rPr lang="ru-RU" smtClean="0"/>
              <a:t>Выявить сходство с саркожутиковыми</a:t>
            </a:r>
          </a:p>
          <a:p>
            <a:pPr eaLnBrk="1" hangingPunct="1">
              <a:defRPr/>
            </a:pPr>
            <a:r>
              <a:rPr lang="ru-RU" smtClean="0"/>
              <a:t>Показать более сложную организацию инфузорий</a:t>
            </a:r>
          </a:p>
          <a:p>
            <a:pPr eaLnBrk="1" hangingPunct="1">
              <a:defRPr/>
            </a:pPr>
            <a:r>
              <a:rPr lang="ru-RU" smtClean="0"/>
              <a:t>Изучение процессов жизнедеятельности одноклеточных организмов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/>
      <p:bldP spid="7885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Прямоуг.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906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>
                <a:solidFill>
                  <a:schemeClr val="hlink"/>
                </a:solidFill>
              </a:rPr>
              <a:t>Представители типа инфузорий:</a:t>
            </a:r>
          </a:p>
        </p:txBody>
      </p:sp>
      <p:pic>
        <p:nvPicPr>
          <p:cNvPr id="79876" name="Рисунок 4" descr="b5g0355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588" y="1484313"/>
            <a:ext cx="2066925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9877" name="Рисунок 5" descr="b5g0354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4797425"/>
            <a:ext cx="2066925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9878" name="Рисунок 6" descr="b5g0356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288" y="1341438"/>
            <a:ext cx="1771650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9879" name="Рисунок 7" descr="bio300i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04025" y="4076700"/>
            <a:ext cx="1922463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880" name="Объект WordArt 8"/>
          <p:cNvSpPr>
            <a:spLocks noChangeArrowheads="1" noChangeShapeType="1" noTextEdit="1"/>
          </p:cNvSpPr>
          <p:nvPr/>
        </p:nvSpPr>
        <p:spPr bwMode="auto">
          <a:xfrm>
            <a:off x="2987675" y="1773238"/>
            <a:ext cx="3097213" cy="10207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сувойки</a:t>
            </a:r>
          </a:p>
        </p:txBody>
      </p:sp>
      <p:sp>
        <p:nvSpPr>
          <p:cNvPr id="79881" name="Объект WordArt 9" descr="Бумажный пакет"/>
          <p:cNvSpPr>
            <a:spLocks noChangeArrowheads="1" noChangeShapeType="1" noTextEdit="1"/>
          </p:cNvSpPr>
          <p:nvPr/>
        </p:nvSpPr>
        <p:spPr bwMode="auto">
          <a:xfrm>
            <a:off x="2627313" y="3716338"/>
            <a:ext cx="2324100" cy="1563687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TopLeft">
                <a:rot lat="0" lon="20519997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blipFill dpi="0" rotWithShape="0">
                  <a:blip r:embed="rId6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парамеция</a:t>
            </a:r>
          </a:p>
        </p:txBody>
      </p:sp>
      <p:sp>
        <p:nvSpPr>
          <p:cNvPr id="79882" name="Объект WordArt 10"/>
          <p:cNvSpPr>
            <a:spLocks noChangeArrowheads="1" noChangeShapeType="1" noTextEdit="1"/>
          </p:cNvSpPr>
          <p:nvPr/>
        </p:nvSpPr>
        <p:spPr bwMode="auto">
          <a:xfrm rot="-673949">
            <a:off x="4471988" y="5014913"/>
            <a:ext cx="1951037" cy="116205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949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6060000" scaled="1"/>
                </a:gradFill>
                <a:latin typeface="Impact"/>
              </a:rPr>
              <a:t>туфелька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79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79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79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79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2000"/>
                                        <p:tgtEl>
                                          <p:spTgt spid="79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79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3" dur="2000"/>
                                        <p:tgtEl>
                                          <p:spTgt spid="79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/>
      <p:bldP spid="79880" grpId="0" animBg="1"/>
      <p:bldP spid="79881" grpId="0" animBg="1"/>
      <p:bldP spid="7988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4" name="Прямоуг. 4"/>
          <p:cNvSpPr>
            <a:spLocks noGrp="1" noChangeArrowheads="1"/>
          </p:cNvSpPr>
          <p:nvPr>
            <p:ph type="title"/>
          </p:nvPr>
        </p:nvSpPr>
        <p:spPr>
          <a:xfrm>
            <a:off x="468313" y="1268413"/>
            <a:ext cx="8218487" cy="5040312"/>
          </a:xfrm>
        </p:spPr>
        <p:txBody>
          <a:bodyPr/>
          <a:lstStyle/>
          <a:p>
            <a:pPr eaLnBrk="1" hangingPunct="1">
              <a:defRPr/>
            </a:pPr>
            <a:r>
              <a:rPr lang="ru-RU" sz="4800" smtClean="0">
                <a:solidFill>
                  <a:srgbClr val="FF3399"/>
                </a:solidFill>
              </a:rPr>
              <a:t>Бурсарии</a:t>
            </a:r>
            <a:r>
              <a:rPr lang="ru-RU" sz="4800" smtClean="0"/>
              <a:t/>
            </a:r>
            <a:br>
              <a:rPr lang="ru-RU" sz="4800" smtClean="0"/>
            </a:br>
            <a:r>
              <a:rPr lang="ru-RU" sz="4800" smtClean="0"/>
              <a:t/>
            </a:r>
            <a:br>
              <a:rPr lang="ru-RU" sz="4800" smtClean="0"/>
            </a:br>
            <a:r>
              <a:rPr lang="ru-RU" sz="4800" smtClean="0">
                <a:solidFill>
                  <a:srgbClr val="FF3399"/>
                </a:solidFill>
              </a:rPr>
              <a:t>Стилонихии</a:t>
            </a:r>
            <a:r>
              <a:rPr lang="ru-RU" sz="4800" smtClean="0"/>
              <a:t/>
            </a:r>
            <a:br>
              <a:rPr lang="ru-RU" sz="4800" smtClean="0"/>
            </a:br>
            <a:r>
              <a:rPr lang="ru-RU" sz="4800" smtClean="0"/>
              <a:t/>
            </a:r>
            <a:br>
              <a:rPr lang="ru-RU" sz="4800" smtClean="0"/>
            </a:br>
            <a:r>
              <a:rPr lang="ru-RU" sz="4800" smtClean="0">
                <a:solidFill>
                  <a:srgbClr val="FF3399"/>
                </a:solidFill>
              </a:rPr>
              <a:t>Гусек</a:t>
            </a:r>
            <a:r>
              <a:rPr lang="ru-RU" sz="4800" smtClean="0"/>
              <a:t/>
            </a:r>
            <a:br>
              <a:rPr lang="ru-RU" sz="4800" smtClean="0"/>
            </a:br>
            <a:r>
              <a:rPr lang="ru-RU" sz="4800" smtClean="0"/>
              <a:t/>
            </a:r>
            <a:br>
              <a:rPr lang="ru-RU" sz="4800" smtClean="0"/>
            </a:br>
            <a:r>
              <a:rPr lang="ru-RU" sz="4800" smtClean="0">
                <a:solidFill>
                  <a:srgbClr val="FF3399"/>
                </a:solidFill>
              </a:rPr>
              <a:t>Трубачи</a:t>
            </a:r>
            <a:r>
              <a:rPr lang="ru-RU" sz="4800" smtClean="0"/>
              <a:t/>
            </a:r>
            <a:br>
              <a:rPr lang="ru-RU" sz="4800" smtClean="0"/>
            </a:br>
            <a:endParaRPr lang="ru-RU" sz="4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8192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2" name="Прямоуг.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815012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Впервые были обнаружены в водных настоях, отсюда название </a:t>
            </a:r>
            <a:r>
              <a:rPr lang="ru-RU" i="1" smtClean="0">
                <a:solidFill>
                  <a:srgbClr val="FF3399"/>
                </a:solidFill>
              </a:rPr>
              <a:t>инфузория</a:t>
            </a:r>
            <a:r>
              <a:rPr lang="ru-RU" smtClean="0">
                <a:solidFill>
                  <a:srgbClr val="FF3399"/>
                </a:solidFill>
              </a:rPr>
              <a:t> </a:t>
            </a:r>
            <a:r>
              <a:rPr lang="ru-RU" smtClean="0">
                <a:solidFill>
                  <a:schemeClr val="tx1"/>
                </a:solidFill>
              </a:rPr>
              <a:t>(от греческого «инфузум» - настой.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0" name="Прямоуг.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Используя материалы учебника заполните таблицу: (10</a:t>
            </a:r>
            <a:r>
              <a:rPr lang="en-US" sz="4000" smtClean="0"/>
              <a:t>‘</a:t>
            </a:r>
            <a:r>
              <a:rPr lang="ru-RU" sz="4000" smtClean="0"/>
              <a:t>)</a:t>
            </a:r>
            <a:endParaRPr lang="en-US" sz="4000" smtClean="0"/>
          </a:p>
        </p:txBody>
      </p:sp>
      <p:graphicFrame>
        <p:nvGraphicFramePr>
          <p:cNvPr id="86081" name="Группа 65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4871976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Название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Форма тела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Питание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Размножение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туфелька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Веретеновидная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Бактерии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Сенная палочка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делением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Бурсарии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Бочонковидные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Хищник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делением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Гусек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Веретеновидные с хоботком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Хищник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делением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стилонихии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Овальная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Хищники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делением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Трубачи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Колоколовидные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Бактерии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«бродяжки»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Сувойки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Цветки колокольчиков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Бактерии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«Бродяжки»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6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6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6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Прямоуг.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Строение инфузорий</a:t>
            </a:r>
          </a:p>
        </p:txBody>
      </p:sp>
      <p:pic>
        <p:nvPicPr>
          <p:cNvPr id="88068" name="Рисунок 4" descr="bio300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1196975"/>
            <a:ext cx="770413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Поле 5"/>
          <p:cNvSpPr txBox="1">
            <a:spLocks noChangeArrowheads="1"/>
          </p:cNvSpPr>
          <p:nvPr/>
        </p:nvSpPr>
        <p:spPr bwMode="auto">
          <a:xfrm>
            <a:off x="1042988" y="2997200"/>
            <a:ext cx="1152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реснички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88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Прямоуг.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>
                <a:solidFill>
                  <a:srgbClr val="FF3300"/>
                </a:solidFill>
              </a:rPr>
              <a:t>Особые приспособления</a:t>
            </a:r>
          </a:p>
        </p:txBody>
      </p:sp>
      <p:sp>
        <p:nvSpPr>
          <p:cNvPr id="90115" name="Прямоуг.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800" smtClean="0">
                <a:solidFill>
                  <a:srgbClr val="FF3399"/>
                </a:solidFill>
              </a:rPr>
              <a:t>Раздражимость:</a:t>
            </a:r>
            <a:r>
              <a:rPr lang="ru-RU" sz="2800" smtClean="0"/>
              <a:t> </a:t>
            </a:r>
          </a:p>
          <a:p>
            <a:pPr eaLnBrk="1" hangingPunct="1">
              <a:buFontTx/>
              <a:buChar char="-"/>
              <a:defRPr/>
            </a:pPr>
            <a:r>
              <a:rPr lang="ru-RU" sz="2800" smtClean="0"/>
              <a:t>Реагируют на свет</a:t>
            </a:r>
          </a:p>
          <a:p>
            <a:pPr eaLnBrk="1" hangingPunct="1">
              <a:buFontTx/>
              <a:buChar char="-"/>
              <a:defRPr/>
            </a:pPr>
            <a:r>
              <a:rPr lang="ru-RU" sz="2800" smtClean="0"/>
              <a:t>Реагируют на температуру</a:t>
            </a:r>
          </a:p>
          <a:p>
            <a:pPr eaLnBrk="1" hangingPunct="1">
              <a:buFontTx/>
              <a:buChar char="-"/>
              <a:defRPr/>
            </a:pPr>
            <a:r>
              <a:rPr lang="ru-RU" sz="2800" smtClean="0"/>
              <a:t>Реагируют на растворенные вещества</a:t>
            </a:r>
          </a:p>
          <a:p>
            <a:pPr eaLnBrk="1" hangingPunct="1">
              <a:defRPr/>
            </a:pPr>
            <a:r>
              <a:rPr lang="ru-RU" sz="2800" smtClean="0">
                <a:solidFill>
                  <a:srgbClr val="FF3399"/>
                </a:solidFill>
              </a:rPr>
              <a:t>Цисты:</a:t>
            </a:r>
          </a:p>
          <a:p>
            <a:pPr eaLnBrk="1" hangingPunct="1">
              <a:buFontTx/>
              <a:buChar char="-"/>
              <a:defRPr/>
            </a:pPr>
            <a:r>
              <a:rPr lang="ru-RU" sz="2800" smtClean="0"/>
              <a:t>Как средство выживания в неблагоприятных условиях</a:t>
            </a:r>
          </a:p>
          <a:p>
            <a:pPr eaLnBrk="1" hangingPunct="1">
              <a:buFontTx/>
              <a:buChar char="-"/>
              <a:defRPr/>
            </a:pPr>
            <a:r>
              <a:rPr lang="ru-RU" sz="2800" smtClean="0"/>
              <a:t>Как возможность распространяться с помощью ветра, птиц, животных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280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0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0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0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  <p:bldP spid="9011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8" name="Прямоуг.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35975" cy="6246812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smtClean="0">
                <a:solidFill>
                  <a:srgbClr val="FFFF00"/>
                </a:solidFill>
              </a:rPr>
              <a:t>Произошли от древних жгутиковых 1,5 млн. лет назад. Инфузории появились позже, как более организованные животные. Самые древние саркожгутиковые.</a:t>
            </a:r>
            <a:br>
              <a:rPr lang="ru-RU" sz="3200" smtClean="0">
                <a:solidFill>
                  <a:srgbClr val="FFFF00"/>
                </a:solidFill>
              </a:rPr>
            </a:br>
            <a:r>
              <a:rPr lang="ru-RU" sz="3200" smtClean="0">
                <a:solidFill>
                  <a:srgbClr val="FFFF00"/>
                </a:solidFill>
              </a:rPr>
              <a:t>Наличие хлоропластов у некоторых жгутиковых, занимающих промежуточное положение между одноклеточными животными и одноклеточными водорослями, свидетельствует об их родстве и происхождении от общих предков.</a:t>
            </a:r>
            <a:br>
              <a:rPr lang="ru-RU" sz="3200" smtClean="0">
                <a:solidFill>
                  <a:srgbClr val="FFFF00"/>
                </a:solidFill>
              </a:rPr>
            </a:br>
            <a:endParaRPr lang="ru-RU" sz="320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8" grpId="0"/>
    </p:bldLst>
  </p:timing>
</p:sld>
</file>

<file path=ppt/theme/theme1.xml><?xml version="1.0" encoding="utf-8"?>
<a:theme xmlns:a="http://schemas.openxmlformats.org/drawingml/2006/main" name="Круги">
  <a:themeElements>
    <a:clrScheme name="Круги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Круги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уги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уги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110</TotalTime>
  <Words>181</Words>
  <Application>Microsoft Office PowerPoint</Application>
  <PresentationFormat>Экран (4:3)</PresentationFormat>
  <Paragraphs>67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Wingdings</vt:lpstr>
      <vt:lpstr>Calibri</vt:lpstr>
      <vt:lpstr>Круги</vt:lpstr>
      <vt:lpstr>Тип инфузории</vt:lpstr>
      <vt:lpstr>Задачи:</vt:lpstr>
      <vt:lpstr>Представители типа инфузорий:</vt:lpstr>
      <vt:lpstr>Бурсарии  Стилонихии  Гусек  Трубачи </vt:lpstr>
      <vt:lpstr>Впервые были обнаружены в водных настоях, отсюда название инфузория (от греческого «инфузум» - настой.</vt:lpstr>
      <vt:lpstr>Используя материалы учебника заполните таблицу: (10‘)</vt:lpstr>
      <vt:lpstr>Строение инфузорий</vt:lpstr>
      <vt:lpstr>Особые приспособления</vt:lpstr>
      <vt:lpstr>Произошли от древних жгутиковых 1,5 млн. лет назад. Инфузории появились позже, как более организованные животные. Самые древние саркожгутиковые. Наличие хлоропластов у некоторых жгутиковых, занимающих промежуточное положение между одноклеточными животными и одноклеточными водорослями, свидетельствует об их родстве и происхождении от общих предков. </vt:lpstr>
      <vt:lpstr>Происхождение простейших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Тип инфузории</dc:title>
  <dc:creator>Valued Acer Customer</dc:creator>
  <cp:lastModifiedBy>Пользователь</cp:lastModifiedBy>
  <cp:revision>2</cp:revision>
  <dcterms:created xsi:type="dcterms:W3CDTF">2007-06-08T02:53:55Z</dcterms:created>
  <dcterms:modified xsi:type="dcterms:W3CDTF">2011-05-21T03:36:58Z</dcterms:modified>
</cp:coreProperties>
</file>