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643" y="-8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169A0B-D99C-4817-84F4-BAF3D3404DB4}" type="datetimeFigureOut">
              <a:rPr lang="ru-RU" smtClean="0"/>
              <a:t>03.02.2015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22B65-AD2D-4734-B225-CAD75DA5B7C5}" type="slidenum">
              <a:rPr lang="ru-RU" smtClean="0"/>
              <a:t>‹#›</a:t>
            </a:fld>
            <a:endParaRPr lang="ru-RU"/>
          </a:p>
        </p:txBody>
      </p:sp>
    </p:spTree>
    <p:extLst>
      <p:ext uri="{BB962C8B-B14F-4D97-AF65-F5344CB8AC3E}">
        <p14:creationId xmlns:p14="http://schemas.microsoft.com/office/powerpoint/2010/main" val="4208567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D22B65-AD2D-4734-B225-CAD75DA5B7C5}" type="slidenum">
              <a:rPr lang="ru-RU" smtClean="0"/>
              <a:t>1</a:t>
            </a:fld>
            <a:endParaRPr lang="ru-RU"/>
          </a:p>
        </p:txBody>
      </p:sp>
    </p:spTree>
    <p:extLst>
      <p:ext uri="{BB962C8B-B14F-4D97-AF65-F5344CB8AC3E}">
        <p14:creationId xmlns:p14="http://schemas.microsoft.com/office/powerpoint/2010/main" val="3822423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03.02.2015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03.02.2015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03.02.2015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03.02.2015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03.02.2015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11048" y="32400"/>
            <a:ext cx="9144000" cy="6825600"/>
          </a:xfrm>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smtClean="0"/>
              <a:t>Филин</a:t>
            </a:r>
            <a:endParaRPr lang="ru-RU" dirty="0"/>
          </a:p>
        </p:txBody>
      </p:sp>
      <p:sp>
        <p:nvSpPr>
          <p:cNvPr id="2" name="TextBox 1"/>
          <p:cNvSpPr txBox="1"/>
          <p:nvPr/>
        </p:nvSpPr>
        <p:spPr>
          <a:xfrm>
            <a:off x="2771800" y="4653136"/>
            <a:ext cx="4077591" cy="369332"/>
          </a:xfrm>
          <a:prstGeom prst="rect">
            <a:avLst/>
          </a:prstGeom>
          <a:noFill/>
        </p:spPr>
        <p:txBody>
          <a:bodyPr wrap="none" rtlCol="0">
            <a:spAutoFit/>
          </a:bodyPr>
          <a:lstStyle/>
          <a:p>
            <a:r>
              <a:rPr lang="ru-RU" dirty="0" smtClean="0"/>
              <a:t>Выполнила уч-ся 7 класса Рассказова А.</a:t>
            </a:r>
            <a:endParaRPr lang="ru-RU" dirty="0"/>
          </a:p>
        </p:txBody>
      </p:sp>
    </p:spTree>
    <p:extLst>
      <p:ext uri="{BB962C8B-B14F-4D97-AF65-F5344CB8AC3E}">
        <p14:creationId xmlns:p14="http://schemas.microsoft.com/office/powerpoint/2010/main" val="3326563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456" y="0"/>
            <a:ext cx="3506336" cy="1412776"/>
          </a:xfrm>
        </p:spPr>
        <p:style>
          <a:lnRef idx="2">
            <a:schemeClr val="accent3">
              <a:shade val="50000"/>
            </a:schemeClr>
          </a:lnRef>
          <a:fillRef idx="1">
            <a:schemeClr val="accent3"/>
          </a:fillRef>
          <a:effectRef idx="0">
            <a:schemeClr val="accent3"/>
          </a:effectRef>
          <a:fontRef idx="minor">
            <a:schemeClr val="lt1"/>
          </a:fontRef>
        </p:style>
        <p:txBody>
          <a:bodyPr anchor="t"/>
          <a:lstStyle/>
          <a:p>
            <a:r>
              <a:rPr lang="ru-RU" dirty="0" smtClean="0"/>
              <a:t>               </a:t>
            </a:r>
            <a:r>
              <a:rPr lang="ru-RU" dirty="0" smtClean="0">
                <a:solidFill>
                  <a:schemeClr val="accent6">
                    <a:lumMod val="75000"/>
                  </a:schemeClr>
                </a:solidFill>
              </a:rPr>
              <a:t>Красавец Филин</a:t>
            </a:r>
            <a:endParaRPr lang="ru-RU" dirty="0">
              <a:solidFill>
                <a:schemeClr val="accent6">
                  <a:lumMod val="75000"/>
                </a:schemeClr>
              </a:solidFill>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8521" y="0"/>
            <a:ext cx="5652119" cy="6858000"/>
          </a:xfrm>
        </p:spPr>
      </p:pic>
      <p:sp>
        <p:nvSpPr>
          <p:cNvPr id="4" name="Текст 3"/>
          <p:cNvSpPr>
            <a:spLocks noGrp="1"/>
          </p:cNvSpPr>
          <p:nvPr>
            <p:ph type="body" sz="half" idx="2"/>
          </p:nvPr>
        </p:nvSpPr>
        <p:spPr>
          <a:xfrm>
            <a:off x="0" y="1435100"/>
            <a:ext cx="3465513" cy="5422900"/>
          </a:xfrm>
        </p:spPr>
        <p:style>
          <a:lnRef idx="2">
            <a:schemeClr val="accent3">
              <a:shade val="50000"/>
            </a:schemeClr>
          </a:lnRef>
          <a:fillRef idx="1">
            <a:schemeClr val="accent3"/>
          </a:fillRef>
          <a:effectRef idx="0">
            <a:schemeClr val="accent3"/>
          </a:effectRef>
          <a:fontRef idx="minor">
            <a:schemeClr val="lt1"/>
          </a:fontRef>
        </p:style>
        <p:txBody>
          <a:bodyPr/>
          <a:lstStyle/>
          <a:p>
            <a:r>
              <a:rPr lang="ru-RU" dirty="0">
                <a:solidFill>
                  <a:schemeClr val="accent6">
                    <a:lumMod val="75000"/>
                  </a:schemeClr>
                </a:solidFill>
              </a:rPr>
              <a:t>Филин (</a:t>
            </a:r>
            <a:r>
              <a:rPr lang="ru-RU" dirty="0" err="1">
                <a:solidFill>
                  <a:schemeClr val="accent6">
                    <a:lumMod val="75000"/>
                  </a:schemeClr>
                </a:solidFill>
              </a:rPr>
              <a:t>Bubo</a:t>
            </a:r>
            <a:r>
              <a:rPr lang="ru-RU" dirty="0">
                <a:solidFill>
                  <a:schemeClr val="accent6">
                    <a:lumMod val="75000"/>
                  </a:schemeClr>
                </a:solidFill>
              </a:rPr>
              <a:t> </a:t>
            </a:r>
            <a:r>
              <a:rPr lang="ru-RU" dirty="0" err="1">
                <a:solidFill>
                  <a:schemeClr val="accent6">
                    <a:lumMod val="75000"/>
                  </a:schemeClr>
                </a:solidFill>
              </a:rPr>
              <a:t>bubo</a:t>
            </a:r>
            <a:r>
              <a:rPr lang="ru-RU" dirty="0">
                <a:solidFill>
                  <a:schemeClr val="accent6">
                    <a:lumMod val="75000"/>
                  </a:schemeClr>
                </a:solidFill>
              </a:rPr>
              <a:t>) – это крупная птица, принадлежащая к отряду </a:t>
            </a:r>
            <a:r>
              <a:rPr lang="ru-RU" dirty="0" err="1">
                <a:solidFill>
                  <a:schemeClr val="accent6">
                    <a:lumMod val="75000"/>
                  </a:schemeClr>
                </a:solidFill>
              </a:rPr>
              <a:t>совообразных</a:t>
            </a:r>
            <a:r>
              <a:rPr lang="ru-RU" dirty="0">
                <a:solidFill>
                  <a:schemeClr val="accent6">
                    <a:lumMod val="75000"/>
                  </a:schemeClr>
                </a:solidFill>
              </a:rPr>
              <a:t>. Несмотря на свои размеры, он летает достаточно быстро и в полете способен догнать ворону. При этом максимум скорости филин может развить с первых взмахов крыльев.</a:t>
            </a:r>
            <a:br>
              <a:rPr lang="ru-RU" dirty="0">
                <a:solidFill>
                  <a:schemeClr val="accent6">
                    <a:lumMod val="75000"/>
                  </a:schemeClr>
                </a:solidFill>
              </a:rPr>
            </a:br>
            <a:r>
              <a:rPr lang="ru-RU" dirty="0">
                <a:solidFill>
                  <a:schemeClr val="accent6">
                    <a:lumMod val="75000"/>
                  </a:schemeClr>
                </a:solidFill>
              </a:rPr>
              <a:t>Следует отметить, что филин сова неприхотливая. Именно поэтому ареал его обитания необычайно широк: Европа, Северная Азия, Северная Африка, Якутия, Китай и так далее. Филин может жить в лесу, пустыне, степи и даже в горах – на высоте свыше 4000 метров. </a:t>
            </a:r>
            <a:br>
              <a:rPr lang="ru-RU" dirty="0">
                <a:solidFill>
                  <a:schemeClr val="accent6">
                    <a:lumMod val="75000"/>
                  </a:schemeClr>
                </a:solidFill>
              </a:rPr>
            </a:br>
            <a:r>
              <a:rPr lang="ru-RU" dirty="0">
                <a:solidFill>
                  <a:schemeClr val="accent6">
                    <a:lumMod val="75000"/>
                  </a:schemeClr>
                </a:solidFill>
              </a:rPr>
              <a:t>Поскольку филин сова, он ведет преимущественно ночной образ жизни. Однако в северных широтах он вылетает на охоту и днем.</a:t>
            </a:r>
            <a:br>
              <a:rPr lang="ru-RU" dirty="0">
                <a:solidFill>
                  <a:schemeClr val="accent6">
                    <a:lumMod val="75000"/>
                  </a:schemeClr>
                </a:solidFill>
              </a:rPr>
            </a:br>
            <a:endParaRPr lang="ru-RU" dirty="0">
              <a:solidFill>
                <a:schemeClr val="accent6">
                  <a:lumMod val="75000"/>
                </a:schemeClr>
              </a:solidFill>
            </a:endParaRPr>
          </a:p>
          <a:p>
            <a:endParaRPr lang="ru-RU" dirty="0"/>
          </a:p>
        </p:txBody>
      </p:sp>
    </p:spTree>
    <p:extLst>
      <p:ext uri="{BB962C8B-B14F-4D97-AF65-F5344CB8AC3E}">
        <p14:creationId xmlns:p14="http://schemas.microsoft.com/office/powerpoint/2010/main" val="32312512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3563888" cy="1350690"/>
          </a:xfrm>
        </p:spPr>
        <p:style>
          <a:lnRef idx="2">
            <a:schemeClr val="accent2">
              <a:shade val="50000"/>
            </a:schemeClr>
          </a:lnRef>
          <a:fillRef idx="1">
            <a:schemeClr val="accent2"/>
          </a:fillRef>
          <a:effectRef idx="0">
            <a:schemeClr val="accent2"/>
          </a:effectRef>
          <a:fontRef idx="minor">
            <a:schemeClr val="lt1"/>
          </a:fontRef>
        </p:style>
        <p:txBody>
          <a:bodyPr anchor="t"/>
          <a:lstStyle/>
          <a:p>
            <a:r>
              <a:rPr lang="ru-RU" dirty="0" smtClean="0">
                <a:solidFill>
                  <a:schemeClr val="accent3">
                    <a:lumMod val="75000"/>
                  </a:schemeClr>
                </a:solidFill>
              </a:rPr>
              <a:t>         </a:t>
            </a:r>
            <a:r>
              <a:rPr lang="ru-RU" dirty="0" smtClean="0">
                <a:solidFill>
                  <a:srgbClr val="92D050"/>
                </a:solidFill>
              </a:rPr>
              <a:t>Внешний вид</a:t>
            </a:r>
            <a:endParaRPr lang="ru-RU" dirty="0">
              <a:solidFill>
                <a:srgbClr val="92D050"/>
              </a:solidFill>
            </a:endParaRPr>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63888" y="0"/>
            <a:ext cx="5580112" cy="6858000"/>
          </a:xfrm>
        </p:spPr>
      </p:pic>
      <p:sp>
        <p:nvSpPr>
          <p:cNvPr id="4" name="Текст 3"/>
          <p:cNvSpPr>
            <a:spLocks noGrp="1"/>
          </p:cNvSpPr>
          <p:nvPr>
            <p:ph type="body" sz="half" idx="2"/>
          </p:nvPr>
        </p:nvSpPr>
        <p:spPr>
          <a:xfrm>
            <a:off x="0" y="1340768"/>
            <a:ext cx="3583361" cy="5517232"/>
          </a:xfrm>
        </p:spPr>
        <p:style>
          <a:lnRef idx="2">
            <a:schemeClr val="accent2">
              <a:shade val="50000"/>
            </a:schemeClr>
          </a:lnRef>
          <a:fillRef idx="1">
            <a:schemeClr val="accent2"/>
          </a:fillRef>
          <a:effectRef idx="0">
            <a:schemeClr val="accent2"/>
          </a:effectRef>
          <a:fontRef idx="minor">
            <a:schemeClr val="lt1"/>
          </a:fontRef>
        </p:style>
        <p:txBody>
          <a:bodyPr>
            <a:normAutofit fontScale="92500" lnSpcReduction="20000"/>
          </a:bodyPr>
          <a:lstStyle/>
          <a:p>
            <a:r>
              <a:rPr lang="ru-RU" sz="2000" dirty="0">
                <a:solidFill>
                  <a:srgbClr val="92D050"/>
                </a:solidFill>
              </a:rPr>
              <a:t>Одно из «неофициальных» названий филина сова сов. Такое название он получил не случайно. Среди всех птиц сова филин выделяется своими внушительными размерами. Размах его крыльев достигает двух метров, общая длина составляет 60-72 сантиметра, а вес находится в пределах 2-4 кг. При этом самки по своим габаритам превосходят самцов. </a:t>
            </a:r>
            <a:br>
              <a:rPr lang="ru-RU" sz="2000" dirty="0">
                <a:solidFill>
                  <a:srgbClr val="92D050"/>
                </a:solidFill>
              </a:rPr>
            </a:br>
            <a:r>
              <a:rPr lang="ru-RU" sz="2000" dirty="0">
                <a:solidFill>
                  <a:srgbClr val="92D050"/>
                </a:solidFill>
              </a:rPr>
              <a:t>Известно, что филин птица весьма примечательной внешности. Ее легко узнать по ушкам из перьев, которые наклонены наружу. Характерными чертами внешности филина являются также лапы, до самых когтей покрытые пухом, и большие круглые глаза с ярко-оранжевой радужной оболочкой.</a:t>
            </a:r>
          </a:p>
        </p:txBody>
      </p:sp>
    </p:spTree>
    <p:extLst>
      <p:ext uri="{BB962C8B-B14F-4D97-AF65-F5344CB8AC3E}">
        <p14:creationId xmlns:p14="http://schemas.microsoft.com/office/powerpoint/2010/main" val="38511052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3635896" cy="1435100"/>
          </a:xfrm>
        </p:spPr>
        <p:style>
          <a:lnRef idx="1">
            <a:schemeClr val="accent5"/>
          </a:lnRef>
          <a:fillRef idx="2">
            <a:schemeClr val="accent5"/>
          </a:fillRef>
          <a:effectRef idx="1">
            <a:schemeClr val="accent5"/>
          </a:effectRef>
          <a:fontRef idx="minor">
            <a:schemeClr val="dk1"/>
          </a:fontRef>
        </p:style>
        <p:txBody>
          <a:bodyPr anchor="t"/>
          <a:lstStyle/>
          <a:p>
            <a:r>
              <a:rPr lang="ru-RU" dirty="0" smtClean="0">
                <a:solidFill>
                  <a:schemeClr val="tx2">
                    <a:lumMod val="60000"/>
                    <a:lumOff val="40000"/>
                  </a:schemeClr>
                </a:solidFill>
              </a:rPr>
              <a:t>            </a:t>
            </a:r>
            <a:r>
              <a:rPr lang="ru-RU" dirty="0">
                <a:solidFill>
                  <a:srgbClr val="7030A0"/>
                </a:solidFill>
              </a:rPr>
              <a:t>Питание</a:t>
            </a:r>
            <a:r>
              <a:rPr lang="ru-RU" dirty="0"/>
              <a:t/>
            </a:r>
            <a:br>
              <a:rPr lang="ru-RU" dirty="0"/>
            </a:br>
            <a:endParaRPr lang="ru-RU" dirty="0"/>
          </a:p>
        </p:txBody>
      </p:sp>
      <p:sp>
        <p:nvSpPr>
          <p:cNvPr id="4" name="Текст 3"/>
          <p:cNvSpPr>
            <a:spLocks noGrp="1"/>
          </p:cNvSpPr>
          <p:nvPr>
            <p:ph type="body" sz="half" idx="2"/>
          </p:nvPr>
        </p:nvSpPr>
        <p:spPr>
          <a:xfrm>
            <a:off x="0" y="1484784"/>
            <a:ext cx="3635896" cy="5373216"/>
          </a:xfrm>
        </p:spPr>
        <p:style>
          <a:lnRef idx="1">
            <a:schemeClr val="accent5"/>
          </a:lnRef>
          <a:fillRef idx="2">
            <a:schemeClr val="accent5"/>
          </a:fillRef>
          <a:effectRef idx="1">
            <a:schemeClr val="accent5"/>
          </a:effectRef>
          <a:fontRef idx="minor">
            <a:schemeClr val="dk1"/>
          </a:fontRef>
        </p:style>
        <p:txBody>
          <a:bodyPr/>
          <a:lstStyle/>
          <a:p>
            <a:r>
              <a:rPr lang="ru-RU" dirty="0">
                <a:solidFill>
                  <a:srgbClr val="7030A0"/>
                </a:solidFill>
              </a:rPr>
              <a:t>Нужно сказать, что филин птица хищная. Он охотится на млекопитающих малых и средних размеров – от мышей до зайцев. Известны случаи, когда филин нападал и на более крупных животных – косуль и горных козлов. При этом он выбирал молодых особей или самок. В рацион филина входят также крупные и мелкие птицы, лягушки и изредка - рыба. </a:t>
            </a:r>
          </a:p>
        </p:txBody>
      </p:sp>
      <p:pic>
        <p:nvPicPr>
          <p:cNvPr id="7" name="Объект 6"/>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635896" y="0"/>
            <a:ext cx="5508104" cy="6858000"/>
          </a:xfrm>
        </p:spPr>
      </p:pic>
    </p:spTree>
    <p:extLst>
      <p:ext uri="{BB962C8B-B14F-4D97-AF65-F5344CB8AC3E}">
        <p14:creationId xmlns:p14="http://schemas.microsoft.com/office/powerpoint/2010/main" val="5840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3465513" cy="1484784"/>
          </a:xfrm>
        </p:spPr>
        <p:style>
          <a:lnRef idx="0">
            <a:schemeClr val="accent6"/>
          </a:lnRef>
          <a:fillRef idx="3">
            <a:schemeClr val="accent6"/>
          </a:fillRef>
          <a:effectRef idx="3">
            <a:schemeClr val="accent6"/>
          </a:effectRef>
          <a:fontRef idx="minor">
            <a:schemeClr val="lt1"/>
          </a:fontRef>
        </p:style>
        <p:txBody>
          <a:bodyPr anchor="t"/>
          <a:lstStyle/>
          <a:p>
            <a:r>
              <a:rPr lang="ru-RU" dirty="0">
                <a:solidFill>
                  <a:srgbClr val="7030A0"/>
                </a:solidFill>
              </a:rPr>
              <a:t>Содержание в неволе</a:t>
            </a:r>
            <a:r>
              <a:rPr lang="ru-RU" dirty="0"/>
              <a:t/>
            </a:r>
            <a:br>
              <a:rPr lang="ru-RU" dirty="0"/>
            </a:br>
            <a:endParaRPr lang="ru-RU" dirty="0"/>
          </a:p>
        </p:txBody>
      </p:sp>
      <p:pic>
        <p:nvPicPr>
          <p:cNvPr id="5" name="Объект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9872" y="0"/>
            <a:ext cx="5724127" cy="6858000"/>
          </a:xfrm>
        </p:spPr>
      </p:pic>
      <p:sp>
        <p:nvSpPr>
          <p:cNvPr id="4" name="Текст 3"/>
          <p:cNvSpPr>
            <a:spLocks noGrp="1"/>
          </p:cNvSpPr>
          <p:nvPr>
            <p:ph type="body" sz="half" idx="2"/>
          </p:nvPr>
        </p:nvSpPr>
        <p:spPr>
          <a:xfrm>
            <a:off x="0" y="1484784"/>
            <a:ext cx="3419872" cy="5373216"/>
          </a:xfrm>
        </p:spPr>
        <p:style>
          <a:lnRef idx="0">
            <a:schemeClr val="accent6"/>
          </a:lnRef>
          <a:fillRef idx="3">
            <a:schemeClr val="accent6"/>
          </a:fillRef>
          <a:effectRef idx="3">
            <a:schemeClr val="accent6"/>
          </a:effectRef>
          <a:fontRef idx="minor">
            <a:schemeClr val="lt1"/>
          </a:fontRef>
        </p:style>
        <p:txBody>
          <a:bodyPr/>
          <a:lstStyle/>
          <a:p>
            <a:r>
              <a:rPr lang="ru-RU" dirty="0">
                <a:solidFill>
                  <a:srgbClr val="7030A0"/>
                </a:solidFill>
              </a:rPr>
              <a:t>Несмотря на то, что филин птица дикая, в неволе его держать все же можно. Однако биологи советуют делать это только в случае необходимости – с научной целью либо для истребления домашних грызунов. </a:t>
            </a:r>
            <a:br>
              <a:rPr lang="ru-RU" dirty="0">
                <a:solidFill>
                  <a:srgbClr val="7030A0"/>
                </a:solidFill>
              </a:rPr>
            </a:br>
            <a:r>
              <a:rPr lang="ru-RU" dirty="0">
                <a:solidFill>
                  <a:srgbClr val="7030A0"/>
                </a:solidFill>
              </a:rPr>
              <a:t>Если вы держите филина в неволе, тщательно продумывайте его рацион. Нельзя кормить его только мясом. Ему нужны также насекомые – майские жуки, мучные черви и так далее. Охотно поедает филин также мышей и воробьев. Если вы не можете обеспечить его таким кормом, время от времени нужно давать ему рыбий жир</a:t>
            </a:r>
            <a:r>
              <a:rPr lang="ru-RU" dirty="0">
                <a:solidFill>
                  <a:schemeClr val="tx2">
                    <a:lumMod val="60000"/>
                    <a:lumOff val="40000"/>
                  </a:schemeClr>
                </a:solidFill>
              </a:rPr>
              <a:t>.</a:t>
            </a:r>
          </a:p>
        </p:txBody>
      </p:sp>
    </p:spTree>
    <p:extLst>
      <p:ext uri="{BB962C8B-B14F-4D97-AF65-F5344CB8AC3E}">
        <p14:creationId xmlns:p14="http://schemas.microsoft.com/office/powerpoint/2010/main" val="176221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3465513" cy="1412776"/>
          </a:xfrm>
        </p:spPr>
        <p:style>
          <a:lnRef idx="0">
            <a:scrgbClr r="0" g="0" b="0"/>
          </a:lnRef>
          <a:fillRef idx="1002">
            <a:schemeClr val="lt1"/>
          </a:fillRef>
          <a:effectRef idx="0">
            <a:scrgbClr r="0" g="0" b="0"/>
          </a:effectRef>
          <a:fontRef idx="major"/>
        </p:style>
        <p:txBody>
          <a:bodyPr anchor="t"/>
          <a:lstStyle/>
          <a:p>
            <a:r>
              <a:rPr lang="ru-RU" dirty="0">
                <a:solidFill>
                  <a:schemeClr val="accent6"/>
                </a:solidFill>
              </a:rPr>
              <a:t>Интересные факты</a:t>
            </a:r>
            <a:br>
              <a:rPr lang="ru-RU" dirty="0">
                <a:solidFill>
                  <a:schemeClr val="accent6"/>
                </a:solidFill>
              </a:rPr>
            </a:br>
            <a:endParaRPr lang="ru-RU" dirty="0">
              <a:solidFill>
                <a:schemeClr val="accent6"/>
              </a:solidFill>
            </a:endParaRPr>
          </a:p>
        </p:txBody>
      </p:sp>
      <p:pic>
        <p:nvPicPr>
          <p:cNvPr id="5" name="Объект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91881" y="9912"/>
            <a:ext cx="5643696" cy="6848088"/>
          </a:xfrm>
        </p:spPr>
      </p:pic>
      <p:sp>
        <p:nvSpPr>
          <p:cNvPr id="4" name="Текст 3"/>
          <p:cNvSpPr>
            <a:spLocks noGrp="1"/>
          </p:cNvSpPr>
          <p:nvPr>
            <p:ph type="body" sz="half" idx="2"/>
          </p:nvPr>
        </p:nvSpPr>
        <p:spPr>
          <a:xfrm>
            <a:off x="0" y="1340768"/>
            <a:ext cx="3475857" cy="5517232"/>
          </a:xfrm>
        </p:spPr>
        <p:style>
          <a:lnRef idx="0">
            <a:scrgbClr r="0" g="0" b="0"/>
          </a:lnRef>
          <a:fillRef idx="1002">
            <a:schemeClr val="lt1"/>
          </a:fillRef>
          <a:effectRef idx="0">
            <a:scrgbClr r="0" g="0" b="0"/>
          </a:effectRef>
          <a:fontRef idx="major"/>
        </p:style>
        <p:txBody>
          <a:bodyPr/>
          <a:lstStyle/>
          <a:p>
            <a:r>
              <a:rPr lang="ru-RU" dirty="0">
                <a:solidFill>
                  <a:schemeClr val="accent6"/>
                </a:solidFill>
              </a:rPr>
              <a:t>Поскольку остальные птицы сову филина ненавидят, его успешно используют в качестве подсадки при охоте на сокола, ястреба и других хищников. Филин, привязанный за ногу возле укрытия охотника, привлекает внимание хищных птиц, которые спускаются к нему и попадают под выстрелы.</a:t>
            </a:r>
          </a:p>
        </p:txBody>
      </p:sp>
    </p:spTree>
    <p:extLst>
      <p:ext uri="{BB962C8B-B14F-4D97-AF65-F5344CB8AC3E}">
        <p14:creationId xmlns:p14="http://schemas.microsoft.com/office/powerpoint/2010/main" val="213230051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268</Words>
  <Application>Microsoft Office PowerPoint</Application>
  <PresentationFormat>Экран (4:3)</PresentationFormat>
  <Paragraphs>13</Paragraphs>
  <Slides>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Филин</vt:lpstr>
      <vt:lpstr>               Красавец Филин</vt:lpstr>
      <vt:lpstr>         Внешний вид</vt:lpstr>
      <vt:lpstr>            Питание </vt:lpstr>
      <vt:lpstr>Содержание в неволе </vt:lpstr>
      <vt:lpstr>Интересные факты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Учитель</dc:creator>
  <cp:lastModifiedBy>user</cp:lastModifiedBy>
  <cp:revision>8</cp:revision>
  <dcterms:created xsi:type="dcterms:W3CDTF">2015-01-30T11:55:35Z</dcterms:created>
  <dcterms:modified xsi:type="dcterms:W3CDTF">2015-02-03T02:23:02Z</dcterms:modified>
</cp:coreProperties>
</file>