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5" r:id="rId8"/>
    <p:sldId id="275" r:id="rId9"/>
    <p:sldId id="266" r:id="rId10"/>
    <p:sldId id="267" r:id="rId11"/>
    <p:sldId id="268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CCFFCC"/>
    <a:srgbClr val="663300"/>
    <a:srgbClr val="0066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8460-EFE6-4523-AA42-BF27F44E7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DDB3-49B6-453F-BF1D-6B254F989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0EF63-D671-41AE-AFD3-2699E5A39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46903C-E5D7-4966-A82D-221149E96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A9B73-6654-4108-A650-F3B83720E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2B40-A75C-4F34-9D67-6F52E348B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F89C1-04A5-4E38-9BAD-4E07BB847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3535-5E02-4474-91DD-ED15D25A85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85A6-1285-41E4-B9E2-A9BF2ED50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4115-7268-40F4-B998-7BD053304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47DF-1919-42C2-A269-770FD2528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2320-B659-4DDD-B030-6DAE6AB41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0578-D576-4380-BAF1-E4B9C2684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9966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BE9058-59EF-4F9C-A3CD-C3AD0DD140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534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ПАПОРОТНИКИ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600200" y="5829300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Общая характеристика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ru-RU" b="1">
                <a:solidFill>
                  <a:srgbClr val="006600"/>
                </a:solidFill>
              </a:rPr>
              <a:t>Размножение папоротников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На</a:t>
            </a:r>
            <a:r>
              <a:rPr lang="ru-RU" sz="2800"/>
              <a:t> </a:t>
            </a:r>
            <a:r>
              <a:rPr lang="ru-RU" b="1"/>
              <a:t>нижней стороне листа папоротника расположены сорусы со спорами. Количество спор может достигать 15.000. </a:t>
            </a:r>
            <a:br>
              <a:rPr lang="ru-RU" b="1"/>
            </a:br>
            <a:r>
              <a:rPr lang="ru-RU" b="1"/>
              <a:t>По мере созревания спорангии раскрываются, и споры высыпаются наружу.</a:t>
            </a:r>
          </a:p>
        </p:txBody>
      </p:sp>
      <p:pic>
        <p:nvPicPr>
          <p:cNvPr id="24584" name="Picture 8" descr="Рисунок101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25538"/>
            <a:ext cx="4244975" cy="5183187"/>
          </a:xfrm>
          <a:noFill/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8" name="Picture 48" descr="споры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42950"/>
            <a:ext cx="8066087" cy="6049963"/>
          </a:xfrm>
          <a:prstGeom prst="rect">
            <a:avLst/>
          </a:prstGeom>
          <a:noFill/>
        </p:spPr>
      </p:pic>
      <p:pic>
        <p:nvPicPr>
          <p:cNvPr id="25649" name="Picture 49" descr="споры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87400"/>
            <a:ext cx="8001000" cy="6002338"/>
          </a:xfrm>
          <a:prstGeom prst="rect">
            <a:avLst/>
          </a:prstGeom>
          <a:noFill/>
        </p:spPr>
      </p:pic>
      <p:pic>
        <p:nvPicPr>
          <p:cNvPr id="25651" name="Picture 51" descr="споры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42950"/>
            <a:ext cx="8001000" cy="6000750"/>
          </a:xfrm>
          <a:prstGeom prst="rect">
            <a:avLst/>
          </a:prstGeom>
          <a:noFill/>
        </p:spPr>
      </p:pic>
      <p:pic>
        <p:nvPicPr>
          <p:cNvPr id="25652" name="Picture 52" descr="споры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781050"/>
            <a:ext cx="8001000" cy="6000750"/>
          </a:xfrm>
          <a:prstGeom prst="rect">
            <a:avLst/>
          </a:prstGeom>
          <a:noFill/>
        </p:spPr>
      </p:pic>
      <p:pic>
        <p:nvPicPr>
          <p:cNvPr id="25653" name="Picture 53" descr="споры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800100"/>
            <a:ext cx="8001000" cy="6000750"/>
          </a:xfrm>
          <a:prstGeom prst="rect">
            <a:avLst/>
          </a:prstGeom>
          <a:noFill/>
        </p:spPr>
      </p:pic>
      <p:pic>
        <p:nvPicPr>
          <p:cNvPr id="25654" name="Picture 54" descr="споры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800100"/>
            <a:ext cx="7924800" cy="5945188"/>
          </a:xfrm>
          <a:prstGeom prst="rect">
            <a:avLst/>
          </a:prstGeom>
          <a:noFill/>
        </p:spPr>
      </p:pic>
      <p:pic>
        <p:nvPicPr>
          <p:cNvPr id="25655" name="Picture 55" descr="споры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762000"/>
            <a:ext cx="8010525" cy="6008688"/>
          </a:xfrm>
          <a:prstGeom prst="rect">
            <a:avLst/>
          </a:prstGeom>
          <a:noFill/>
        </p:spPr>
      </p:pic>
      <p:pic>
        <p:nvPicPr>
          <p:cNvPr id="25656" name="Picture 56" descr="папоротник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803275"/>
            <a:ext cx="8072438" cy="6010275"/>
          </a:xfrm>
          <a:prstGeom prst="rect">
            <a:avLst/>
          </a:prstGeom>
          <a:noFill/>
        </p:spPr>
      </p:pic>
      <p:pic>
        <p:nvPicPr>
          <p:cNvPr id="25647" name="Picture 47" descr="споры14"/>
          <p:cNvPicPr>
            <a:picLocks noChangeAspect="1" noChangeArrowheads="1"/>
          </p:cNvPicPr>
          <p:nvPr>
            <p:ph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457200" y="742950"/>
            <a:ext cx="8077200" cy="6057900"/>
          </a:xfrm>
          <a:noFill/>
          <a:ln/>
        </p:spPr>
      </p:pic>
      <p:sp>
        <p:nvSpPr>
          <p:cNvPr id="25650" name="Rectangle 5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457200"/>
          </a:xfrm>
        </p:spPr>
        <p:txBody>
          <a:bodyPr/>
          <a:lstStyle/>
          <a:p>
            <a:r>
              <a:rPr lang="ru-RU" b="1">
                <a:solidFill>
                  <a:srgbClr val="006600"/>
                </a:solidFill>
              </a:rPr>
              <a:t>Этапы созревания спор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5" name="Picture 17" descr="папоротник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0"/>
            <a:ext cx="4953000" cy="6858000"/>
          </a:xfrm>
          <a:prstGeom prst="rect">
            <a:avLst/>
          </a:prstGeom>
          <a:noFill/>
        </p:spPr>
      </p:pic>
      <p:pic>
        <p:nvPicPr>
          <p:cNvPr id="32779" name="Picture 11" descr="нлист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7" name="Picture 9" descr="нлист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5" name="Picture 7" descr="нлист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3" name="Picture 5" descr="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1325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69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Развитие</a:t>
            </a:r>
          </a:p>
          <a:p>
            <a:pPr algn="ctr"/>
            <a:r>
              <a:rPr lang="ru-RU" kern="1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растения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381000" y="1447800"/>
            <a:ext cx="8458200" cy="5181600"/>
            <a:chOff x="240" y="912"/>
            <a:chExt cx="5328" cy="3264"/>
          </a:xfrm>
        </p:grpSpPr>
        <p:pic>
          <p:nvPicPr>
            <p:cNvPr id="33800" name="Picture 8" descr="папоротник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912"/>
              <a:ext cx="5328" cy="3264"/>
            </a:xfrm>
            <a:prstGeom prst="rect">
              <a:avLst/>
            </a:prstGeom>
            <a:noFill/>
          </p:spPr>
        </p:pic>
        <p:sp>
          <p:nvSpPr>
            <p:cNvPr id="3380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75" y="1665"/>
              <a:ext cx="90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380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251" y="1542"/>
              <a:ext cx="90" cy="1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380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490" y="2223"/>
              <a:ext cx="90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38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832" y="2842"/>
              <a:ext cx="90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380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149" y="3275"/>
              <a:ext cx="90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338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34" y="3152"/>
              <a:ext cx="90" cy="1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3380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617" y="2409"/>
              <a:ext cx="90" cy="1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543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222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Проверь себя!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Спорангии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Высыпание спор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Заросток с ризоидами – </a:t>
            </a:r>
            <a:r>
              <a:rPr lang="ru-RU" sz="2800" b="1">
                <a:solidFill>
                  <a:srgbClr val="663300"/>
                </a:solidFill>
              </a:rPr>
              <a:t>гаметофит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Архегонии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Антеридии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Зигота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/>
              <a:t>Молодой побег – </a:t>
            </a:r>
            <a:r>
              <a:rPr lang="ru-RU" sz="2800" b="1">
                <a:solidFill>
                  <a:srgbClr val="663300"/>
                </a:solidFill>
              </a:rPr>
              <a:t>спорофит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sz="4000" b="1" u="sng">
                <a:solidFill>
                  <a:srgbClr val="663300"/>
                </a:solidFill>
              </a:rPr>
              <a:t>Подумай!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b="1"/>
              <a:t>Как папоротникообразные </a:t>
            </a:r>
            <a:br>
              <a:rPr lang="ru-RU" b="1"/>
            </a:br>
            <a:r>
              <a:rPr lang="ru-RU" b="1"/>
              <a:t>приспособлены к жизни на суше?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543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222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Проверь себя!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ru-RU" b="1">
                <a:solidFill>
                  <a:srgbClr val="008000"/>
                </a:solidFill>
              </a:rPr>
              <a:t>ОТДЕЛ </a:t>
            </a:r>
            <a:br>
              <a:rPr lang="ru-RU" b="1">
                <a:solidFill>
                  <a:srgbClr val="008000"/>
                </a:solidFill>
              </a:rPr>
            </a:br>
            <a:r>
              <a:rPr lang="ru-RU" b="1">
                <a:solidFill>
                  <a:srgbClr val="008000"/>
                </a:solidFill>
              </a:rPr>
              <a:t>Папоротникообразные</a:t>
            </a:r>
            <a:br>
              <a:rPr lang="ru-RU" b="1">
                <a:solidFill>
                  <a:srgbClr val="008000"/>
                </a:solidFill>
              </a:rPr>
            </a:br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000" b="1"/>
              <a:t>Папоротникообразные – большая группа высших растений. </a:t>
            </a:r>
          </a:p>
          <a:p>
            <a:pPr>
              <a:lnSpc>
                <a:spcPct val="90000"/>
              </a:lnSpc>
            </a:pPr>
            <a:r>
              <a:rPr lang="ru-RU" sz="3000" b="1"/>
              <a:t>В нее входят плауны, хвощи и папоротники. </a:t>
            </a:r>
          </a:p>
          <a:p>
            <a:pPr>
              <a:lnSpc>
                <a:spcPct val="90000"/>
              </a:lnSpc>
            </a:pPr>
            <a:r>
              <a:rPr lang="ru-RU" sz="3000" b="1"/>
              <a:t>В большинстве своем они травянистые растения, обитающие в тенистых, влажных местах. Все они имеют сходные черты во внутреннем строении, развитии и размножении.</a:t>
            </a:r>
          </a:p>
          <a:p>
            <a:pPr>
              <a:lnSpc>
                <a:spcPct val="90000"/>
              </a:lnSpc>
            </a:pPr>
            <a:r>
              <a:rPr lang="ru-RU" sz="3000" b="1"/>
              <a:t>Папоротникообразные</a:t>
            </a:r>
            <a:r>
              <a:rPr lang="en-US" sz="3000" b="1"/>
              <a:t> </a:t>
            </a:r>
            <a:r>
              <a:rPr lang="ru-RU" sz="3000" b="1"/>
              <a:t>- высшие споровые растения.</a:t>
            </a:r>
          </a:p>
          <a:p>
            <a:pPr>
              <a:lnSpc>
                <a:spcPct val="90000"/>
              </a:lnSpc>
            </a:pPr>
            <a:r>
              <a:rPr lang="ru-RU" sz="3000" b="1"/>
              <a:t>У всех папоротникообразных </a:t>
            </a:r>
            <a:r>
              <a:rPr lang="en-US" sz="3000" b="1"/>
              <a:t>(</a:t>
            </a:r>
            <a:r>
              <a:rPr lang="ru-RU" sz="3000" b="1"/>
              <a:t>в отличие от мхов</a:t>
            </a:r>
            <a:r>
              <a:rPr lang="en-US" sz="3000" b="1"/>
              <a:t>)</a:t>
            </a:r>
            <a:r>
              <a:rPr lang="ru-RU" sz="3000" b="1"/>
              <a:t> имеются покровные, механические и проводящие ткани.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ru-RU" b="1">
                <a:solidFill>
                  <a:srgbClr val="006600"/>
                </a:solidFill>
              </a:rPr>
              <a:t>Многообразие папоротников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Папоротники распространены по всему земному шару, и встречаются, начиная с пустынь и кончая болотами, озерами, рисовыми полями и солоноватыми водами.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Насчитывают  12.000 видов. В тропических лесах Азии, Америки, Австралии произрастают древовидные папоротники 15-25 м в высоту.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91440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006600"/>
                </a:solidFill>
              </a:rPr>
              <a:t>Большинство видов </a:t>
            </a:r>
            <a:br>
              <a:rPr lang="ru-RU" b="1">
                <a:solidFill>
                  <a:srgbClr val="006600"/>
                </a:solidFill>
              </a:rPr>
            </a:br>
            <a:r>
              <a:rPr lang="ru-RU" b="1">
                <a:solidFill>
                  <a:srgbClr val="006600"/>
                </a:solidFill>
              </a:rPr>
              <a:t>папоротников являются наземными травами.</a:t>
            </a:r>
          </a:p>
        </p:txBody>
      </p:sp>
      <p:pic>
        <p:nvPicPr>
          <p:cNvPr id="9220" name="Picture 4" descr="папоротни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96975"/>
            <a:ext cx="8820150" cy="55133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Рисунок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63938"/>
            <a:ext cx="6121400" cy="3033712"/>
          </a:xfrm>
          <a:prstGeom prst="rect">
            <a:avLst/>
          </a:prstGeom>
          <a:noFill/>
        </p:spPr>
      </p:pic>
      <p:pic>
        <p:nvPicPr>
          <p:cNvPr id="14345" name="Picture 9" descr="Рисунок1004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420938"/>
            <a:ext cx="2381250" cy="4176712"/>
          </a:xfrm>
          <a:noFill/>
          <a:ln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839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Для нашей флоры обычны некоторые водно-болотные папоротники. Типичный водно-болотный  папоротник – это плавающая на поверхности воды </a:t>
            </a:r>
            <a:r>
              <a:rPr lang="ru-RU" sz="3200" b="1" u="sng">
                <a:solidFill>
                  <a:srgbClr val="663300"/>
                </a:solidFill>
              </a:rPr>
              <a:t>сальвиния</a:t>
            </a:r>
            <a:r>
              <a:rPr lang="ru-RU" sz="3200" b="1"/>
              <a:t>.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591050" y="2492375"/>
            <a:ext cx="2286000" cy="152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2286000" y="2492375"/>
            <a:ext cx="2286000" cy="152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3" grpId="0" animBg="1"/>
      <p:bldP spid="14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папоротник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5029201" cy="6858000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181600" y="3810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6600"/>
                </a:solidFill>
              </a:rPr>
              <a:t>Строение папоротника</a:t>
            </a:r>
            <a:r>
              <a:rPr lang="ru-RU" sz="3600" b="1">
                <a:solidFill>
                  <a:srgbClr val="006600"/>
                </a:solidFill>
              </a:rPr>
              <a:t> </a:t>
            </a:r>
          </a:p>
          <a:p>
            <a:pPr algn="ctr"/>
            <a:endParaRPr lang="ru-RU" sz="3600" b="1">
              <a:solidFill>
                <a:srgbClr val="006600"/>
              </a:solidFill>
            </a:endParaRPr>
          </a:p>
          <a:p>
            <a:pPr algn="ctr"/>
            <a:endParaRPr lang="ru-RU" b="1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rot="61494" flipH="1">
            <a:off x="1933575" y="3711575"/>
            <a:ext cx="3282950" cy="156051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 flipV="1">
            <a:off x="2916238" y="2276475"/>
            <a:ext cx="22987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rot="183071" flipH="1">
            <a:off x="4233863" y="2270125"/>
            <a:ext cx="938212" cy="9366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H="1">
            <a:off x="3154363" y="5734050"/>
            <a:ext cx="2065337" cy="571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292725" y="1700213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sng">
                <a:solidFill>
                  <a:srgbClr val="663300"/>
                </a:solidFill>
              </a:rPr>
              <a:t>Побег</a:t>
            </a:r>
            <a:endParaRPr lang="fr-BE" sz="3600" b="1" u="sng">
              <a:solidFill>
                <a:srgbClr val="663300"/>
              </a:solidFill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292725" y="2636838"/>
            <a:ext cx="3240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sng">
                <a:solidFill>
                  <a:srgbClr val="663300"/>
                </a:solidFill>
              </a:rPr>
              <a:t>Придаточные</a:t>
            </a:r>
            <a:r>
              <a:rPr lang="ru-RU" sz="3600" b="1">
                <a:solidFill>
                  <a:srgbClr val="663300"/>
                </a:solidFill>
              </a:rPr>
              <a:t> </a:t>
            </a:r>
            <a:r>
              <a:rPr lang="ru-RU" sz="3600" b="1" u="sng">
                <a:solidFill>
                  <a:srgbClr val="663300"/>
                </a:solidFill>
              </a:rPr>
              <a:t>корни</a:t>
            </a:r>
            <a:endParaRPr lang="fr-BE" sz="3600" b="1" u="sng">
              <a:solidFill>
                <a:srgbClr val="663300"/>
              </a:solidFill>
            </a:endParaRP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292725" y="4365625"/>
            <a:ext cx="3600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u="sng">
                <a:solidFill>
                  <a:srgbClr val="663300"/>
                </a:solidFill>
              </a:rPr>
              <a:t>Клубни с запасом питательных веществ</a:t>
            </a:r>
            <a:endParaRPr lang="fr-BE" sz="3600" b="1" u="sng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utoUpdateAnimBg="0"/>
      <p:bldP spid="16407" grpId="0" animBg="1"/>
      <p:bldP spid="16409" grpId="0" animBg="1"/>
      <p:bldP spid="16410" grpId="0" animBg="1"/>
      <p:bldP spid="16413" grpId="0" animBg="1"/>
      <p:bldP spid="16417" grpId="0"/>
      <p:bldP spid="16418" grpId="0"/>
      <p:bldP spid="16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15900"/>
            <a:ext cx="8820150" cy="6308725"/>
          </a:xfrm>
        </p:spPr>
        <p:txBody>
          <a:bodyPr/>
          <a:lstStyle/>
          <a:p>
            <a:pPr algn="l"/>
            <a:r>
              <a:rPr lang="ru-RU" sz="3200" b="1">
                <a:solidFill>
                  <a:schemeClr val="tx1"/>
                </a:solidFill>
              </a:rPr>
              <a:t>Листья папоротников отличаются большим разнообразием.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/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Их размеры колеблются от нескольких мм до 30 м. 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/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Очень разнообразны листья по внешней форме и внутреннему строению.</a:t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/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Они совмещают обе функции - фотосинтез и спороношение. </a:t>
            </a:r>
            <a:r>
              <a:rPr lang="en-US" sz="3200" b="1">
                <a:solidFill>
                  <a:schemeClr val="tx1"/>
                </a:solidFill>
              </a:rPr>
              <a:t/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/>
            </a:r>
            <a:br>
              <a:rPr lang="ru-RU" sz="3200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Как и побег, листья растут своей верхушкой.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Рисунок100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3560" name="Picture 8" descr="папор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2" name="Picture 10" descr="папоротник_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83313" cy="6858000"/>
          </a:xfrm>
          <a:prstGeom prst="rect">
            <a:avLst/>
          </a:prstGeom>
          <a:noFill/>
        </p:spPr>
      </p:pic>
      <p:pic>
        <p:nvPicPr>
          <p:cNvPr id="23563" name="Picture 11" descr="папоротники_ра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0"/>
            <a:ext cx="6075362" cy="6858000"/>
          </a:xfrm>
          <a:prstGeom prst="rect">
            <a:avLst/>
          </a:prstGeom>
          <a:noFill/>
        </p:spPr>
      </p:pic>
      <p:pic>
        <p:nvPicPr>
          <p:cNvPr id="23559" name="Picture 7" descr="папор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209</Words>
  <Application>Microsoft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Times New Roman</vt:lpstr>
      <vt:lpstr>Оформление по умолчанию</vt:lpstr>
      <vt:lpstr>Слайд 1</vt:lpstr>
      <vt:lpstr>ОТДЕЛ  Папоротникообразные </vt:lpstr>
      <vt:lpstr>Слайд 3</vt:lpstr>
      <vt:lpstr>Многообразие папоротников</vt:lpstr>
      <vt:lpstr>Слайд 5</vt:lpstr>
      <vt:lpstr>Слайд 6</vt:lpstr>
      <vt:lpstr>Слайд 7</vt:lpstr>
      <vt:lpstr>Листья папоротников отличаются большим разнообразием.  Их размеры колеблются от нескольких мм до 30 м.   Очень разнообразны листья по внешней форме и внутреннему строению.  Они совмещают обе функции - фотосинтез и спороношение.   Как и побег, листья растут своей верхушкой. </vt:lpstr>
      <vt:lpstr>Слайд 9</vt:lpstr>
      <vt:lpstr>Размножение папоротников</vt:lpstr>
      <vt:lpstr>Этапы созревания спор</vt:lpstr>
      <vt:lpstr>Слайд 12</vt:lpstr>
      <vt:lpstr>Слайд 13</vt:lpstr>
      <vt:lpstr>Слайд 14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 Папоротниковидные </dc:title>
  <dc:creator>1</dc:creator>
  <cp:lastModifiedBy>Михаил</cp:lastModifiedBy>
  <cp:revision>47</cp:revision>
  <dcterms:created xsi:type="dcterms:W3CDTF">2002-06-18T06:43:55Z</dcterms:created>
  <dcterms:modified xsi:type="dcterms:W3CDTF">2015-02-08T14:04:49Z</dcterms:modified>
</cp:coreProperties>
</file>