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6" r:id="rId5"/>
    <p:sldId id="267" r:id="rId6"/>
    <p:sldId id="268" r:id="rId7"/>
    <p:sldId id="264" r:id="rId8"/>
    <p:sldId id="263" r:id="rId9"/>
    <p:sldId id="265" r:id="rId10"/>
    <p:sldId id="269" r:id="rId11"/>
    <p:sldId id="262" r:id="rId12"/>
    <p:sldId id="261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660033"/>
    <a:srgbClr val="FF0000"/>
    <a:srgbClr val="D60093"/>
    <a:srgbClr val="FF9900"/>
    <a:srgbClr val="0000FF"/>
    <a:srgbClr val="FFFF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FD790-5DE4-4709-A99D-E4926A153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B749B-9679-4402-80DE-2125CD5B5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31D1-CA76-4787-AB22-3857E7F86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CCBF8-3B04-49F6-A202-4F6153B3A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03DD-BEA0-4F15-9ED0-169BA9A58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13FD2-BDCC-402D-A885-1900F4F6C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D859-8F64-4262-8124-29C349D01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7EF93-E2E3-438C-A2DC-1C15FD10F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D8AE4-96E4-420E-A19F-986646B5F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F5421-683B-4538-ADD9-723650C80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82C27-37C3-4644-9622-BAA4FD704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Прямоуг.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C89ABD4-82EC-4526-9E41-393A90680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5" descr="limon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Прямоуг.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FFFF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1800" smtClean="0"/>
              <a:t>7 класс. Животные.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000" smtClean="0"/>
              <a:t>Урок № 41:</a:t>
            </a:r>
            <a:r>
              <a:rPr lang="ru-RU" sz="2800" smtClean="0"/>
              <a:t> </a:t>
            </a:r>
            <a:r>
              <a:rPr lang="ru-RU" sz="28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«Строение и деятельность внутренних органов земноводных».</a:t>
            </a:r>
          </a:p>
        </p:txBody>
      </p:sp>
      <p:sp>
        <p:nvSpPr>
          <p:cNvPr id="2052" name="Прямоуг.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73688"/>
            <a:ext cx="8218488" cy="1223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Выполнила: </a:t>
            </a:r>
            <a:r>
              <a:rPr lang="ru-RU" sz="1800" i="1" smtClean="0"/>
              <a:t>Полтавцева О.А. – учитель биологии </a:t>
            </a:r>
          </a:p>
          <a:p>
            <a:pPr algn="ctr" eaLnBrk="1" hangingPunct="1">
              <a:buFontTx/>
              <a:buNone/>
            </a:pPr>
            <a:r>
              <a:rPr lang="ru-RU" sz="1800" i="1" smtClean="0"/>
              <a:t>МОУ Пролетарская СОШ № 4 им. Нисанова Х.Д.</a:t>
            </a:r>
          </a:p>
          <a:p>
            <a:pPr algn="ctr" eaLnBrk="1" hangingPunct="1">
              <a:buFontTx/>
              <a:buNone/>
            </a:pPr>
            <a:endParaRPr lang="ru-RU" sz="1800" i="1" smtClean="0"/>
          </a:p>
        </p:txBody>
      </p:sp>
      <p:sp>
        <p:nvSpPr>
          <p:cNvPr id="2053" name="Прямоуг. 7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1600200"/>
            <a:ext cx="8291512" cy="3557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u="sng" smtClean="0"/>
              <a:t>Цель урока:</a:t>
            </a:r>
          </a:p>
          <a:p>
            <a:pPr eaLnBrk="1" hangingPunct="1"/>
            <a:r>
              <a:rPr lang="ru-RU" smtClean="0"/>
              <a:t>Продолжить изучение класса Земноводные;</a:t>
            </a:r>
          </a:p>
          <a:p>
            <a:pPr eaLnBrk="1" hangingPunct="1"/>
            <a:r>
              <a:rPr lang="ru-RU" smtClean="0"/>
              <a:t>Выявить приспособления к наземной и водной средам обитания;</a:t>
            </a:r>
          </a:p>
          <a:p>
            <a:pPr eaLnBrk="1" hangingPunct="1"/>
            <a:r>
              <a:rPr lang="ru-RU" smtClean="0"/>
              <a:t>Продолжать формировать умения работать с учебником, схемой, рисунком. </a:t>
            </a:r>
          </a:p>
        </p:txBody>
      </p:sp>
      <p:pic>
        <p:nvPicPr>
          <p:cNvPr id="2054" name="Рисунок 8" descr="frog2-9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4005263"/>
            <a:ext cx="1560512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8" descr="green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Самостоятельная работа с учебником</a:t>
            </a:r>
            <a:r>
              <a:rPr lang="ru-RU" sz="4000" smtClean="0"/>
              <a:t> </a:t>
            </a:r>
            <a:r>
              <a:rPr lang="ru-RU" sz="3200" i="1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3200" i="1" smtClean="0">
                <a:solidFill>
                  <a:srgbClr val="FF0000"/>
                </a:solidFill>
                <a:latin typeface="Comic Sans MS" pitchFamily="66" charset="0"/>
              </a:rPr>
              <a:t>&amp; 37)</a:t>
            </a:r>
            <a:endParaRPr lang="ru-RU" sz="3200" i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268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ru-RU" smtClean="0">
                <a:solidFill>
                  <a:srgbClr val="0000FF"/>
                </a:solidFill>
                <a:latin typeface="Comic Sans MS" pitchFamily="66" charset="0"/>
              </a:rPr>
              <a:t>Опишите , как осуществляется кровообращение земноводных.</a:t>
            </a:r>
          </a:p>
        </p:txBody>
      </p:sp>
      <p:pic>
        <p:nvPicPr>
          <p:cNvPr id="11269" name="Рисунок 9" descr="frog4-1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3786188"/>
            <a:ext cx="37449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1" descr="green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Нервная система и органы чувств.</a:t>
            </a:r>
          </a:p>
        </p:txBody>
      </p:sp>
      <p:pic>
        <p:nvPicPr>
          <p:cNvPr id="12292" name="Рисунок 7" descr="Безымянный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785813"/>
            <a:ext cx="7272338" cy="2643187"/>
          </a:xfrm>
          <a:noFill/>
        </p:spPr>
      </p:pic>
      <p:sp>
        <p:nvSpPr>
          <p:cNvPr id="12293" name="Прямоуг. 12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3429000"/>
            <a:ext cx="8362950" cy="3240088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0000FF"/>
                </a:solidFill>
                <a:latin typeface="Century Schoolbook" pitchFamily="18" charset="0"/>
              </a:rPr>
              <a:t>Состоит из центрального и периферического отделов;</a:t>
            </a:r>
          </a:p>
          <a:p>
            <a:pPr eaLnBrk="1" hangingPunct="1"/>
            <a:r>
              <a:rPr lang="ru-RU" i="1" smtClean="0">
                <a:solidFill>
                  <a:srgbClr val="0000FF"/>
                </a:solidFill>
                <a:latin typeface="Century Schoolbook" pitchFamily="18" charset="0"/>
              </a:rPr>
              <a:t>Сольно развит передний мозг, который разделён на два полушария;</a:t>
            </a:r>
          </a:p>
          <a:p>
            <a:pPr eaLnBrk="1" hangingPunct="1"/>
            <a:r>
              <a:rPr lang="ru-RU" i="1" smtClean="0">
                <a:solidFill>
                  <a:srgbClr val="0000FF"/>
                </a:solidFill>
                <a:latin typeface="Century Schoolbook" pitchFamily="18" charset="0"/>
              </a:rPr>
              <a:t>Плохо развит мозжечок;</a:t>
            </a:r>
          </a:p>
          <a:p>
            <a:pPr eaLnBrk="1" hangingPunct="1"/>
            <a:r>
              <a:rPr lang="ru-RU" i="1" smtClean="0">
                <a:solidFill>
                  <a:srgbClr val="0000FF"/>
                </a:solidFill>
                <a:latin typeface="Century Schoolbook" pitchFamily="18" charset="0"/>
              </a:rPr>
              <a:t>Условные рефлексы вырабатываются медленно.</a:t>
            </a:r>
          </a:p>
        </p:txBody>
      </p:sp>
      <p:sp>
        <p:nvSpPr>
          <p:cNvPr id="12294" name="Поле 10"/>
          <p:cNvSpPr txBox="1">
            <a:spLocks noChangeArrowheads="1"/>
          </p:cNvSpPr>
          <p:nvPr/>
        </p:nvSpPr>
        <p:spPr bwMode="auto">
          <a:xfrm>
            <a:off x="3327400" y="4889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5" descr="green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7651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Пищеварительная система.</a:t>
            </a:r>
          </a:p>
        </p:txBody>
      </p:sp>
      <p:pic>
        <p:nvPicPr>
          <p:cNvPr id="13316" name="Рисунок 6" descr="Безымянны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765175"/>
            <a:ext cx="5400675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5435600" y="188913"/>
            <a:ext cx="3600450" cy="6480175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i="1" smtClean="0">
                <a:solidFill>
                  <a:srgbClr val="0000FF"/>
                </a:solidFill>
                <a:latin typeface="Comic Sans MS" pitchFamily="66" charset="0"/>
              </a:rPr>
              <a:t>1)</a:t>
            </a:r>
            <a:r>
              <a:rPr lang="ru-RU" sz="2800" i="1" smtClean="0">
                <a:solidFill>
                  <a:srgbClr val="0000FF"/>
                </a:solidFill>
                <a:latin typeface="Comic Sans MS" pitchFamily="66" charset="0"/>
              </a:rPr>
              <a:t> Зарисуйте и подпишите в тетради строение пищеварительной системы.</a:t>
            </a:r>
          </a:p>
          <a:p>
            <a:pPr eaLnBrk="1" hangingPunct="1">
              <a:buFontTx/>
              <a:buNone/>
            </a:pPr>
            <a:endParaRPr lang="ru-RU" sz="2800" i="1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ru-RU" sz="2800" i="1" smtClean="0">
                <a:solidFill>
                  <a:srgbClr val="0000FF"/>
                </a:solidFill>
                <a:latin typeface="Comic Sans MS" pitchFamily="66" charset="0"/>
              </a:rPr>
              <a:t>2) Найдите в учебнике (</a:t>
            </a:r>
            <a:r>
              <a:rPr lang="en-US" sz="2800" i="1" smtClean="0">
                <a:solidFill>
                  <a:srgbClr val="0000FF"/>
                </a:solidFill>
                <a:latin typeface="Comic Sans MS" pitchFamily="66" charset="0"/>
              </a:rPr>
              <a:t>&amp; 37)</a:t>
            </a:r>
            <a:r>
              <a:rPr lang="ru-RU" sz="2800" i="1" smtClean="0">
                <a:solidFill>
                  <a:srgbClr val="0000FF"/>
                </a:solidFill>
                <a:latin typeface="Comic Sans MS" pitchFamily="66" charset="0"/>
              </a:rPr>
              <a:t> прочитайте и запишите механизм  пищеварения у земноводных.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" descr="green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Домашнее задание.</a:t>
            </a:r>
          </a:p>
        </p:txBody>
      </p:sp>
      <p:sp>
        <p:nvSpPr>
          <p:cNvPr id="14340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FF0000"/>
                </a:solidFill>
                <a:latin typeface="Comic Sans MS" pitchFamily="66" charset="0"/>
              </a:rPr>
              <a:t>&amp; 37</a:t>
            </a:r>
            <a:endParaRPr lang="ru-RU" i="1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/>
            <a:r>
              <a:rPr lang="ru-RU" i="1" smtClean="0">
                <a:solidFill>
                  <a:srgbClr val="FF0000"/>
                </a:solidFill>
                <a:latin typeface="Comic Sans MS" pitchFamily="66" charset="0"/>
              </a:rPr>
              <a:t>Подготовить домашнее задание в виде короткого сообщения о строении, функциях и особенностях, связанных с образом жизни, внутренних систем Земноводных (сообщения сопровождаются рисунками).</a:t>
            </a:r>
            <a:endParaRPr lang="en-US" i="1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/>
            <a:endParaRPr lang="ru-RU" i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4341" name="Рисунок 5" descr="an13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5661025"/>
            <a:ext cx="77755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7" descr="frog5-11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0"/>
            <a:ext cx="2484437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 descr="limon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400" smtClean="0"/>
              <a:t>Проверка домашнего задания:</a:t>
            </a:r>
            <a:r>
              <a:rPr lang="ru-RU" sz="2400" i="1" smtClean="0">
                <a:solidFill>
                  <a:srgbClr val="0000FF"/>
                </a:solidFill>
              </a:rPr>
              <a:t> работа с рисунком «внешнее строение лягушки», работа с терминами, проверка домашней таблица «Скелет и мускулатура».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400" smtClean="0"/>
              <a:t>Изучение новой темы: </a:t>
            </a:r>
            <a:r>
              <a:rPr lang="ru-RU" sz="2400" i="1" smtClean="0">
                <a:solidFill>
                  <a:srgbClr val="0000FF"/>
                </a:solidFill>
              </a:rPr>
              <a:t>пищеварительная система, дыхательная система, кровеносная система, выделительная система, нервная система, обмен веществ.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400" smtClean="0"/>
              <a:t>Выводы: </a:t>
            </a:r>
            <a:r>
              <a:rPr lang="ru-RU" sz="2400" i="1" smtClean="0">
                <a:solidFill>
                  <a:srgbClr val="0000FF"/>
                </a:solidFill>
              </a:rPr>
              <a:t>убедиться,</a:t>
            </a:r>
            <a:r>
              <a:rPr lang="ru-RU" sz="2400" smtClean="0"/>
              <a:t> </a:t>
            </a:r>
            <a:r>
              <a:rPr lang="ru-RU" sz="2400" i="1" smtClean="0">
                <a:solidFill>
                  <a:srgbClr val="0000FF"/>
                </a:solidFill>
              </a:rPr>
              <a:t>что Земноводные получили своё название заслуженно.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400" smtClean="0"/>
              <a:t>Закрепление нового материала.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400" smtClean="0"/>
              <a:t>Домашнее задание.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endParaRPr lang="ru-RU" sz="2400" smtClean="0"/>
          </a:p>
        </p:txBody>
      </p:sp>
      <p:sp>
        <p:nvSpPr>
          <p:cNvPr id="3076" name="Объект WordArt 5"/>
          <p:cNvSpPr>
            <a:spLocks noChangeArrowheads="1" noChangeShapeType="1" noTextEdit="1"/>
          </p:cNvSpPr>
          <p:nvPr/>
        </p:nvSpPr>
        <p:spPr bwMode="auto">
          <a:xfrm>
            <a:off x="1547813" y="188913"/>
            <a:ext cx="60483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План урока.</a:t>
            </a:r>
          </a:p>
        </p:txBody>
      </p:sp>
      <p:pic>
        <p:nvPicPr>
          <p:cNvPr id="3077" name="Рисунок 7" descr="1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7688" y="4581525"/>
            <a:ext cx="2246312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" descr="green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Проверка домашнего задания.</a:t>
            </a:r>
          </a:p>
        </p:txBody>
      </p:sp>
      <p:sp>
        <p:nvSpPr>
          <p:cNvPr id="5123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85225" cy="2808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1) Назовите части тела лягушки.</a:t>
            </a:r>
          </a:p>
          <a:p>
            <a:pPr eaLnBrk="1" hangingPunct="1">
              <a:buFontTx/>
              <a:buNone/>
            </a:pPr>
            <a:r>
              <a:rPr lang="ru-RU" sz="2400" smtClean="0"/>
              <a:t>2) Перечислите внешние органы лягушки, расположенные на голове.</a:t>
            </a:r>
          </a:p>
          <a:p>
            <a:pPr eaLnBrk="1" hangingPunct="1">
              <a:buFontTx/>
              <a:buNone/>
            </a:pPr>
            <a:r>
              <a:rPr lang="ru-RU" sz="2400" smtClean="0"/>
              <a:t>3) Назовите части передней конечности лягушки.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4) Назовите части задней конечности лягушки. Почему задние конечности длиннее передних?</a:t>
            </a:r>
          </a:p>
        </p:txBody>
      </p:sp>
      <p:pic>
        <p:nvPicPr>
          <p:cNvPr id="4101" name="Рисунок 5" descr="па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3325813"/>
            <a:ext cx="6983412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 descr="green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Работа с терминами.</a:t>
            </a:r>
          </a:p>
        </p:txBody>
      </p:sp>
      <p:sp>
        <p:nvSpPr>
          <p:cNvPr id="5124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u="sng" smtClean="0">
                <a:solidFill>
                  <a:srgbClr val="0000FF"/>
                </a:solidFill>
                <a:latin typeface="Century Schoolbook" pitchFamily="18" charset="0"/>
              </a:rPr>
              <a:t>Дайте пояснение: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b="1" i="1" smtClean="0">
                <a:solidFill>
                  <a:srgbClr val="D60093"/>
                </a:solidFill>
                <a:latin typeface="Century Schoolbook" pitchFamily="18" charset="0"/>
              </a:rPr>
              <a:t>плавательная перепонки,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b="1" i="1" smtClean="0">
                <a:solidFill>
                  <a:srgbClr val="D60093"/>
                </a:solidFill>
                <a:latin typeface="Century Schoolbook" pitchFamily="18" charset="0"/>
              </a:rPr>
              <a:t>лёгочное дыхание,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b="1" i="1" smtClean="0">
                <a:solidFill>
                  <a:srgbClr val="D60093"/>
                </a:solidFill>
                <a:latin typeface="Century Schoolbook" pitchFamily="18" charset="0"/>
              </a:rPr>
              <a:t>кожные железа,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b="1" i="1" smtClean="0">
                <a:solidFill>
                  <a:srgbClr val="D60093"/>
                </a:solidFill>
                <a:latin typeface="Century Schoolbook" pitchFamily="18" charset="0"/>
              </a:rPr>
              <a:t>резонаторы,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b="1" i="1" smtClean="0">
                <a:solidFill>
                  <a:srgbClr val="D60093"/>
                </a:solidFill>
                <a:latin typeface="Century Schoolbook" pitchFamily="18" charset="0"/>
              </a:rPr>
              <a:t>пояс конечностей,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b="1" i="1" smtClean="0">
                <a:solidFill>
                  <a:srgbClr val="D60093"/>
                </a:solidFill>
                <a:latin typeface="Century Schoolbook" pitchFamily="18" charset="0"/>
              </a:rPr>
              <a:t>мускулатура,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b="1" i="1" smtClean="0">
                <a:solidFill>
                  <a:srgbClr val="D60093"/>
                </a:solidFill>
                <a:latin typeface="Century Schoolbook" pitchFamily="18" charset="0"/>
              </a:rPr>
              <a:t>барабанная перепонка</a:t>
            </a:r>
            <a:r>
              <a:rPr lang="ru-RU" i="1" smtClean="0">
                <a:solidFill>
                  <a:srgbClr val="D60093"/>
                </a:solidFill>
                <a:latin typeface="Century Schoolbook" pitchFamily="18" charset="0"/>
              </a:rPr>
              <a:t>.</a:t>
            </a:r>
          </a:p>
        </p:txBody>
      </p:sp>
      <p:pic>
        <p:nvPicPr>
          <p:cNvPr id="5125" name="Рисунок 5" descr="frog5-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1438" y="3933825"/>
            <a:ext cx="2430462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 descr="green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Скелет земноводных.</a:t>
            </a:r>
          </a:p>
        </p:txBody>
      </p:sp>
      <p:pic>
        <p:nvPicPr>
          <p:cNvPr id="6148" name="Рисунок 5" descr="Безымянны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809625"/>
            <a:ext cx="8064500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6" descr="green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Схема внутреннего строения земноводных.</a:t>
            </a:r>
          </a:p>
        </p:txBody>
      </p:sp>
      <p:sp>
        <p:nvSpPr>
          <p:cNvPr id="7172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0" y="5589588"/>
            <a:ext cx="9144000" cy="1152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	</a:t>
            </a:r>
            <a:r>
              <a:rPr lang="ru-RU" sz="1800" smtClean="0">
                <a:solidFill>
                  <a:srgbClr val="FF0000"/>
                </a:solidFill>
                <a:latin typeface="Comic Sans MS" pitchFamily="66" charset="0"/>
              </a:rPr>
              <a:t>Внутреннее строение связано с водно-наземной средой обитания. Земноводные по сравнению с рыбами имеют более сложное внутреннее строение. Усложнение касается дыхательной и кровеносной систем в связи с появлением легких и двух кругов кровообращения. Более сложное строение, чем у рыб, имеют нервная система и органы чувств. </a:t>
            </a:r>
          </a:p>
        </p:txBody>
      </p:sp>
      <p:pic>
        <p:nvPicPr>
          <p:cNvPr id="7173" name="Рисунок 7" descr="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20713"/>
            <a:ext cx="85994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5" descr="green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40675" cy="7651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Дыхательная система земноводных.</a:t>
            </a:r>
          </a:p>
        </p:txBody>
      </p:sp>
      <p:pic>
        <p:nvPicPr>
          <p:cNvPr id="11270" name="Рисунок 6" descr="Безымянны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860800"/>
            <a:ext cx="59340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Рисунок 7" descr="Безымянны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052513"/>
            <a:ext cx="5976937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Поле 8"/>
          <p:cNvSpPr txBox="1">
            <a:spLocks noChangeArrowheads="1"/>
          </p:cNvSpPr>
          <p:nvPr/>
        </p:nvSpPr>
        <p:spPr bwMode="auto">
          <a:xfrm>
            <a:off x="179388" y="620713"/>
            <a:ext cx="5976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mic Sans MS" pitchFamily="66" charset="0"/>
              </a:rPr>
              <a:t>Строение лёгких.</a:t>
            </a:r>
          </a:p>
        </p:txBody>
      </p:sp>
      <p:sp>
        <p:nvSpPr>
          <p:cNvPr id="11273" name="Поле 9"/>
          <p:cNvSpPr txBox="1">
            <a:spLocks noChangeArrowheads="1"/>
          </p:cNvSpPr>
          <p:nvPr/>
        </p:nvSpPr>
        <p:spPr bwMode="auto">
          <a:xfrm>
            <a:off x="179388" y="3500438"/>
            <a:ext cx="5905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mic Sans MS" pitchFamily="66" charset="0"/>
              </a:rPr>
              <a:t>Механизм дыхания земноводных.</a:t>
            </a:r>
          </a:p>
        </p:txBody>
      </p:sp>
      <p:sp>
        <p:nvSpPr>
          <p:cNvPr id="11267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156325" y="692150"/>
            <a:ext cx="2879725" cy="2808288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smtClean="0">
                <a:solidFill>
                  <a:srgbClr val="660033"/>
                </a:solidFill>
                <a:latin typeface="Century Schoolbook" pitchFamily="18" charset="0"/>
              </a:rPr>
              <a:t>Легкие -</a:t>
            </a:r>
            <a:r>
              <a:rPr lang="ru-RU" sz="2000" i="1" smtClean="0">
                <a:latin typeface="Century Schoolbook" pitchFamily="18" charset="0"/>
              </a:rPr>
              <a:t>представляют собой небольшие вытянутые мешочки с тонкими эластичными стенками.</a:t>
            </a:r>
          </a:p>
        </p:txBody>
      </p:sp>
      <p:sp>
        <p:nvSpPr>
          <p:cNvPr id="11274" name="Поле 10"/>
          <p:cNvSpPr txBox="1">
            <a:spLocks noChangeArrowheads="1"/>
          </p:cNvSpPr>
          <p:nvPr/>
        </p:nvSpPr>
        <p:spPr bwMode="auto">
          <a:xfrm>
            <a:off x="6156325" y="3573463"/>
            <a:ext cx="2879725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i="1">
                <a:latin typeface="Century Schoolbook" pitchFamily="18" charset="0"/>
              </a:rPr>
              <a:t>Дыхание происходит за счет опускания и подъема дна ротовой полости. </a:t>
            </a:r>
          </a:p>
        </p:txBody>
      </p:sp>
      <p:sp>
        <p:nvSpPr>
          <p:cNvPr id="11275" name="Поле 11"/>
          <p:cNvSpPr txBox="1">
            <a:spLocks noChangeArrowheads="1"/>
          </p:cNvSpPr>
          <p:nvPr/>
        </p:nvSpPr>
        <p:spPr bwMode="auto">
          <a:xfrm>
            <a:off x="6156325" y="5013325"/>
            <a:ext cx="2879725" cy="17145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</a:rPr>
              <a:t>Легкие у земноводных примитивны, Поэтому важное значение в газообмене имеет</a:t>
            </a:r>
            <a:r>
              <a:rPr lang="ru-RU" sz="2000"/>
              <a:t> </a:t>
            </a:r>
            <a:r>
              <a:rPr lang="ru-RU" sz="2400" b="1">
                <a:solidFill>
                  <a:srgbClr val="660033"/>
                </a:solidFill>
                <a:latin typeface="Century Schoolbook" pitchFamily="18" charset="0"/>
              </a:rPr>
              <a:t>кожа.</a:t>
            </a:r>
            <a:r>
              <a:rPr lang="ru-RU" sz="2000">
                <a:solidFill>
                  <a:srgbClr val="660033"/>
                </a:solidFill>
                <a:latin typeface="Century Schoolbook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67" grpId="0" build="p" animBg="1"/>
      <p:bldP spid="11274" grpId="0" animBg="1"/>
      <p:bldP spid="112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7" descr="green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FF0000"/>
                </a:solidFill>
                <a:latin typeface="Comic Sans MS" pitchFamily="66" charset="0"/>
              </a:rPr>
              <a:t>Самостоятельная работа с учебником</a:t>
            </a:r>
            <a:r>
              <a:rPr lang="ru-RU" sz="4000" smtClean="0"/>
              <a:t> </a:t>
            </a:r>
            <a:r>
              <a:rPr lang="ru-RU" sz="3200" i="1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3200" i="1" smtClean="0">
                <a:solidFill>
                  <a:srgbClr val="FF0000"/>
                </a:solidFill>
                <a:latin typeface="Comic Sans MS" pitchFamily="66" charset="0"/>
              </a:rPr>
              <a:t>&amp; 37)</a:t>
            </a:r>
            <a:r>
              <a:rPr lang="ru-RU" sz="3200" i="1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220" name="Прямоуг.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ru-RU" smtClean="0">
                <a:solidFill>
                  <a:srgbClr val="0000FF"/>
                </a:solidFill>
                <a:latin typeface="Comic Sans MS" pitchFamily="66" charset="0"/>
              </a:rPr>
              <a:t>Найдите в тексте и выпишите особенности дыхательной системы и механизма дыхания у земноводных связанные с наземной средой обитания.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9221" name="Рисунок 9" descr="frog3-1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4221163"/>
            <a:ext cx="2189162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5" descr="siren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47050" cy="62071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Кровеносная система земноводных.</a:t>
            </a:r>
          </a:p>
        </p:txBody>
      </p:sp>
      <p:sp>
        <p:nvSpPr>
          <p:cNvPr id="10244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5003800" y="620713"/>
            <a:ext cx="4032250" cy="3313112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Century Schoolbook" pitchFamily="18" charset="0"/>
              </a:rPr>
              <a:t>В связи с развитием легких у земноводных появляется </a:t>
            </a:r>
            <a:r>
              <a:rPr lang="ru-RU" sz="2800" u="sng" smtClean="0">
                <a:latin typeface="Century Schoolbook" pitchFamily="18" charset="0"/>
              </a:rPr>
              <a:t>второй</a:t>
            </a:r>
            <a:r>
              <a:rPr lang="ru-RU" sz="2800" smtClean="0">
                <a:latin typeface="Century Schoolbook" pitchFamily="18" charset="0"/>
              </a:rPr>
              <a:t> –</a:t>
            </a:r>
            <a:r>
              <a:rPr lang="ru-RU" sz="2800" smtClean="0"/>
              <a:t> </a:t>
            </a:r>
            <a:r>
              <a:rPr lang="ru-RU" sz="2800" b="1" i="1" smtClean="0">
                <a:solidFill>
                  <a:srgbClr val="BC0000"/>
                </a:solidFill>
                <a:latin typeface="Century Schoolbook" pitchFamily="18" charset="0"/>
              </a:rPr>
              <a:t>малый</a:t>
            </a:r>
            <a:r>
              <a:rPr lang="ru-RU" sz="2800" smtClean="0">
                <a:solidFill>
                  <a:srgbClr val="BC0000"/>
                </a:solidFill>
                <a:latin typeface="Century Schoolbook" pitchFamily="18" charset="0"/>
              </a:rPr>
              <a:t>,</a:t>
            </a:r>
            <a:r>
              <a:rPr lang="ru-RU" sz="2800" smtClean="0"/>
              <a:t> </a:t>
            </a:r>
            <a:r>
              <a:rPr lang="ru-RU" sz="2800" smtClean="0">
                <a:latin typeface="Century Schoolbook" pitchFamily="18" charset="0"/>
              </a:rPr>
              <a:t>или</a:t>
            </a:r>
            <a:r>
              <a:rPr lang="ru-RU" sz="2800" smtClean="0"/>
              <a:t> </a:t>
            </a:r>
            <a:r>
              <a:rPr lang="ru-RU" sz="2800" b="1" i="1" smtClean="0">
                <a:solidFill>
                  <a:srgbClr val="BC0000"/>
                </a:solidFill>
                <a:latin typeface="Century Schoolbook" pitchFamily="18" charset="0"/>
              </a:rPr>
              <a:t>легочный</a:t>
            </a:r>
            <a:r>
              <a:rPr lang="ru-RU" sz="2800" smtClean="0">
                <a:solidFill>
                  <a:srgbClr val="BC0000"/>
                </a:solidFill>
                <a:latin typeface="Century Schoolbook" pitchFamily="18" charset="0"/>
              </a:rPr>
              <a:t>,</a:t>
            </a:r>
            <a:r>
              <a:rPr lang="ru-RU" sz="2800" smtClean="0"/>
              <a:t> </a:t>
            </a:r>
            <a:r>
              <a:rPr lang="ru-RU" sz="2800" smtClean="0">
                <a:latin typeface="Century Schoolbook" pitchFamily="18" charset="0"/>
              </a:rPr>
              <a:t>круг кровообращения</a:t>
            </a:r>
            <a:r>
              <a:rPr lang="ru-RU" sz="2800" smtClean="0"/>
              <a:t>. </a:t>
            </a:r>
          </a:p>
        </p:txBody>
      </p:sp>
      <p:pic>
        <p:nvPicPr>
          <p:cNvPr id="10245" name="Рисунок 6" descr="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620713"/>
            <a:ext cx="4824413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Рисунок 8" descr="Безымянны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4025900"/>
            <a:ext cx="4105275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Поле 9"/>
          <p:cNvSpPr txBox="1">
            <a:spLocks noChangeArrowheads="1"/>
          </p:cNvSpPr>
          <p:nvPr/>
        </p:nvSpPr>
        <p:spPr bwMode="auto">
          <a:xfrm>
            <a:off x="107950" y="4437063"/>
            <a:ext cx="4751388" cy="18097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entury Schoolbook" pitchFamily="18" charset="0"/>
              </a:rPr>
              <a:t>Сердце </a:t>
            </a:r>
            <a:r>
              <a:rPr lang="ru-RU" sz="2800" u="sng">
                <a:latin typeface="Century Schoolbook" pitchFamily="18" charset="0"/>
              </a:rPr>
              <a:t>трёхкамерное</a:t>
            </a:r>
            <a:r>
              <a:rPr lang="ru-RU" sz="2800">
                <a:latin typeface="Century Schoolbook" pitchFamily="18" charset="0"/>
              </a:rPr>
              <a:t>: </a:t>
            </a:r>
          </a:p>
          <a:p>
            <a:pPr algn="ctr"/>
            <a:r>
              <a:rPr lang="ru-RU" sz="2800">
                <a:latin typeface="Century Schoolbook" pitchFamily="18" charset="0"/>
              </a:rPr>
              <a:t>два предсердия и </a:t>
            </a:r>
          </a:p>
          <a:p>
            <a:pPr algn="ctr"/>
            <a:r>
              <a:rPr lang="ru-RU" sz="2800">
                <a:latin typeface="Century Schoolbook" pitchFamily="18" charset="0"/>
              </a:rPr>
              <a:t>один желудочек.</a:t>
            </a:r>
            <a:r>
              <a:rPr lang="ru-RU" sz="2000">
                <a:latin typeface="Century Schoolbook" pitchFamily="18" charset="0"/>
              </a:rPr>
              <a:t> </a:t>
            </a:r>
          </a:p>
          <a:p>
            <a:pPr algn="ctr"/>
            <a:r>
              <a:rPr lang="ru-RU" sz="2800">
                <a:latin typeface="Century Schoolbook" pitchFamily="18" charset="0"/>
              </a:rPr>
              <a:t>Кровь – смешанная.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416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Century Schoolbook</vt:lpstr>
      <vt:lpstr>Century Gothic</vt:lpstr>
      <vt:lpstr>Оформление по умолчанию</vt:lpstr>
      <vt:lpstr>7 класс. Животные. Урок № 41: «Строение и деятельность внутренних органов земноводных».</vt:lpstr>
      <vt:lpstr>Слайд 2</vt:lpstr>
      <vt:lpstr>Проверка домашнего задания.</vt:lpstr>
      <vt:lpstr>Работа с терминами.</vt:lpstr>
      <vt:lpstr>Скелет земноводных.</vt:lpstr>
      <vt:lpstr>Схема внутреннего строения земноводных.</vt:lpstr>
      <vt:lpstr>Дыхательная система земноводных.</vt:lpstr>
      <vt:lpstr>Самостоятельная работа с учебником (&amp; 37) </vt:lpstr>
      <vt:lpstr>Кровеносная система земноводных.</vt:lpstr>
      <vt:lpstr>Самостоятельная работа с учебником (&amp; 37)</vt:lpstr>
      <vt:lpstr>Нервная система и органы чувств.</vt:lpstr>
      <vt:lpstr>Пищеварительная система.</vt:lpstr>
      <vt:lpstr>Домашнее задание.</vt:lpstr>
    </vt:vector>
  </TitlesOfParts>
  <Company>KLASS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10</cp:revision>
  <dcterms:created xsi:type="dcterms:W3CDTF">2010-02-17T13:19:54Z</dcterms:created>
  <dcterms:modified xsi:type="dcterms:W3CDTF">2011-05-21T03:37:52Z</dcterms:modified>
</cp:coreProperties>
</file>