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7" r:id="rId2"/>
    <p:sldId id="285" r:id="rId3"/>
    <p:sldId id="289" r:id="rId4"/>
    <p:sldId id="266" r:id="rId5"/>
    <p:sldId id="267" r:id="rId6"/>
    <p:sldId id="269" r:id="rId7"/>
    <p:sldId id="270" r:id="rId8"/>
    <p:sldId id="265" r:id="rId9"/>
    <p:sldId id="261" r:id="rId10"/>
    <p:sldId id="271" r:id="rId11"/>
    <p:sldId id="263" r:id="rId12"/>
    <p:sldId id="264" r:id="rId13"/>
    <p:sldId id="277" r:id="rId14"/>
    <p:sldId id="273" r:id="rId15"/>
    <p:sldId id="274" r:id="rId16"/>
    <p:sldId id="278" r:id="rId17"/>
    <p:sldId id="284" r:id="rId18"/>
    <p:sldId id="279" r:id="rId19"/>
    <p:sldId id="281" r:id="rId20"/>
    <p:sldId id="287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33CCCC"/>
    <a:srgbClr val="009999"/>
    <a:srgbClr val="00FFCC"/>
    <a:srgbClr val="CCFFFF"/>
    <a:srgbClr val="66FFCC"/>
    <a:srgbClr val="00CC99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>
      <p:cViewPr>
        <p:scale>
          <a:sx n="75" d="100"/>
          <a:sy n="75" d="100"/>
        </p:scale>
        <p:origin x="-18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69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269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269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69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69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69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69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8910C1-0F13-4CD8-A8DD-213DF8D853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69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7BB3E0-6565-4BFB-A767-1712338233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F849E-04AB-4A75-845D-F17A7228F47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E46126-F720-4B25-AEFF-2632C4A9A7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714B87-A3A2-43A4-BF49-580F539B5A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5D6627-BD00-4FB1-953F-F26989BAF7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2175-843E-4660-8F5E-DD4382F893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A08B47-2F80-437F-A998-9597C01D8A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189105-AE16-4A36-A154-2B8C3F0745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46115-38CD-4272-BC7C-F8111AFF62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805AF5-3E22-4E71-8175-BC8F1F5B8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F0A0D-E51E-4752-9940-F48CE0F17F0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A3693-B8DB-4F62-9523-E899B94A72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9606E-F66C-41F8-B76A-B078002088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9999"/>
          </a:fgClr>
          <a:bgClr>
            <a:srgbClr val="33CCC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D97ED87-10AE-4985-9096-CFBE12D15B0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259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259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59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59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ransition spd="slow" advClick="0" advTm="6000">
    <p:strips dir="ru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8.jpeg"/><Relationship Id="rId11" Type="http://schemas.openxmlformats.org/officeDocument/2006/relationships/image" Target="../media/image23.jpeg"/><Relationship Id="rId5" Type="http://schemas.openxmlformats.org/officeDocument/2006/relationships/image" Target="../media/image27.jpeg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Природ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827088" y="1844675"/>
            <a:ext cx="6985000" cy="3097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Экологические</a:t>
            </a:r>
          </a:p>
          <a:p>
            <a:pPr algn="ctr"/>
            <a:r>
              <a:rPr lang="ru-RU" sz="44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взаимоотношения</a:t>
            </a:r>
          </a:p>
          <a:p>
            <a:pPr algn="ctr"/>
            <a:r>
              <a:rPr lang="ru-RU" sz="44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организмов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ChangeArrowheads="1"/>
          </p:cNvSpPr>
          <p:nvPr/>
        </p:nvSpPr>
        <p:spPr bwMode="auto">
          <a:xfrm>
            <a:off x="0" y="549275"/>
            <a:ext cx="914400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64613" cy="1371600"/>
          </a:xfrm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Полезно-вредные связи ( + - )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179388" y="3789363"/>
            <a:ext cx="3671887" cy="122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Хищничество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5257800" y="3716338"/>
            <a:ext cx="3886200" cy="1296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Паразитизм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H="1">
            <a:off x="1979613" y="2205038"/>
            <a:ext cx="1223962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5795963" y="2205038"/>
            <a:ext cx="1081087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381750"/>
            <a:ext cx="504825" cy="288925"/>
          </a:xfrm>
          <a:prstGeom prst="actionButtonReturn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7" grpId="0" animBg="1"/>
      <p:bldP spid="100358" grpId="0" animBg="1"/>
      <p:bldP spid="1003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Хищничество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2133600"/>
            <a:ext cx="3960813" cy="4103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- взаимосвязь, при которой один организм поедает другого, умерщвляя его (жертву).</a:t>
            </a:r>
          </a:p>
        </p:txBody>
      </p:sp>
      <p:pic>
        <p:nvPicPr>
          <p:cNvPr id="9223" name="Picture 7" descr="Тл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916113"/>
            <a:ext cx="4032250" cy="4033837"/>
          </a:xfrm>
          <a:noFill/>
          <a:ln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76400" y="6092825"/>
            <a:ext cx="4911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Божья коровка и тля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Паразитизм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981200"/>
            <a:ext cx="3827462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- взаимосвязь, при которой организмы одного вида (паразиты) живут за счет питательных веществ другого (хозяина).</a:t>
            </a:r>
          </a:p>
        </p:txBody>
      </p:sp>
      <p:pic>
        <p:nvPicPr>
          <p:cNvPr id="10247" name="Picture 7" descr="Гриб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133600"/>
            <a:ext cx="3960813" cy="3887788"/>
          </a:xfrm>
          <a:noFill/>
          <a:ln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09800" y="6092825"/>
            <a:ext cx="4883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Гриб трутовик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>
            <a:off x="0" y="549275"/>
            <a:ext cx="914400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64613" cy="1371600"/>
          </a:xfrm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Взаимовредные связи ( - - )</a:t>
            </a: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179388" y="3789363"/>
            <a:ext cx="3671887" cy="122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Конкуренция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4932363" y="3716338"/>
            <a:ext cx="3886200" cy="1296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Антагонизм</a:t>
            </a: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H="1">
            <a:off x="1979613" y="2205038"/>
            <a:ext cx="1223962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5795963" y="2205038"/>
            <a:ext cx="1223962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237288"/>
            <a:ext cx="287337" cy="288925"/>
          </a:xfrm>
          <a:prstGeom prst="actionButtonReturn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9" grpId="0" animBg="1"/>
      <p:bldP spid="108550" grpId="0" animBg="1"/>
      <p:bldP spid="1085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Конкуренция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205038"/>
            <a:ext cx="3965575" cy="42481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</a:rPr>
              <a:t>   </a:t>
            </a:r>
            <a:r>
              <a:rPr lang="ru-RU">
                <a:solidFill>
                  <a:schemeClr val="bg1"/>
                </a:solidFill>
              </a:rPr>
              <a:t>- отношения,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   возникающие между видами, обладающими сходными потребностями в пище, пространстве и иных условиях жизни.</a:t>
            </a:r>
          </a:p>
        </p:txBody>
      </p:sp>
      <p:pic>
        <p:nvPicPr>
          <p:cNvPr id="104454" name="Picture 6" descr="Паук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133600"/>
            <a:ext cx="4332287" cy="3887788"/>
          </a:xfrm>
          <a:noFill/>
          <a:ln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419475" y="6021388"/>
            <a:ext cx="37449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Пауки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Антагонизм</a:t>
            </a:r>
          </a:p>
        </p:txBody>
      </p:sp>
      <p:pic>
        <p:nvPicPr>
          <p:cNvPr id="105479" name="Picture 7" descr="Инфузория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3284538"/>
            <a:ext cx="3444875" cy="2520950"/>
          </a:xfrm>
          <a:noFill/>
          <a:ln>
            <a:solidFill>
              <a:srgbClr val="009999"/>
            </a:solidFill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5508625" y="1981200"/>
            <a:ext cx="3178175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- отношения, при которых присутствие одного вида исключает пребывание других</a:t>
            </a:r>
          </a:p>
        </p:txBody>
      </p:sp>
      <p:pic>
        <p:nvPicPr>
          <p:cNvPr id="105481" name="Picture 9" descr="Медуза аурелия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628775"/>
            <a:ext cx="2808287" cy="2447925"/>
          </a:xfrm>
          <a:noFill/>
          <a:ln/>
        </p:spPr>
      </p:pic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900113" y="6237288"/>
            <a:ext cx="58324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Медуза аурелия и инфузория-туфелька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utoUpdateAnimBg="0"/>
      <p:bldP spid="1054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ChangeArrowheads="1"/>
          </p:cNvSpPr>
          <p:nvPr/>
        </p:nvSpPr>
        <p:spPr bwMode="auto">
          <a:xfrm>
            <a:off x="0" y="549275"/>
            <a:ext cx="914400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bg1"/>
                </a:solidFill>
              </a:rPr>
              <a:t>Вредно-нейтральные связи ( о - )</a:t>
            </a:r>
          </a:p>
        </p:txBody>
      </p:sp>
      <p:pic>
        <p:nvPicPr>
          <p:cNvPr id="111626" name="Picture 10" descr="Герань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844675"/>
            <a:ext cx="2778125" cy="2305050"/>
          </a:xfrm>
          <a:noFill/>
          <a:ln/>
        </p:spPr>
      </p:pic>
      <p:sp>
        <p:nvSpPr>
          <p:cNvPr id="111625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4787900" y="2997200"/>
            <a:ext cx="3898900" cy="338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-  взаимосвязь, безразличная для одного, но угнетающе действующая на другого.</a:t>
            </a: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4932363" y="1989138"/>
            <a:ext cx="3671887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Аменсализм</a:t>
            </a:r>
          </a:p>
        </p:txBody>
      </p:sp>
      <p:pic>
        <p:nvPicPr>
          <p:cNvPr id="111628" name="Picture 12" descr="Клещ паутинный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413" y="4221163"/>
            <a:ext cx="2305050" cy="1951037"/>
          </a:xfrm>
          <a:noFill/>
          <a:ln/>
        </p:spPr>
      </p:pic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1692275" y="3284538"/>
            <a:ext cx="1943100" cy="208915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1547813" y="6308725"/>
            <a:ext cx="5400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Герань и паутинный клещ</a:t>
            </a:r>
          </a:p>
        </p:txBody>
      </p:sp>
      <p:sp>
        <p:nvSpPr>
          <p:cNvPr id="111633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287338"/>
          </a:xfrm>
          <a:prstGeom prst="actionButtonReturn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 build="p"/>
      <p:bldP spid="111620" grpId="0" animBg="1"/>
      <p:bldP spid="1116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ChangeArrowheads="1"/>
          </p:cNvSpPr>
          <p:nvPr/>
        </p:nvSpPr>
        <p:spPr bwMode="auto">
          <a:xfrm>
            <a:off x="0" y="549275"/>
            <a:ext cx="914400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Нейтральные ( о о )</a:t>
            </a:r>
          </a:p>
        </p:txBody>
      </p:sp>
      <p:pic>
        <p:nvPicPr>
          <p:cNvPr id="133130" name="Picture 10" descr="Бабочка крапивниц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916113"/>
            <a:ext cx="2520950" cy="1944687"/>
          </a:xfrm>
          <a:noFill/>
          <a:ln/>
        </p:spPr>
      </p:pic>
      <p:sp>
        <p:nvSpPr>
          <p:cNvPr id="133129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4716463" y="2997200"/>
            <a:ext cx="4824412" cy="3860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00">
                <a:solidFill>
                  <a:schemeClr val="bg1"/>
                </a:solidFill>
              </a:rPr>
              <a:t>  </a:t>
            </a:r>
            <a:r>
              <a:rPr lang="ru-RU">
                <a:solidFill>
                  <a:schemeClr val="bg1"/>
                </a:solidFill>
              </a:rPr>
              <a:t>- форма взаимоотношений между организмами, свидетельствующая лишь об отсутствии прямых контактов. (Истинный нейтрализм редок).</a:t>
            </a:r>
          </a:p>
        </p:txBody>
      </p:sp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4716463" y="1773238"/>
            <a:ext cx="388620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Нейтрализм</a:t>
            </a:r>
          </a:p>
        </p:txBody>
      </p:sp>
      <p:pic>
        <p:nvPicPr>
          <p:cNvPr id="133132" name="Picture 12" descr="Заяц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1050" y="3933825"/>
            <a:ext cx="2800350" cy="2227263"/>
          </a:xfrm>
          <a:noFill/>
          <a:ln>
            <a:solidFill>
              <a:srgbClr val="009999"/>
            </a:solidFill>
          </a:ln>
        </p:spPr>
      </p:pic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1403350" y="6237288"/>
            <a:ext cx="46085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Бабочка крапивница и заяц</a:t>
            </a:r>
          </a:p>
        </p:txBody>
      </p:sp>
      <p:sp>
        <p:nvSpPr>
          <p:cNvPr id="133136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360363" cy="287338"/>
          </a:xfrm>
          <a:prstGeom prst="actionButtonReturn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9" grpId="0" build="p"/>
      <p:bldP spid="1331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57200"/>
            <a:ext cx="8002587" cy="1676400"/>
          </a:xfrm>
        </p:spPr>
        <p:txBody>
          <a:bodyPr/>
          <a:lstStyle/>
          <a:p>
            <a:r>
              <a:rPr lang="ru-RU" sz="3600" u="sng">
                <a:solidFill>
                  <a:schemeClr val="bg1"/>
                </a:solidFill>
              </a:rPr>
              <a:t>Задание.</a:t>
            </a:r>
            <a:r>
              <a:rPr lang="ru-RU" sz="4000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Распределите видовые пары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                     организмов по степени 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                     зависимости друг от друга.</a:t>
            </a:r>
            <a:br>
              <a:rPr lang="ru-RU" sz="2800">
                <a:solidFill>
                  <a:schemeClr val="bg1"/>
                </a:solidFill>
              </a:rPr>
            </a:br>
            <a:endParaRPr lang="ru-RU" sz="2800">
              <a:solidFill>
                <a:schemeClr val="bg1"/>
              </a:solidFill>
            </a:endParaRPr>
          </a:p>
        </p:txBody>
      </p:sp>
      <p:graphicFrame>
        <p:nvGraphicFramePr>
          <p:cNvPr id="114821" name="Group 133"/>
          <p:cNvGraphicFramePr>
            <a:graphicFrameLocks noGrp="1"/>
          </p:cNvGraphicFramePr>
          <p:nvPr>
            <p:ph idx="1"/>
          </p:nvPr>
        </p:nvGraphicFramePr>
        <p:xfrm>
          <a:off x="250825" y="2565400"/>
          <a:ext cx="8713788" cy="2281238"/>
        </p:xfrm>
        <a:graphic>
          <a:graphicData uri="http://schemas.openxmlformats.org/drawingml/2006/table">
            <a:tbl>
              <a:tblPr/>
              <a:tblGrid>
                <a:gridCol w="1223963"/>
                <a:gridCol w="1584325"/>
                <a:gridCol w="1584325"/>
                <a:gridCol w="1512887"/>
                <a:gridCol w="1368425"/>
                <a:gridCol w="1439863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Хищни-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чество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Парази-тизм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Конкурен-ция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Нейтра-лизм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Мутуализм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Коммен-сализм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23" name="Picture 15" descr="лис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5157788"/>
            <a:ext cx="1547812" cy="1511300"/>
          </a:xfrm>
          <a:noFill/>
          <a:ln/>
        </p:spPr>
      </p:pic>
      <p:pic>
        <p:nvPicPr>
          <p:cNvPr id="119821" name="Picture 13" descr="берез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836613"/>
            <a:ext cx="1800225" cy="2160587"/>
          </a:xfrm>
          <a:noFill/>
          <a:ln/>
        </p:spPr>
      </p:pic>
      <p:pic>
        <p:nvPicPr>
          <p:cNvPr id="119822" name="Picture 14" descr="Волк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79388" y="4508500"/>
            <a:ext cx="1439862" cy="1866900"/>
          </a:xfrm>
          <a:noFill/>
          <a:ln/>
        </p:spPr>
      </p:pic>
      <p:pic>
        <p:nvPicPr>
          <p:cNvPr id="119825" name="Picture 17" descr="подберезови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2349500"/>
            <a:ext cx="1079500" cy="1079500"/>
          </a:xfrm>
          <a:prstGeom prst="rect">
            <a:avLst/>
          </a:prstGeom>
          <a:noFill/>
        </p:spPr>
      </p:pic>
      <p:pic>
        <p:nvPicPr>
          <p:cNvPr id="119826" name="Picture 18" descr="репе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412875"/>
            <a:ext cx="1428750" cy="1655763"/>
          </a:xfrm>
          <a:prstGeom prst="rect">
            <a:avLst/>
          </a:prstGeom>
          <a:noFill/>
        </p:spPr>
      </p:pic>
      <p:pic>
        <p:nvPicPr>
          <p:cNvPr id="119827" name="Picture 19" descr="соба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6238" y="765175"/>
            <a:ext cx="2087562" cy="1800225"/>
          </a:xfrm>
          <a:prstGeom prst="rect">
            <a:avLst/>
          </a:prstGeom>
          <a:noFill/>
        </p:spPr>
      </p:pic>
      <p:pic>
        <p:nvPicPr>
          <p:cNvPr id="119828" name="Picture 20" descr="Сова и мышь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938" y="4292600"/>
            <a:ext cx="1728787" cy="1871663"/>
          </a:xfrm>
          <a:prstGeom prst="rect">
            <a:avLst/>
          </a:prstGeom>
          <a:noFill/>
        </p:spPr>
      </p:pic>
      <p:pic>
        <p:nvPicPr>
          <p:cNvPr id="119829" name="Picture 21" descr="Фитофтора на томатах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9925" y="1412875"/>
            <a:ext cx="1873250" cy="1584325"/>
          </a:xfrm>
          <a:prstGeom prst="rect">
            <a:avLst/>
          </a:prstGeom>
          <a:noFill/>
        </p:spPr>
      </p:pic>
      <p:pic>
        <p:nvPicPr>
          <p:cNvPr id="119824" name="Picture 16" descr="лось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10" cstate="print"/>
          <a:srcRect/>
          <a:stretch>
            <a:fillRect/>
          </a:stretch>
        </p:blipFill>
        <p:spPr>
          <a:xfrm>
            <a:off x="6156325" y="4652963"/>
            <a:ext cx="1657350" cy="1944687"/>
          </a:xfrm>
          <a:noFill/>
          <a:ln/>
        </p:spPr>
      </p:pic>
      <p:sp>
        <p:nvSpPr>
          <p:cNvPr id="119831" name="Oval 23"/>
          <p:cNvSpPr>
            <a:spLocks noChangeArrowheads="1"/>
          </p:cNvSpPr>
          <p:nvPr/>
        </p:nvSpPr>
        <p:spPr bwMode="auto">
          <a:xfrm>
            <a:off x="0" y="765175"/>
            <a:ext cx="504825" cy="5032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19832" name="Oval 24"/>
          <p:cNvSpPr>
            <a:spLocks noChangeArrowheads="1"/>
          </p:cNvSpPr>
          <p:nvPr/>
        </p:nvSpPr>
        <p:spPr bwMode="auto">
          <a:xfrm>
            <a:off x="6084888" y="4508500"/>
            <a:ext cx="504825" cy="5032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3" name="Oval 25"/>
          <p:cNvSpPr>
            <a:spLocks noChangeArrowheads="1"/>
          </p:cNvSpPr>
          <p:nvPr/>
        </p:nvSpPr>
        <p:spPr bwMode="auto">
          <a:xfrm>
            <a:off x="3419475" y="4149725"/>
            <a:ext cx="504825" cy="5032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4" name="Oval 26"/>
          <p:cNvSpPr>
            <a:spLocks noChangeArrowheads="1"/>
          </p:cNvSpPr>
          <p:nvPr/>
        </p:nvSpPr>
        <p:spPr bwMode="auto">
          <a:xfrm>
            <a:off x="0" y="4365625"/>
            <a:ext cx="504825" cy="5032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5" name="Oval 27"/>
          <p:cNvSpPr>
            <a:spLocks noChangeArrowheads="1"/>
          </p:cNvSpPr>
          <p:nvPr/>
        </p:nvSpPr>
        <p:spPr bwMode="auto">
          <a:xfrm>
            <a:off x="6804025" y="1268413"/>
            <a:ext cx="504825" cy="5032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19836" name="Oval 28"/>
          <p:cNvSpPr>
            <a:spLocks noChangeArrowheads="1"/>
          </p:cNvSpPr>
          <p:nvPr/>
        </p:nvSpPr>
        <p:spPr bwMode="auto">
          <a:xfrm>
            <a:off x="2843213" y="765175"/>
            <a:ext cx="504825" cy="5032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9830" name="Picture 22" descr="белк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7625" y="4508500"/>
            <a:ext cx="1125538" cy="1225550"/>
          </a:xfrm>
          <a:prstGeom prst="rect">
            <a:avLst/>
          </a:prstGeom>
          <a:noFill/>
        </p:spPr>
      </p:pic>
      <p:sp>
        <p:nvSpPr>
          <p:cNvPr id="119838" name="Text Box 30"/>
          <p:cNvSpPr txBox="1">
            <a:spLocks noChangeArrowheads="1"/>
          </p:cNvSpPr>
          <p:nvPr/>
        </p:nvSpPr>
        <p:spPr bwMode="auto">
          <a:xfrm>
            <a:off x="2916238" y="836613"/>
            <a:ext cx="360362" cy="3667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19839" name="Text Box 31"/>
          <p:cNvSpPr txBox="1">
            <a:spLocks noChangeArrowheads="1"/>
          </p:cNvSpPr>
          <p:nvPr/>
        </p:nvSpPr>
        <p:spPr bwMode="auto">
          <a:xfrm>
            <a:off x="6804025" y="1341438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9841" name="Text Box 33"/>
          <p:cNvSpPr txBox="1">
            <a:spLocks noChangeArrowheads="1"/>
          </p:cNvSpPr>
          <p:nvPr/>
        </p:nvSpPr>
        <p:spPr bwMode="auto">
          <a:xfrm>
            <a:off x="0" y="4437063"/>
            <a:ext cx="5397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4</a:t>
            </a:r>
          </a:p>
        </p:txBody>
      </p:sp>
      <p:sp>
        <p:nvSpPr>
          <p:cNvPr id="119842" name="Text Box 34"/>
          <p:cNvSpPr txBox="1">
            <a:spLocks noChangeArrowheads="1"/>
          </p:cNvSpPr>
          <p:nvPr/>
        </p:nvSpPr>
        <p:spPr bwMode="auto">
          <a:xfrm>
            <a:off x="3492500" y="4221163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119843" name="Text Box 35"/>
          <p:cNvSpPr txBox="1">
            <a:spLocks noChangeArrowheads="1"/>
          </p:cNvSpPr>
          <p:nvPr/>
        </p:nvSpPr>
        <p:spPr bwMode="auto">
          <a:xfrm>
            <a:off x="6156325" y="4581525"/>
            <a:ext cx="360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6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Цели: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91512" cy="432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</a:t>
            </a:r>
            <a:r>
              <a:rPr lang="ru-RU">
                <a:solidFill>
                  <a:schemeClr val="bg1"/>
                </a:solidFill>
              </a:rPr>
              <a:t>сформировать понятие о типах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межвидовых взаимоотношений;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    показать многообразие связей между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организмами разных видов, обитающих в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сообществе.</a:t>
            </a:r>
          </a:p>
          <a:p>
            <a:pPr>
              <a:buFont typeface="Wingdings" pitchFamily="2" charset="2"/>
              <a:buNone/>
            </a:pPr>
            <a:endParaRPr lang="ru-RU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69" name="Picture 33" descr="ли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52963"/>
            <a:ext cx="1008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66" name="Picture 30" descr="реп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4365625"/>
            <a:ext cx="720725" cy="863600"/>
          </a:xfrm>
          <a:prstGeom prst="rect">
            <a:avLst/>
          </a:prstGeom>
          <a:noFill/>
        </p:spPr>
      </p:pic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7200"/>
            <a:ext cx="8002587" cy="668338"/>
          </a:xfrm>
        </p:spPr>
        <p:txBody>
          <a:bodyPr/>
          <a:lstStyle/>
          <a:p>
            <a:r>
              <a:rPr lang="ru-RU" sz="3600" u="sng">
                <a:solidFill>
                  <a:schemeClr val="bg1"/>
                </a:solidFill>
              </a:rPr>
              <a:t>Ответы:</a:t>
            </a:r>
            <a:r>
              <a:rPr lang="ru-RU" sz="4000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/>
            </a:r>
            <a:br>
              <a:rPr lang="ru-RU" sz="2800">
                <a:solidFill>
                  <a:schemeClr val="bg1"/>
                </a:solidFill>
              </a:rPr>
            </a:br>
            <a:endParaRPr lang="ru-RU" sz="2800">
              <a:solidFill>
                <a:schemeClr val="bg1"/>
              </a:solidFill>
            </a:endParaRPr>
          </a:p>
        </p:txBody>
      </p:sp>
      <p:graphicFrame>
        <p:nvGraphicFramePr>
          <p:cNvPr id="142397" name="Group 61"/>
          <p:cNvGraphicFramePr>
            <a:graphicFrameLocks noGrp="1"/>
          </p:cNvGraphicFramePr>
          <p:nvPr>
            <p:ph idx="1"/>
          </p:nvPr>
        </p:nvGraphicFramePr>
        <p:xfrm>
          <a:off x="179388" y="1484313"/>
          <a:ext cx="8713787" cy="2089150"/>
        </p:xfrm>
        <a:graphic>
          <a:graphicData uri="http://schemas.openxmlformats.org/drawingml/2006/table">
            <a:tbl>
              <a:tblPr/>
              <a:tblGrid>
                <a:gridCol w="1223962"/>
                <a:gridCol w="1584325"/>
                <a:gridCol w="1584325"/>
                <a:gridCol w="1512888"/>
                <a:gridCol w="1368425"/>
                <a:gridCol w="1439862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Хищни-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чество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Парази-тизм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Конкурен-ция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Нейтра-лизм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Мутуализм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Коммен-сализм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2363" name="Picture 27" descr="берез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716338"/>
            <a:ext cx="936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64" name="Picture 28" descr="подберезови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435475"/>
            <a:ext cx="720725" cy="793750"/>
          </a:xfrm>
          <a:prstGeom prst="rect">
            <a:avLst/>
          </a:prstGeom>
          <a:noFill/>
        </p:spPr>
      </p:pic>
      <p:pic>
        <p:nvPicPr>
          <p:cNvPr id="142365" name="Picture 29" descr="соба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7625" y="3789363"/>
            <a:ext cx="1008063" cy="1152525"/>
          </a:xfrm>
          <a:prstGeom prst="rect">
            <a:avLst/>
          </a:prstGeom>
          <a:noFill/>
        </p:spPr>
      </p:pic>
      <p:pic>
        <p:nvPicPr>
          <p:cNvPr id="142367" name="Picture 31" descr="Фитофтора на томатах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2275" y="3933825"/>
            <a:ext cx="1008063" cy="1008063"/>
          </a:xfrm>
          <a:prstGeom prst="rect">
            <a:avLst/>
          </a:prstGeom>
          <a:noFill/>
        </p:spPr>
      </p:pic>
      <p:pic>
        <p:nvPicPr>
          <p:cNvPr id="142368" name="Picture 32" descr="Волк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113" y="3789363"/>
            <a:ext cx="9366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70" name="Picture 34" descr="Сова и мышь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825" y="3860800"/>
            <a:ext cx="1152525" cy="1296988"/>
          </a:xfrm>
          <a:prstGeom prst="rect">
            <a:avLst/>
          </a:prstGeom>
          <a:noFill/>
        </p:spPr>
      </p:pic>
      <p:pic>
        <p:nvPicPr>
          <p:cNvPr id="142372" name="Picture 36" descr="белка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725" y="3716338"/>
            <a:ext cx="792163" cy="863600"/>
          </a:xfrm>
          <a:prstGeom prst="rect">
            <a:avLst/>
          </a:prstGeom>
          <a:noFill/>
        </p:spPr>
      </p:pic>
      <p:pic>
        <p:nvPicPr>
          <p:cNvPr id="142371" name="Picture 35" descr="лось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7900" y="4365625"/>
            <a:ext cx="9366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При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867400"/>
          </a:xfrm>
        </p:spPr>
        <p:txBody>
          <a:bodyPr/>
          <a:lstStyle/>
          <a:p>
            <a:r>
              <a:rPr lang="ru-RU" u="sng">
                <a:solidFill>
                  <a:srgbClr val="CCFFFF"/>
                </a:solidFill>
              </a:rPr>
              <a:t>Вывод.</a:t>
            </a:r>
            <a:r>
              <a:rPr lang="ru-RU">
                <a:solidFill>
                  <a:srgbClr val="CCFFFF"/>
                </a:solidFill>
              </a:rPr>
              <a:t> </a:t>
            </a:r>
            <a:br>
              <a:rPr lang="ru-RU">
                <a:solidFill>
                  <a:srgbClr val="CCFFFF"/>
                </a:solidFill>
              </a:rPr>
            </a:br>
            <a:r>
              <a:rPr lang="ru-RU">
                <a:solidFill>
                  <a:srgbClr val="CCFFFF"/>
                </a:solidFill>
              </a:rPr>
              <a:t>         </a:t>
            </a:r>
            <a:r>
              <a:rPr lang="ru-RU" sz="4000">
                <a:solidFill>
                  <a:srgbClr val="CCFFFF"/>
                </a:solidFill>
              </a:rPr>
              <a:t>Отношения организмов в  </a:t>
            </a:r>
            <a:br>
              <a:rPr lang="ru-RU" sz="4000">
                <a:solidFill>
                  <a:srgbClr val="CCFFFF"/>
                </a:solidFill>
              </a:rPr>
            </a:br>
            <a:r>
              <a:rPr lang="ru-RU" sz="4000">
                <a:solidFill>
                  <a:srgbClr val="CCFFFF"/>
                </a:solidFill>
              </a:rPr>
              <a:t>      природе сложны и многообразны,  </a:t>
            </a:r>
            <a:br>
              <a:rPr lang="ru-RU" sz="4000">
                <a:solidFill>
                  <a:srgbClr val="CCFFFF"/>
                </a:solidFill>
              </a:rPr>
            </a:br>
            <a:r>
              <a:rPr lang="ru-RU" sz="4000">
                <a:solidFill>
                  <a:srgbClr val="CCFFFF"/>
                </a:solidFill>
              </a:rPr>
              <a:t>      часто грань между ними условна.</a:t>
            </a:r>
            <a:br>
              <a:rPr lang="ru-RU" sz="4000">
                <a:solidFill>
                  <a:srgbClr val="CCFFFF"/>
                </a:solidFill>
              </a:rPr>
            </a:br>
            <a:r>
              <a:rPr lang="ru-RU" sz="4000">
                <a:solidFill>
                  <a:srgbClr val="CCFFFF"/>
                </a:solidFill>
              </a:rPr>
              <a:t>          Один и тот же организм в одно</a:t>
            </a:r>
            <a:br>
              <a:rPr lang="ru-RU" sz="4000">
                <a:solidFill>
                  <a:srgbClr val="CCFFFF"/>
                </a:solidFill>
              </a:rPr>
            </a:br>
            <a:r>
              <a:rPr lang="ru-RU" sz="4000">
                <a:solidFill>
                  <a:srgbClr val="CCFFFF"/>
                </a:solidFill>
              </a:rPr>
              <a:t>      и то же время находится в   </a:t>
            </a:r>
            <a:br>
              <a:rPr lang="ru-RU" sz="4000">
                <a:solidFill>
                  <a:srgbClr val="CCFFFF"/>
                </a:solidFill>
              </a:rPr>
            </a:br>
            <a:r>
              <a:rPr lang="ru-RU" sz="4000">
                <a:solidFill>
                  <a:srgbClr val="CCFFFF"/>
                </a:solidFill>
              </a:rPr>
              <a:t>      разных связях с окружающими </a:t>
            </a:r>
            <a:br>
              <a:rPr lang="ru-RU" sz="4000">
                <a:solidFill>
                  <a:srgbClr val="CCFFFF"/>
                </a:solidFill>
              </a:rPr>
            </a:br>
            <a:r>
              <a:rPr lang="ru-RU" sz="4000">
                <a:solidFill>
                  <a:srgbClr val="CCFFFF"/>
                </a:solidFill>
              </a:rPr>
              <a:t>      его видами.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323850" y="1916113"/>
            <a:ext cx="5040313" cy="719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99"/>
              </a:gs>
              <a:gs pos="50000">
                <a:srgbClr val="33CCCC"/>
              </a:gs>
              <a:gs pos="100000">
                <a:srgbClr val="009999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304800" y="2743200"/>
            <a:ext cx="504031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62" name="AutoShape 6"/>
          <p:cNvSpPr>
            <a:spLocks noChangeArrowheads="1"/>
          </p:cNvSpPr>
          <p:nvPr/>
        </p:nvSpPr>
        <p:spPr bwMode="auto">
          <a:xfrm>
            <a:off x="250825" y="3500438"/>
            <a:ext cx="5113338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63" name="AutoShape 7"/>
          <p:cNvSpPr>
            <a:spLocks noChangeArrowheads="1"/>
          </p:cNvSpPr>
          <p:nvPr/>
        </p:nvSpPr>
        <p:spPr bwMode="auto">
          <a:xfrm>
            <a:off x="323850" y="4292600"/>
            <a:ext cx="50403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64" name="AutoShape 8"/>
          <p:cNvSpPr>
            <a:spLocks noChangeArrowheads="1"/>
          </p:cNvSpPr>
          <p:nvPr/>
        </p:nvSpPr>
        <p:spPr bwMode="auto">
          <a:xfrm>
            <a:off x="323850" y="5157788"/>
            <a:ext cx="50403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65" name="AutoShape 9"/>
          <p:cNvSpPr>
            <a:spLocks noChangeArrowheads="1"/>
          </p:cNvSpPr>
          <p:nvPr/>
        </p:nvSpPr>
        <p:spPr bwMode="auto">
          <a:xfrm>
            <a:off x="323850" y="6021388"/>
            <a:ext cx="5040313" cy="620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Основные типы</a:t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 биотических связей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539750" y="1989138"/>
            <a:ext cx="4392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  <a:hlinkClick r:id="rId2" action="ppaction://hlinksldjump"/>
              </a:rPr>
              <a:t>Взаимополезные</a:t>
            </a:r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539750" y="2924175"/>
            <a:ext cx="43926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539750" y="2708275"/>
            <a:ext cx="41767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  <a:hlinkClick r:id="rId3" action="ppaction://hlinksldjump"/>
              </a:rPr>
              <a:t>Полезно-нейтральные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539750" y="3500438"/>
            <a:ext cx="39608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  <a:hlinkClick r:id="rId4" action="ppaction://hlinksldjump"/>
              </a:rPr>
              <a:t>Полезно-вредные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539750" y="4292600"/>
            <a:ext cx="40322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  <a:hlinkClick r:id="rId5" action="ppaction://hlinksldjump"/>
              </a:rPr>
              <a:t>Взаимовредные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539750" y="5229225"/>
            <a:ext cx="41036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  <a:hlinkClick r:id="rId6" action="ppaction://hlinksldjump"/>
              </a:rPr>
              <a:t>Вредно-нейтральные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47472" name="Text Box 16"/>
          <p:cNvSpPr txBox="1">
            <a:spLocks noChangeArrowheads="1"/>
          </p:cNvSpPr>
          <p:nvPr/>
        </p:nvSpPr>
        <p:spPr bwMode="auto">
          <a:xfrm>
            <a:off x="539750" y="6092825"/>
            <a:ext cx="40322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  <a:hlinkClick r:id="rId7" action="ppaction://hlinksldjump"/>
              </a:rPr>
              <a:t>Нейтральные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1" grpId="0" animBg="1"/>
      <p:bldP spid="147462" grpId="0" animBg="1"/>
      <p:bldP spid="147463" grpId="0" animBg="1"/>
      <p:bldP spid="147464" grpId="0" animBg="1"/>
      <p:bldP spid="147465" grpId="0" animBg="1"/>
      <p:bldP spid="147466" grpId="0" autoUpdateAnimBg="0"/>
      <p:bldP spid="147468" grpId="0" autoUpdateAnimBg="0"/>
      <p:bldP spid="147469" grpId="0" autoUpdateAnimBg="0"/>
      <p:bldP spid="147470" grpId="0" autoUpdateAnimBg="0"/>
      <p:bldP spid="147471" grpId="0" autoUpdateAnimBg="0"/>
      <p:bldP spid="1474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539750" y="620713"/>
            <a:ext cx="8135938" cy="1439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Взаимополезные связи </a:t>
            </a:r>
            <a:r>
              <a:rPr lang="ru-RU" sz="4000">
                <a:solidFill>
                  <a:schemeClr val="bg1"/>
                </a:solidFill>
              </a:rPr>
              <a:t>( + + )</a:t>
            </a:r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755650" y="3213100"/>
            <a:ext cx="1368425" cy="7937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250825" y="3141663"/>
            <a:ext cx="4319588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4000">
                <a:solidFill>
                  <a:schemeClr val="bg1"/>
                </a:solidFill>
              </a:rPr>
              <a:t>П</a:t>
            </a:r>
            <a:r>
              <a:rPr lang="ru-RU" sz="3200">
                <a:solidFill>
                  <a:schemeClr val="bg1"/>
                </a:solidFill>
              </a:rPr>
              <a:t>ротокооперация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5867400" y="3141663"/>
            <a:ext cx="2806700" cy="1154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Мутуализм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H="1">
            <a:off x="1835150" y="3141663"/>
            <a:ext cx="730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1828800" y="2209800"/>
            <a:ext cx="936625" cy="10064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6443663" y="2205038"/>
            <a:ext cx="1079500" cy="10064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23850" y="6237288"/>
            <a:ext cx="2873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13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08725"/>
            <a:ext cx="358775" cy="287338"/>
          </a:xfrm>
          <a:prstGeom prst="actionButtonReturn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84997" grpId="0" animBg="1"/>
      <p:bldP spid="85005" grpId="0" animBg="1"/>
      <p:bldP spid="85006" grpId="0" animBg="1"/>
      <p:bldP spid="850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Мутуализм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57338"/>
            <a:ext cx="4495800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- взаимосвязь в виде сожительства с обоюдной пользой для симбионтов, но с некоторыми элементами паразитирования какого-либо организма.</a:t>
            </a:r>
          </a:p>
        </p:txBody>
      </p:sp>
      <p:pic>
        <p:nvPicPr>
          <p:cNvPr id="83973" name="Picture 5" descr="Лишайни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773238"/>
            <a:ext cx="4244975" cy="4392612"/>
          </a:xfrm>
          <a:noFill/>
          <a:ln/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23850" y="6370638"/>
            <a:ext cx="41036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Лишайник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Протокооперация</a:t>
            </a: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2276475"/>
            <a:ext cx="3384550" cy="3889375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bg1"/>
                </a:solidFill>
              </a:rPr>
              <a:t>- взаимосвязь, выгодная для обоих организмов,</a:t>
            </a:r>
          </a:p>
          <a:p>
            <a:pPr>
              <a:buFontTx/>
              <a:buNone/>
            </a:pPr>
            <a:r>
              <a:rPr lang="ru-RU">
                <a:solidFill>
                  <a:schemeClr val="bg1"/>
                </a:solidFill>
              </a:rPr>
              <a:t>   но не обязательная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81937" name="Picture 17" descr="Актиния и рак-отшельни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133600"/>
            <a:ext cx="3960813" cy="3743325"/>
          </a:xfrm>
          <a:noFill/>
          <a:ln/>
        </p:spPr>
      </p:pic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611188" y="6083300"/>
            <a:ext cx="3889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Актиния и рак-отшельник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8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8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utoUpdateAnimBg="0"/>
      <p:bldP spid="8192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6" name="AutoShape 16"/>
          <p:cNvSpPr>
            <a:spLocks noChangeArrowheads="1"/>
          </p:cNvSpPr>
          <p:nvPr/>
        </p:nvSpPr>
        <p:spPr bwMode="auto">
          <a:xfrm>
            <a:off x="0" y="549275"/>
            <a:ext cx="914400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64613" cy="1371600"/>
          </a:xfrm>
        </p:spPr>
        <p:txBody>
          <a:bodyPr/>
          <a:lstStyle/>
          <a:p>
            <a:pPr algn="ctr"/>
            <a:r>
              <a:rPr lang="ru-RU" sz="4000">
                <a:solidFill>
                  <a:schemeClr val="bg1"/>
                </a:solidFill>
              </a:rPr>
              <a:t>Полезно-нейтральные связи ( + О )</a:t>
            </a:r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179388" y="3789363"/>
            <a:ext cx="3671887" cy="122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Квартиранство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4932363" y="3789363"/>
            <a:ext cx="3886200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CC"/>
              </a:gs>
              <a:gs pos="50000">
                <a:srgbClr val="009999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3200">
                <a:solidFill>
                  <a:schemeClr val="bg1"/>
                </a:solidFill>
              </a:rPr>
              <a:t>Нахлебничество</a:t>
            </a:r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H="1">
            <a:off x="1979613" y="2205038"/>
            <a:ext cx="1223962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5795963" y="2205038"/>
            <a:ext cx="1223962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9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288925"/>
          </a:xfrm>
          <a:prstGeom prst="actionButtonReturn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/>
      <p:bldP spid="97285" grpId="0" animBg="1"/>
      <p:bldP spid="97287" grpId="0" animBg="1"/>
      <p:bldP spid="972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Квартиранство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349500"/>
            <a:ext cx="3384550" cy="43195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- использование одними видами других (их тел или жилищ) в качестве убежища или жилища.</a:t>
            </a:r>
          </a:p>
        </p:txBody>
      </p:sp>
      <p:pic>
        <p:nvPicPr>
          <p:cNvPr id="79878" name="Picture 6" descr="Эпифиты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060575"/>
            <a:ext cx="3960813" cy="3816350"/>
          </a:xfrm>
          <a:noFill/>
          <a:ln/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55650" y="6154738"/>
            <a:ext cx="6121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Эпифиты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Нахлебничество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060575"/>
            <a:ext cx="3816350" cy="40322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</a:t>
            </a:r>
            <a:r>
              <a:rPr lang="ru-RU">
                <a:solidFill>
                  <a:schemeClr val="bg1"/>
                </a:solidFill>
              </a:rPr>
              <a:t>означает отношения, при которых мелкие организмы «доедают» пищу, оставленную более крупным и сильным.</a:t>
            </a:r>
          </a:p>
        </p:txBody>
      </p:sp>
      <p:pic>
        <p:nvPicPr>
          <p:cNvPr id="7181" name="Picture 13" descr="Акула и рыба-лоцма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989138"/>
            <a:ext cx="4171950" cy="3960812"/>
          </a:xfrm>
          <a:noFill/>
          <a:ln/>
        </p:spPr>
      </p:pic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95288" y="6154738"/>
            <a:ext cx="5616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Акула и рыба-лоцман</a:t>
            </a: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4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318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Пиксел</vt:lpstr>
      <vt:lpstr>Слайд 1</vt:lpstr>
      <vt:lpstr>Цели:</vt:lpstr>
      <vt:lpstr>Основные типы  биотических связей</vt:lpstr>
      <vt:lpstr>Взаимополезные связи ( + + )</vt:lpstr>
      <vt:lpstr>Мутуализм</vt:lpstr>
      <vt:lpstr>Протокооперация</vt:lpstr>
      <vt:lpstr>Полезно-нейтральные связи ( + О )</vt:lpstr>
      <vt:lpstr>Квартиранство</vt:lpstr>
      <vt:lpstr>Нахлебничество</vt:lpstr>
      <vt:lpstr>Полезно-вредные связи ( + - )</vt:lpstr>
      <vt:lpstr>Хищничество</vt:lpstr>
      <vt:lpstr>Паразитизм</vt:lpstr>
      <vt:lpstr>Взаимовредные связи ( - - )</vt:lpstr>
      <vt:lpstr>Конкуренция</vt:lpstr>
      <vt:lpstr>Антагонизм</vt:lpstr>
      <vt:lpstr>Вредно-нейтральные связи ( о - )</vt:lpstr>
      <vt:lpstr>Нейтральные ( о о )</vt:lpstr>
      <vt:lpstr>Задание. Распределите видовые пары                      организмов по степени                       зависимости друг от друга. </vt:lpstr>
      <vt:lpstr>Слайд 19</vt:lpstr>
      <vt:lpstr>Ответы:  </vt:lpstr>
      <vt:lpstr>Вывод.           Отношения организмов в         природе сложны и многообразны,         часто грань между ними условна.           Один и тот же организм в одно       и то же время находится в          разных связях с окружающими        его видами.</vt:lpstr>
    </vt:vector>
  </TitlesOfParts>
  <Company>долдж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роиьт</dc:creator>
  <cp:lastModifiedBy>Пользователь</cp:lastModifiedBy>
  <cp:revision>30</cp:revision>
  <dcterms:created xsi:type="dcterms:W3CDTF">2006-10-17T16:22:20Z</dcterms:created>
  <dcterms:modified xsi:type="dcterms:W3CDTF">2013-01-10T08:36:42Z</dcterms:modified>
</cp:coreProperties>
</file>