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sldIdLst>
    <p:sldId id="257" r:id="rId2"/>
    <p:sldId id="285" r:id="rId3"/>
    <p:sldId id="289" r:id="rId4"/>
    <p:sldId id="266" r:id="rId5"/>
    <p:sldId id="267" r:id="rId6"/>
    <p:sldId id="269" r:id="rId7"/>
    <p:sldId id="270" r:id="rId8"/>
    <p:sldId id="265" r:id="rId9"/>
    <p:sldId id="261" r:id="rId10"/>
    <p:sldId id="271" r:id="rId11"/>
    <p:sldId id="263" r:id="rId12"/>
    <p:sldId id="264" r:id="rId13"/>
    <p:sldId id="277" r:id="rId14"/>
    <p:sldId id="273" r:id="rId15"/>
    <p:sldId id="274" r:id="rId16"/>
    <p:sldId id="278" r:id="rId17"/>
    <p:sldId id="284" r:id="rId18"/>
    <p:sldId id="279" r:id="rId19"/>
    <p:sldId id="281" r:id="rId20"/>
    <p:sldId id="287" r:id="rId21"/>
    <p:sldId id="280" r:id="rId2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3300"/>
    <a:srgbClr val="33CCCC"/>
    <a:srgbClr val="009999"/>
    <a:srgbClr val="00FFCC"/>
    <a:srgbClr val="CCFFFF"/>
    <a:srgbClr val="66FFCC"/>
    <a:srgbClr val="00CC99"/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4" autoAdjust="0"/>
  </p:normalViewPr>
  <p:slideViewPr>
    <p:cSldViewPr>
      <p:cViewPr>
        <p:scale>
          <a:sx n="75" d="100"/>
          <a:sy n="75" d="100"/>
        </p:scale>
        <p:origin x="-186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97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26979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26980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26981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26982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6983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6984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6985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6986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6987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6988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6989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6990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6991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26992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26993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26994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98910C1-0F13-4CD8-A8DD-213DF8D853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2699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699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 spd="slow" advClick="0" advTm="6000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7BB3E0-6565-4BFB-A767-1712338233F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 advClick="0" advTm="6000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EF849E-04AB-4A75-845D-F17A7228F47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 advClick="0" advTm="6000">
    <p:strips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8E46126-F720-4B25-AEFF-2632C4A9A7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 advClick="0" advTm="6000">
    <p:strips dir="r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9714B87-A3A2-43A4-BF49-580F539B5AB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 advClick="0" advTm="6000">
    <p:strips dir="r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B5D6627-BD00-4FB1-953F-F26989BAF7E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 advClick="0" advTm="6000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1F2175-843E-4660-8F5E-DD4382F8931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 advClick="0" advTm="6000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A08B47-2F80-437F-A998-9597C01D8AE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 advClick="0" advTm="6000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189105-AE16-4A36-A154-2B8C3F07453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 advClick="0" advTm="6000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A46115-38CD-4272-BC7C-F8111AFF62D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 advClick="0" advTm="6000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805AF5-3E22-4E71-8175-BC8F1F5B8F7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 advClick="0" advTm="6000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EF0A0D-E51E-4752-9940-F48CE0F17F0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 advClick="0" advTm="6000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AA3693-B8DB-4F62-9523-E899B94A727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 advClick="0" advTm="6000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B9606E-F66C-41F8-B76A-B078002088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 advClick="0" advTm="6000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009999"/>
          </a:fgClr>
          <a:bgClr>
            <a:srgbClr val="33CCCC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ru-RU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D97ED87-10AE-4985-9096-CFBE12D15B0F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2595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2595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2595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2595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2596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2596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2596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2596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2596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2596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12596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596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596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</p:sldLayoutIdLst>
  <p:transition spd="slow" advClick="0" advTm="6000">
    <p:strips dir="ru"/>
  </p:transition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Relationship Id="rId4" Type="http://schemas.openxmlformats.org/officeDocument/2006/relationships/slide" Target="slid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Relationship Id="rId4" Type="http://schemas.openxmlformats.org/officeDocument/2006/relationships/slide" Target="slid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11" Type="http://schemas.openxmlformats.org/officeDocument/2006/relationships/image" Target="../media/image24.jpeg"/><Relationship Id="rId5" Type="http://schemas.openxmlformats.org/officeDocument/2006/relationships/image" Target="../media/image18.jpeg"/><Relationship Id="rId10" Type="http://schemas.openxmlformats.org/officeDocument/2006/relationships/image" Target="../media/image23.jpeg"/><Relationship Id="rId4" Type="http://schemas.openxmlformats.org/officeDocument/2006/relationships/image" Target="../media/image17.jpeg"/><Relationship Id="rId9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9.jpeg"/><Relationship Id="rId7" Type="http://schemas.openxmlformats.org/officeDocument/2006/relationships/image" Target="../media/image22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8.jpeg"/><Relationship Id="rId11" Type="http://schemas.openxmlformats.org/officeDocument/2006/relationships/image" Target="../media/image23.jpeg"/><Relationship Id="rId5" Type="http://schemas.openxmlformats.org/officeDocument/2006/relationships/image" Target="../media/image27.jpeg"/><Relationship Id="rId10" Type="http://schemas.openxmlformats.org/officeDocument/2006/relationships/image" Target="../media/image29.jpeg"/><Relationship Id="rId4" Type="http://schemas.openxmlformats.org/officeDocument/2006/relationships/image" Target="../media/image26.jpeg"/><Relationship Id="rId9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slide" Target="slide17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6.xml"/><Relationship Id="rId5" Type="http://schemas.openxmlformats.org/officeDocument/2006/relationships/slide" Target="slide13.xml"/><Relationship Id="rId4" Type="http://schemas.openxmlformats.org/officeDocument/2006/relationships/slide" Target="slide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Природа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827088" y="1844675"/>
            <a:ext cx="6985000" cy="30972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400" b="1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660033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Экологические</a:t>
            </a:r>
          </a:p>
          <a:p>
            <a:pPr algn="ctr"/>
            <a:r>
              <a:rPr lang="ru-RU" sz="4400" b="1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660033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взаимоотношения</a:t>
            </a:r>
          </a:p>
          <a:p>
            <a:pPr algn="ctr"/>
            <a:r>
              <a:rPr lang="ru-RU" sz="4400" b="1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660033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 организмов</a:t>
            </a:r>
          </a:p>
        </p:txBody>
      </p:sp>
    </p:spTree>
  </p:cSld>
  <p:clrMapOvr>
    <a:masterClrMapping/>
  </p:clrMapOvr>
  <p:transition spd="slow" advClick="0" advTm="6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AutoShape 2"/>
          <p:cNvSpPr>
            <a:spLocks noChangeArrowheads="1"/>
          </p:cNvSpPr>
          <p:nvPr/>
        </p:nvSpPr>
        <p:spPr bwMode="auto">
          <a:xfrm>
            <a:off x="0" y="549275"/>
            <a:ext cx="9144000" cy="11509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CC"/>
              </a:gs>
              <a:gs pos="50000">
                <a:srgbClr val="009999"/>
              </a:gs>
              <a:gs pos="100000">
                <a:srgbClr val="33CCCC"/>
              </a:gs>
            </a:gsLst>
            <a:lin ang="5400000" scaled="1"/>
          </a:gradFill>
          <a:ln w="9525" algn="ctr">
            <a:solidFill>
              <a:srgbClr val="00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964613" cy="1371600"/>
          </a:xfrm>
        </p:spPr>
        <p:txBody>
          <a:bodyPr/>
          <a:lstStyle/>
          <a:p>
            <a:pPr algn="ctr"/>
            <a:r>
              <a:rPr lang="ru-RU">
                <a:solidFill>
                  <a:schemeClr val="bg1"/>
                </a:solidFill>
              </a:rPr>
              <a:t>Полезно-вредные связи ( + - )</a:t>
            </a:r>
          </a:p>
        </p:txBody>
      </p:sp>
      <p:sp>
        <p:nvSpPr>
          <p:cNvPr id="100356" name="AutoShape 4"/>
          <p:cNvSpPr>
            <a:spLocks noChangeArrowheads="1"/>
          </p:cNvSpPr>
          <p:nvPr/>
        </p:nvSpPr>
        <p:spPr bwMode="auto">
          <a:xfrm>
            <a:off x="179388" y="3789363"/>
            <a:ext cx="3671887" cy="12255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CC"/>
              </a:gs>
              <a:gs pos="50000">
                <a:srgbClr val="009999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rgbClr val="00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sz="3200">
                <a:solidFill>
                  <a:schemeClr val="bg1"/>
                </a:solidFill>
              </a:rPr>
              <a:t>Хищничество</a:t>
            </a:r>
          </a:p>
        </p:txBody>
      </p:sp>
      <p:sp>
        <p:nvSpPr>
          <p:cNvPr id="100357" name="AutoShape 5"/>
          <p:cNvSpPr>
            <a:spLocks noChangeArrowheads="1"/>
          </p:cNvSpPr>
          <p:nvPr/>
        </p:nvSpPr>
        <p:spPr bwMode="auto">
          <a:xfrm>
            <a:off x="5257800" y="3716338"/>
            <a:ext cx="3886200" cy="12969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CC"/>
              </a:gs>
              <a:gs pos="50000">
                <a:srgbClr val="009999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rgbClr val="00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sz="3200">
                <a:solidFill>
                  <a:schemeClr val="bg1"/>
                </a:solidFill>
              </a:rPr>
              <a:t>Паразитизм</a:t>
            </a:r>
          </a:p>
        </p:txBody>
      </p:sp>
      <p:sp>
        <p:nvSpPr>
          <p:cNvPr id="100358" name="Line 6"/>
          <p:cNvSpPr>
            <a:spLocks noChangeShapeType="1"/>
          </p:cNvSpPr>
          <p:nvPr/>
        </p:nvSpPr>
        <p:spPr bwMode="auto">
          <a:xfrm flipH="1">
            <a:off x="1979613" y="2205038"/>
            <a:ext cx="1223962" cy="12954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0359" name="Line 7"/>
          <p:cNvSpPr>
            <a:spLocks noChangeShapeType="1"/>
          </p:cNvSpPr>
          <p:nvPr/>
        </p:nvSpPr>
        <p:spPr bwMode="auto">
          <a:xfrm>
            <a:off x="5795963" y="2205038"/>
            <a:ext cx="1081087" cy="12954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0362" name="AutoShape 1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6381750"/>
            <a:ext cx="504825" cy="288925"/>
          </a:xfrm>
          <a:prstGeom prst="actionButtonReturn">
            <a:avLst/>
          </a:prstGeom>
          <a:solidFill>
            <a:srgbClr val="0099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 advClick="0" advTm="6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6" grpId="0" animBg="1"/>
      <p:bldP spid="100357" grpId="0" animBg="1"/>
      <p:bldP spid="100358" grpId="0" animBg="1"/>
      <p:bldP spid="10035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>
                <a:solidFill>
                  <a:schemeClr val="bg1"/>
                </a:solidFill>
              </a:rPr>
              <a:t>Хищничество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787900" y="2133600"/>
            <a:ext cx="3960813" cy="41036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>
                <a:solidFill>
                  <a:schemeClr val="bg1"/>
                </a:solidFill>
              </a:rPr>
              <a:t>- взаимосвязь, при которой один организм поедает другого, умерщвляя его (жертву).</a:t>
            </a:r>
          </a:p>
        </p:txBody>
      </p:sp>
      <p:pic>
        <p:nvPicPr>
          <p:cNvPr id="9223" name="Picture 7" descr="Тля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1916113"/>
            <a:ext cx="4032250" cy="4033837"/>
          </a:xfrm>
          <a:noFill/>
          <a:ln/>
        </p:spPr>
      </p:pic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676400" y="6092825"/>
            <a:ext cx="49117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Божья коровка и тля</a:t>
            </a:r>
          </a:p>
        </p:txBody>
      </p:sp>
    </p:spTree>
  </p:cSld>
  <p:clrMapOvr>
    <a:masterClrMapping/>
  </p:clrMapOvr>
  <p:transition spd="slow" advClick="0" advTm="6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utoUpdateAnimBg="0"/>
      <p:bldP spid="922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>
                <a:solidFill>
                  <a:schemeClr val="bg1"/>
                </a:solidFill>
              </a:rPr>
              <a:t>Паразитизм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1981200"/>
            <a:ext cx="3827462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>
                <a:solidFill>
                  <a:schemeClr val="bg1"/>
                </a:solidFill>
              </a:rPr>
              <a:t>- взаимосвязь, при которой организмы одного вида (паразиты) живут за счет питательных веществ другого (хозяина).</a:t>
            </a:r>
          </a:p>
        </p:txBody>
      </p:sp>
      <p:pic>
        <p:nvPicPr>
          <p:cNvPr id="10247" name="Picture 7" descr="Гриб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2133600"/>
            <a:ext cx="3960813" cy="3887788"/>
          </a:xfrm>
          <a:noFill/>
          <a:ln/>
        </p:spPr>
      </p:pic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209800" y="6092825"/>
            <a:ext cx="4883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Гриб трутовик</a:t>
            </a:r>
          </a:p>
        </p:txBody>
      </p:sp>
    </p:spTree>
  </p:cSld>
  <p:clrMapOvr>
    <a:masterClrMapping/>
  </p:clrMapOvr>
  <p:transition spd="slow" advClick="0" advTm="6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utoUpdateAnimBg="0"/>
      <p:bldP spid="1024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AutoShape 2"/>
          <p:cNvSpPr>
            <a:spLocks noChangeArrowheads="1"/>
          </p:cNvSpPr>
          <p:nvPr/>
        </p:nvSpPr>
        <p:spPr bwMode="auto">
          <a:xfrm>
            <a:off x="0" y="549275"/>
            <a:ext cx="9144000" cy="11509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CC"/>
              </a:gs>
              <a:gs pos="50000">
                <a:srgbClr val="009999"/>
              </a:gs>
              <a:gs pos="100000">
                <a:srgbClr val="33CCCC"/>
              </a:gs>
            </a:gsLst>
            <a:lin ang="5400000" scaled="1"/>
          </a:gradFill>
          <a:ln w="9525" algn="ctr">
            <a:solidFill>
              <a:srgbClr val="00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964613" cy="1371600"/>
          </a:xfrm>
        </p:spPr>
        <p:txBody>
          <a:bodyPr/>
          <a:lstStyle/>
          <a:p>
            <a:pPr algn="ctr"/>
            <a:r>
              <a:rPr lang="ru-RU">
                <a:solidFill>
                  <a:schemeClr val="bg1"/>
                </a:solidFill>
              </a:rPr>
              <a:t>Взаимовредные связи ( - - )</a:t>
            </a:r>
          </a:p>
        </p:txBody>
      </p:sp>
      <p:sp>
        <p:nvSpPr>
          <p:cNvPr id="108548" name="AutoShape 4"/>
          <p:cNvSpPr>
            <a:spLocks noChangeArrowheads="1"/>
          </p:cNvSpPr>
          <p:nvPr/>
        </p:nvSpPr>
        <p:spPr bwMode="auto">
          <a:xfrm>
            <a:off x="179388" y="3789363"/>
            <a:ext cx="3671887" cy="12255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CC"/>
              </a:gs>
              <a:gs pos="50000">
                <a:srgbClr val="009999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rgbClr val="00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sz="3200">
                <a:solidFill>
                  <a:schemeClr val="bg1"/>
                </a:solidFill>
              </a:rPr>
              <a:t>Конкуренция</a:t>
            </a:r>
          </a:p>
        </p:txBody>
      </p:sp>
      <p:sp>
        <p:nvSpPr>
          <p:cNvPr id="108549" name="AutoShape 5"/>
          <p:cNvSpPr>
            <a:spLocks noChangeArrowheads="1"/>
          </p:cNvSpPr>
          <p:nvPr/>
        </p:nvSpPr>
        <p:spPr bwMode="auto">
          <a:xfrm>
            <a:off x="4932363" y="3716338"/>
            <a:ext cx="3886200" cy="12969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CC"/>
              </a:gs>
              <a:gs pos="50000">
                <a:srgbClr val="009999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rgbClr val="00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sz="3200">
                <a:solidFill>
                  <a:schemeClr val="bg1"/>
                </a:solidFill>
              </a:rPr>
              <a:t>Антагонизм</a:t>
            </a:r>
          </a:p>
        </p:txBody>
      </p:sp>
      <p:sp>
        <p:nvSpPr>
          <p:cNvPr id="108550" name="Line 6"/>
          <p:cNvSpPr>
            <a:spLocks noChangeShapeType="1"/>
          </p:cNvSpPr>
          <p:nvPr/>
        </p:nvSpPr>
        <p:spPr bwMode="auto">
          <a:xfrm flipH="1">
            <a:off x="1979613" y="2205038"/>
            <a:ext cx="1223962" cy="12954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8551" name="Line 7"/>
          <p:cNvSpPr>
            <a:spLocks noChangeShapeType="1"/>
          </p:cNvSpPr>
          <p:nvPr/>
        </p:nvSpPr>
        <p:spPr bwMode="auto">
          <a:xfrm>
            <a:off x="5795963" y="2205038"/>
            <a:ext cx="1223962" cy="12954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8554" name="AutoShape 1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288" y="6237288"/>
            <a:ext cx="287337" cy="288925"/>
          </a:xfrm>
          <a:prstGeom prst="actionButtonReturn">
            <a:avLst/>
          </a:prstGeom>
          <a:solidFill>
            <a:srgbClr val="0099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 advClick="0" advTm="6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85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 animBg="1"/>
      <p:bldP spid="108549" grpId="0" animBg="1"/>
      <p:bldP spid="108550" grpId="0" animBg="1"/>
      <p:bldP spid="10855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>
                <a:solidFill>
                  <a:schemeClr val="bg1"/>
                </a:solidFill>
              </a:rPr>
              <a:t>Конкуренция</a:t>
            </a:r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932363" y="2205038"/>
            <a:ext cx="3965575" cy="42481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>
                <a:solidFill>
                  <a:schemeClr val="bg1"/>
                </a:solidFill>
              </a:rPr>
              <a:t>   </a:t>
            </a:r>
            <a:r>
              <a:rPr lang="ru-RU">
                <a:solidFill>
                  <a:schemeClr val="bg1"/>
                </a:solidFill>
              </a:rPr>
              <a:t>- отношения,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>
                <a:solidFill>
                  <a:schemeClr val="bg1"/>
                </a:solidFill>
              </a:rPr>
              <a:t>   возникающие между видами, обладающими сходными потребностями в пище, пространстве и иных условиях жизни.</a:t>
            </a:r>
          </a:p>
        </p:txBody>
      </p:sp>
      <p:pic>
        <p:nvPicPr>
          <p:cNvPr id="104454" name="Picture 6" descr="Пауки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2133600"/>
            <a:ext cx="4332287" cy="3887788"/>
          </a:xfrm>
          <a:noFill/>
          <a:ln/>
        </p:spPr>
      </p:pic>
      <p:sp>
        <p:nvSpPr>
          <p:cNvPr id="104455" name="Text Box 7"/>
          <p:cNvSpPr txBox="1">
            <a:spLocks noChangeArrowheads="1"/>
          </p:cNvSpPr>
          <p:nvPr/>
        </p:nvSpPr>
        <p:spPr bwMode="auto">
          <a:xfrm>
            <a:off x="3419475" y="6021388"/>
            <a:ext cx="37449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Пауки</a:t>
            </a:r>
          </a:p>
        </p:txBody>
      </p:sp>
    </p:spTree>
  </p:cSld>
  <p:clrMapOvr>
    <a:masterClrMapping/>
  </p:clrMapOvr>
  <p:transition spd="slow" advClick="0" advTm="6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104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0"/>
                                        <p:tgtEl>
                                          <p:spTgt spid="104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 autoUpdateAnimBg="0"/>
      <p:bldP spid="10445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>
                <a:solidFill>
                  <a:schemeClr val="bg1"/>
                </a:solidFill>
              </a:rPr>
              <a:t>Антагонизм</a:t>
            </a:r>
          </a:p>
        </p:txBody>
      </p:sp>
      <p:pic>
        <p:nvPicPr>
          <p:cNvPr id="105479" name="Picture 7" descr="Инфузория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19250" y="3284538"/>
            <a:ext cx="3444875" cy="2520950"/>
          </a:xfrm>
          <a:noFill/>
          <a:ln>
            <a:solidFill>
              <a:srgbClr val="009999"/>
            </a:solidFill>
          </a:ln>
        </p:spPr>
      </p:pic>
      <p:sp>
        <p:nvSpPr>
          <p:cNvPr id="105478" name="Rectangle 6"/>
          <p:cNvSpPr>
            <a:spLocks noGrp="1" noChangeArrowheads="1"/>
          </p:cNvSpPr>
          <p:nvPr>
            <p:ph type="body" sz="half" idx="3"/>
          </p:nvPr>
        </p:nvSpPr>
        <p:spPr>
          <a:xfrm>
            <a:off x="5508625" y="1981200"/>
            <a:ext cx="3178175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>
                <a:solidFill>
                  <a:schemeClr val="bg1"/>
                </a:solidFill>
              </a:rPr>
              <a:t>- отношения, при которых присутствие одного вида исключает пребывание других</a:t>
            </a:r>
          </a:p>
        </p:txBody>
      </p:sp>
      <p:pic>
        <p:nvPicPr>
          <p:cNvPr id="105481" name="Picture 9" descr="Медуза аурелия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9388" y="1628775"/>
            <a:ext cx="2808287" cy="2447925"/>
          </a:xfrm>
          <a:noFill/>
          <a:ln/>
        </p:spPr>
      </p:pic>
      <p:sp>
        <p:nvSpPr>
          <p:cNvPr id="105482" name="Text Box 10"/>
          <p:cNvSpPr txBox="1">
            <a:spLocks noChangeArrowheads="1"/>
          </p:cNvSpPr>
          <p:nvPr/>
        </p:nvSpPr>
        <p:spPr bwMode="auto">
          <a:xfrm>
            <a:off x="900113" y="6237288"/>
            <a:ext cx="58324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Медуза аурелия и инфузория-туфелька</a:t>
            </a:r>
          </a:p>
        </p:txBody>
      </p:sp>
    </p:spTree>
  </p:cSld>
  <p:clrMapOvr>
    <a:masterClrMapping/>
  </p:clrMapOvr>
  <p:transition spd="slow" advClick="0" advTm="6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10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105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6" grpId="0" autoUpdateAnimBg="0"/>
      <p:bldP spid="10547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AutoShape 2"/>
          <p:cNvSpPr>
            <a:spLocks noChangeArrowheads="1"/>
          </p:cNvSpPr>
          <p:nvPr/>
        </p:nvSpPr>
        <p:spPr bwMode="auto">
          <a:xfrm>
            <a:off x="0" y="549275"/>
            <a:ext cx="9144000" cy="11509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CC"/>
              </a:gs>
              <a:gs pos="50000">
                <a:srgbClr val="009999"/>
              </a:gs>
              <a:gs pos="100000">
                <a:srgbClr val="33CCCC"/>
              </a:gs>
            </a:gsLst>
            <a:lin ang="5400000" scaled="1"/>
          </a:gradFill>
          <a:ln w="9525" algn="ctr">
            <a:solidFill>
              <a:srgbClr val="00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>
                <a:solidFill>
                  <a:schemeClr val="bg1"/>
                </a:solidFill>
              </a:rPr>
              <a:t>Вредно-нейтральные связи ( о - )</a:t>
            </a:r>
          </a:p>
        </p:txBody>
      </p:sp>
      <p:pic>
        <p:nvPicPr>
          <p:cNvPr id="111626" name="Picture 10" descr="Герань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1844675"/>
            <a:ext cx="2778125" cy="2305050"/>
          </a:xfrm>
          <a:noFill/>
          <a:ln/>
        </p:spPr>
      </p:pic>
      <p:sp>
        <p:nvSpPr>
          <p:cNvPr id="111625" name="Rectangle 9"/>
          <p:cNvSpPr>
            <a:spLocks noGrp="1" noChangeArrowheads="1"/>
          </p:cNvSpPr>
          <p:nvPr>
            <p:ph type="body" sz="half" idx="3"/>
          </p:nvPr>
        </p:nvSpPr>
        <p:spPr>
          <a:xfrm>
            <a:off x="4787900" y="2997200"/>
            <a:ext cx="3898900" cy="3384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>
                <a:solidFill>
                  <a:schemeClr val="bg1"/>
                </a:solidFill>
              </a:rPr>
              <a:t>-  взаимосвязь, безразличная для одного, но угнетающе действующая на другого.</a:t>
            </a:r>
          </a:p>
        </p:txBody>
      </p:sp>
      <p:sp>
        <p:nvSpPr>
          <p:cNvPr id="111620" name="AutoShape 4"/>
          <p:cNvSpPr>
            <a:spLocks noChangeArrowheads="1"/>
          </p:cNvSpPr>
          <p:nvPr/>
        </p:nvSpPr>
        <p:spPr bwMode="auto">
          <a:xfrm>
            <a:off x="4932363" y="1989138"/>
            <a:ext cx="3671887" cy="10795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CC"/>
              </a:gs>
              <a:gs pos="50000">
                <a:srgbClr val="009999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rgbClr val="00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sz="3200">
                <a:solidFill>
                  <a:schemeClr val="bg1"/>
                </a:solidFill>
              </a:rPr>
              <a:t>Аменсализм</a:t>
            </a:r>
          </a:p>
        </p:txBody>
      </p:sp>
      <p:pic>
        <p:nvPicPr>
          <p:cNvPr id="111628" name="Picture 12" descr="Клещ паутинный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411413" y="4221163"/>
            <a:ext cx="2305050" cy="1951037"/>
          </a:xfrm>
          <a:noFill/>
          <a:ln/>
        </p:spPr>
      </p:pic>
      <p:sp>
        <p:nvSpPr>
          <p:cNvPr id="111629" name="Line 13"/>
          <p:cNvSpPr>
            <a:spLocks noChangeShapeType="1"/>
          </p:cNvSpPr>
          <p:nvPr/>
        </p:nvSpPr>
        <p:spPr bwMode="auto">
          <a:xfrm>
            <a:off x="1692275" y="3284538"/>
            <a:ext cx="1943100" cy="208915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1630" name="Text Box 14"/>
          <p:cNvSpPr txBox="1">
            <a:spLocks noChangeArrowheads="1"/>
          </p:cNvSpPr>
          <p:nvPr/>
        </p:nvSpPr>
        <p:spPr bwMode="auto">
          <a:xfrm>
            <a:off x="1547813" y="6308725"/>
            <a:ext cx="54006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Герань и паутинный клещ</a:t>
            </a:r>
          </a:p>
        </p:txBody>
      </p:sp>
      <p:sp>
        <p:nvSpPr>
          <p:cNvPr id="111633" name="AutoShape 1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79388" y="6381750"/>
            <a:ext cx="431800" cy="287338"/>
          </a:xfrm>
          <a:prstGeom prst="actionButtonReturn">
            <a:avLst/>
          </a:prstGeom>
          <a:solidFill>
            <a:srgbClr val="0099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 advClick="0" advTm="6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0"/>
                                        <p:tgtEl>
                                          <p:spTgt spid="111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111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5" grpId="0" build="p"/>
      <p:bldP spid="111620" grpId="0" animBg="1"/>
      <p:bldP spid="1116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AutoShape 2"/>
          <p:cNvSpPr>
            <a:spLocks noChangeArrowheads="1"/>
          </p:cNvSpPr>
          <p:nvPr/>
        </p:nvSpPr>
        <p:spPr bwMode="auto">
          <a:xfrm>
            <a:off x="0" y="549275"/>
            <a:ext cx="9144000" cy="11509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CC"/>
              </a:gs>
              <a:gs pos="50000">
                <a:srgbClr val="009999"/>
              </a:gs>
              <a:gs pos="100000">
                <a:srgbClr val="33CCCC"/>
              </a:gs>
            </a:gsLst>
            <a:lin ang="5400000" scaled="1"/>
          </a:gradFill>
          <a:ln w="9525" algn="ctr">
            <a:solidFill>
              <a:srgbClr val="00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>
                <a:solidFill>
                  <a:schemeClr val="bg1"/>
                </a:solidFill>
              </a:rPr>
              <a:t>Нейтральные ( о о )</a:t>
            </a:r>
          </a:p>
        </p:txBody>
      </p:sp>
      <p:pic>
        <p:nvPicPr>
          <p:cNvPr id="133130" name="Picture 10" descr="Бабочка крапивница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288" y="1916113"/>
            <a:ext cx="2520950" cy="1944687"/>
          </a:xfrm>
          <a:noFill/>
          <a:ln/>
        </p:spPr>
      </p:pic>
      <p:sp>
        <p:nvSpPr>
          <p:cNvPr id="133129" name="Rectangle 9"/>
          <p:cNvSpPr>
            <a:spLocks noGrp="1" noChangeArrowheads="1"/>
          </p:cNvSpPr>
          <p:nvPr>
            <p:ph type="body" sz="half" idx="3"/>
          </p:nvPr>
        </p:nvSpPr>
        <p:spPr>
          <a:xfrm>
            <a:off x="4716463" y="2997200"/>
            <a:ext cx="4824412" cy="3860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700">
                <a:solidFill>
                  <a:schemeClr val="bg1"/>
                </a:solidFill>
              </a:rPr>
              <a:t>  </a:t>
            </a:r>
            <a:r>
              <a:rPr lang="ru-RU">
                <a:solidFill>
                  <a:schemeClr val="bg1"/>
                </a:solidFill>
              </a:rPr>
              <a:t>- форма взаимоотношений между организмами, свидетельствующая лишь об отсутствии прямых контактов. (Истинный нейтрализм редок).</a:t>
            </a:r>
          </a:p>
        </p:txBody>
      </p:sp>
      <p:sp>
        <p:nvSpPr>
          <p:cNvPr id="133125" name="AutoShape 5"/>
          <p:cNvSpPr>
            <a:spLocks noChangeArrowheads="1"/>
          </p:cNvSpPr>
          <p:nvPr/>
        </p:nvSpPr>
        <p:spPr bwMode="auto">
          <a:xfrm>
            <a:off x="4716463" y="1773238"/>
            <a:ext cx="3886200" cy="10795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CC"/>
              </a:gs>
              <a:gs pos="50000">
                <a:srgbClr val="009999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rgbClr val="00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sz="3200">
                <a:solidFill>
                  <a:schemeClr val="bg1"/>
                </a:solidFill>
              </a:rPr>
              <a:t>Нейтрализм</a:t>
            </a:r>
          </a:p>
        </p:txBody>
      </p:sp>
      <p:pic>
        <p:nvPicPr>
          <p:cNvPr id="133132" name="Picture 12" descr="Заяц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051050" y="3933825"/>
            <a:ext cx="2800350" cy="2227263"/>
          </a:xfrm>
          <a:noFill/>
          <a:ln>
            <a:solidFill>
              <a:srgbClr val="009999"/>
            </a:solidFill>
          </a:ln>
        </p:spPr>
      </p:pic>
      <p:sp>
        <p:nvSpPr>
          <p:cNvPr id="133133" name="Text Box 13"/>
          <p:cNvSpPr txBox="1">
            <a:spLocks noChangeArrowheads="1"/>
          </p:cNvSpPr>
          <p:nvPr/>
        </p:nvSpPr>
        <p:spPr bwMode="auto">
          <a:xfrm>
            <a:off x="1403350" y="6237288"/>
            <a:ext cx="46085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Бабочка крапивница и заяц</a:t>
            </a:r>
          </a:p>
        </p:txBody>
      </p:sp>
      <p:sp>
        <p:nvSpPr>
          <p:cNvPr id="133136" name="AutoShape 1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381750"/>
            <a:ext cx="360363" cy="287338"/>
          </a:xfrm>
          <a:prstGeom prst="actionButtonReturn">
            <a:avLst/>
          </a:prstGeom>
          <a:solidFill>
            <a:srgbClr val="0099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 advClick="0" advTm="6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33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0"/>
                                        <p:tgtEl>
                                          <p:spTgt spid="133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9" grpId="0" build="p"/>
      <p:bldP spid="1331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457200"/>
            <a:ext cx="8002587" cy="1676400"/>
          </a:xfrm>
        </p:spPr>
        <p:txBody>
          <a:bodyPr/>
          <a:lstStyle/>
          <a:p>
            <a:r>
              <a:rPr lang="ru-RU" sz="3600" u="sng">
                <a:solidFill>
                  <a:schemeClr val="bg1"/>
                </a:solidFill>
              </a:rPr>
              <a:t>Задание.</a:t>
            </a:r>
            <a:r>
              <a:rPr lang="ru-RU" sz="4000">
                <a:solidFill>
                  <a:schemeClr val="bg1"/>
                </a:solidFill>
              </a:rPr>
              <a:t> </a:t>
            </a:r>
            <a:r>
              <a:rPr lang="ru-RU" sz="2800">
                <a:solidFill>
                  <a:schemeClr val="bg1"/>
                </a:solidFill>
              </a:rPr>
              <a:t>Распределите видовые пары</a:t>
            </a:r>
            <a:br>
              <a:rPr lang="ru-RU" sz="2800">
                <a:solidFill>
                  <a:schemeClr val="bg1"/>
                </a:solidFill>
              </a:rPr>
            </a:br>
            <a:r>
              <a:rPr lang="ru-RU" sz="2800">
                <a:solidFill>
                  <a:schemeClr val="bg1"/>
                </a:solidFill>
              </a:rPr>
              <a:t>                     организмов по степени </a:t>
            </a:r>
            <a:br>
              <a:rPr lang="ru-RU" sz="2800">
                <a:solidFill>
                  <a:schemeClr val="bg1"/>
                </a:solidFill>
              </a:rPr>
            </a:br>
            <a:r>
              <a:rPr lang="ru-RU" sz="2800">
                <a:solidFill>
                  <a:schemeClr val="bg1"/>
                </a:solidFill>
              </a:rPr>
              <a:t>                     зависимости друг от друга.</a:t>
            </a:r>
            <a:br>
              <a:rPr lang="ru-RU" sz="2800">
                <a:solidFill>
                  <a:schemeClr val="bg1"/>
                </a:solidFill>
              </a:rPr>
            </a:br>
            <a:endParaRPr lang="ru-RU" sz="2800">
              <a:solidFill>
                <a:schemeClr val="bg1"/>
              </a:solidFill>
            </a:endParaRPr>
          </a:p>
        </p:txBody>
      </p:sp>
      <p:graphicFrame>
        <p:nvGraphicFramePr>
          <p:cNvPr id="114821" name="Group 133"/>
          <p:cNvGraphicFramePr>
            <a:graphicFrameLocks noGrp="1"/>
          </p:cNvGraphicFramePr>
          <p:nvPr>
            <p:ph idx="1"/>
          </p:nvPr>
        </p:nvGraphicFramePr>
        <p:xfrm>
          <a:off x="250825" y="2565400"/>
          <a:ext cx="8713788" cy="2281238"/>
        </p:xfrm>
        <a:graphic>
          <a:graphicData uri="http://schemas.openxmlformats.org/drawingml/2006/table">
            <a:tbl>
              <a:tblPr/>
              <a:tblGrid>
                <a:gridCol w="1223963"/>
                <a:gridCol w="1584325"/>
                <a:gridCol w="1584325"/>
                <a:gridCol w="1512887"/>
                <a:gridCol w="1368425"/>
                <a:gridCol w="1439863"/>
              </a:tblGrid>
              <a:tr h="1022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Хищни-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чество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Парази-тизм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Конкурен-ция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Нейтра-лизм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Мутуализм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Коммен-сализм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8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6000">
    <p:strips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23" name="Picture 15" descr="лиса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16013" y="5157788"/>
            <a:ext cx="1547812" cy="1511300"/>
          </a:xfrm>
          <a:noFill/>
          <a:ln/>
        </p:spPr>
      </p:pic>
      <p:pic>
        <p:nvPicPr>
          <p:cNvPr id="119821" name="Picture 13" descr="береза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50825" y="836613"/>
            <a:ext cx="1800225" cy="2160587"/>
          </a:xfrm>
          <a:noFill/>
          <a:ln/>
        </p:spPr>
      </p:pic>
      <p:pic>
        <p:nvPicPr>
          <p:cNvPr id="119822" name="Picture 14" descr="Волк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79388" y="4508500"/>
            <a:ext cx="1439862" cy="1866900"/>
          </a:xfrm>
          <a:noFill/>
          <a:ln/>
        </p:spPr>
      </p:pic>
      <p:pic>
        <p:nvPicPr>
          <p:cNvPr id="119825" name="Picture 17" descr="подберезовик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550" y="2349500"/>
            <a:ext cx="1079500" cy="1079500"/>
          </a:xfrm>
          <a:prstGeom prst="rect">
            <a:avLst/>
          </a:prstGeom>
          <a:noFill/>
        </p:spPr>
      </p:pic>
      <p:pic>
        <p:nvPicPr>
          <p:cNvPr id="119826" name="Picture 18" descr="репей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1412875"/>
            <a:ext cx="1428750" cy="1655763"/>
          </a:xfrm>
          <a:prstGeom prst="rect">
            <a:avLst/>
          </a:prstGeom>
          <a:noFill/>
        </p:spPr>
      </p:pic>
      <p:pic>
        <p:nvPicPr>
          <p:cNvPr id="119827" name="Picture 19" descr="собака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16238" y="765175"/>
            <a:ext cx="2087562" cy="1800225"/>
          </a:xfrm>
          <a:prstGeom prst="rect">
            <a:avLst/>
          </a:prstGeom>
          <a:noFill/>
        </p:spPr>
      </p:pic>
      <p:pic>
        <p:nvPicPr>
          <p:cNvPr id="119828" name="Picture 20" descr="Сова и мышь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63938" y="4292600"/>
            <a:ext cx="1728787" cy="1871663"/>
          </a:xfrm>
          <a:prstGeom prst="rect">
            <a:avLst/>
          </a:prstGeom>
          <a:noFill/>
        </p:spPr>
      </p:pic>
      <p:pic>
        <p:nvPicPr>
          <p:cNvPr id="119829" name="Picture 21" descr="Фитофтора на томатах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19925" y="1412875"/>
            <a:ext cx="1873250" cy="1584325"/>
          </a:xfrm>
          <a:prstGeom prst="rect">
            <a:avLst/>
          </a:prstGeom>
          <a:noFill/>
        </p:spPr>
      </p:pic>
      <p:pic>
        <p:nvPicPr>
          <p:cNvPr id="119824" name="Picture 16" descr="лось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10" cstate="print"/>
          <a:srcRect/>
          <a:stretch>
            <a:fillRect/>
          </a:stretch>
        </p:blipFill>
        <p:spPr>
          <a:xfrm>
            <a:off x="6156325" y="4652963"/>
            <a:ext cx="1657350" cy="1944687"/>
          </a:xfrm>
          <a:noFill/>
          <a:ln/>
        </p:spPr>
      </p:pic>
      <p:sp>
        <p:nvSpPr>
          <p:cNvPr id="119831" name="Oval 23"/>
          <p:cNvSpPr>
            <a:spLocks noChangeArrowheads="1"/>
          </p:cNvSpPr>
          <p:nvPr/>
        </p:nvSpPr>
        <p:spPr bwMode="auto">
          <a:xfrm>
            <a:off x="0" y="765175"/>
            <a:ext cx="504825" cy="5032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119832" name="Oval 24"/>
          <p:cNvSpPr>
            <a:spLocks noChangeArrowheads="1"/>
          </p:cNvSpPr>
          <p:nvPr/>
        </p:nvSpPr>
        <p:spPr bwMode="auto">
          <a:xfrm>
            <a:off x="6084888" y="4508500"/>
            <a:ext cx="504825" cy="5032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9833" name="Oval 25"/>
          <p:cNvSpPr>
            <a:spLocks noChangeArrowheads="1"/>
          </p:cNvSpPr>
          <p:nvPr/>
        </p:nvSpPr>
        <p:spPr bwMode="auto">
          <a:xfrm>
            <a:off x="3419475" y="4149725"/>
            <a:ext cx="504825" cy="5032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9834" name="Oval 26"/>
          <p:cNvSpPr>
            <a:spLocks noChangeArrowheads="1"/>
          </p:cNvSpPr>
          <p:nvPr/>
        </p:nvSpPr>
        <p:spPr bwMode="auto">
          <a:xfrm>
            <a:off x="0" y="4365625"/>
            <a:ext cx="504825" cy="5032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9835" name="Oval 27"/>
          <p:cNvSpPr>
            <a:spLocks noChangeArrowheads="1"/>
          </p:cNvSpPr>
          <p:nvPr/>
        </p:nvSpPr>
        <p:spPr bwMode="auto">
          <a:xfrm>
            <a:off x="6804025" y="1268413"/>
            <a:ext cx="504825" cy="5032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119836" name="Oval 28"/>
          <p:cNvSpPr>
            <a:spLocks noChangeArrowheads="1"/>
          </p:cNvSpPr>
          <p:nvPr/>
        </p:nvSpPr>
        <p:spPr bwMode="auto">
          <a:xfrm>
            <a:off x="2843213" y="765175"/>
            <a:ext cx="504825" cy="5032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19830" name="Picture 22" descr="белка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667625" y="4508500"/>
            <a:ext cx="1125538" cy="1225550"/>
          </a:xfrm>
          <a:prstGeom prst="rect">
            <a:avLst/>
          </a:prstGeom>
          <a:noFill/>
        </p:spPr>
      </p:pic>
      <p:sp>
        <p:nvSpPr>
          <p:cNvPr id="119838" name="Text Box 30"/>
          <p:cNvSpPr txBox="1">
            <a:spLocks noChangeArrowheads="1"/>
          </p:cNvSpPr>
          <p:nvPr/>
        </p:nvSpPr>
        <p:spPr bwMode="auto">
          <a:xfrm>
            <a:off x="2916238" y="836613"/>
            <a:ext cx="360362" cy="36671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119839" name="Text Box 31"/>
          <p:cNvSpPr txBox="1">
            <a:spLocks noChangeArrowheads="1"/>
          </p:cNvSpPr>
          <p:nvPr/>
        </p:nvSpPr>
        <p:spPr bwMode="auto">
          <a:xfrm>
            <a:off x="6804025" y="1341438"/>
            <a:ext cx="4318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19841" name="Text Box 33"/>
          <p:cNvSpPr txBox="1">
            <a:spLocks noChangeArrowheads="1"/>
          </p:cNvSpPr>
          <p:nvPr/>
        </p:nvSpPr>
        <p:spPr bwMode="auto">
          <a:xfrm>
            <a:off x="0" y="4437063"/>
            <a:ext cx="5397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3300"/>
                </a:solidFill>
              </a:rPr>
              <a:t> 4</a:t>
            </a:r>
          </a:p>
        </p:txBody>
      </p:sp>
      <p:sp>
        <p:nvSpPr>
          <p:cNvPr id="119842" name="Text Box 34"/>
          <p:cNvSpPr txBox="1">
            <a:spLocks noChangeArrowheads="1"/>
          </p:cNvSpPr>
          <p:nvPr/>
        </p:nvSpPr>
        <p:spPr bwMode="auto">
          <a:xfrm>
            <a:off x="3492500" y="4221163"/>
            <a:ext cx="4318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119843" name="Text Box 35"/>
          <p:cNvSpPr txBox="1">
            <a:spLocks noChangeArrowheads="1"/>
          </p:cNvSpPr>
          <p:nvPr/>
        </p:nvSpPr>
        <p:spPr bwMode="auto">
          <a:xfrm>
            <a:off x="6156325" y="4581525"/>
            <a:ext cx="3603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3300"/>
                </a:solidFill>
              </a:rPr>
              <a:t>6</a:t>
            </a:r>
          </a:p>
        </p:txBody>
      </p:sp>
    </p:spTree>
  </p:cSld>
  <p:clrMapOvr>
    <a:masterClrMapping/>
  </p:clrMapOvr>
  <p:transition spd="slow" advClick="0" advTm="6000"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chemeClr val="bg1"/>
                </a:solidFill>
              </a:rPr>
              <a:t>Цели: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1200"/>
            <a:ext cx="8291512" cy="43275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   </a:t>
            </a:r>
            <a:r>
              <a:rPr lang="ru-RU">
                <a:solidFill>
                  <a:schemeClr val="bg1"/>
                </a:solidFill>
              </a:rPr>
              <a:t>сформировать понятие о типах </a:t>
            </a:r>
          </a:p>
          <a:p>
            <a:pPr>
              <a:buFont typeface="Wingdings" pitchFamily="2" charset="2"/>
              <a:buNone/>
            </a:pPr>
            <a:r>
              <a:rPr lang="ru-RU">
                <a:solidFill>
                  <a:schemeClr val="bg1"/>
                </a:solidFill>
              </a:rPr>
              <a:t>межвидовых взаимоотношений;</a:t>
            </a:r>
          </a:p>
          <a:p>
            <a:pPr>
              <a:buFont typeface="Wingdings" pitchFamily="2" charset="2"/>
              <a:buNone/>
            </a:pPr>
            <a:r>
              <a:rPr lang="ru-RU">
                <a:solidFill>
                  <a:schemeClr val="bg1"/>
                </a:solidFill>
              </a:rPr>
              <a:t>    показать многообразие связей между </a:t>
            </a:r>
          </a:p>
          <a:p>
            <a:pPr>
              <a:buFont typeface="Wingdings" pitchFamily="2" charset="2"/>
              <a:buNone/>
            </a:pPr>
            <a:r>
              <a:rPr lang="ru-RU">
                <a:solidFill>
                  <a:schemeClr val="bg1"/>
                </a:solidFill>
              </a:rPr>
              <a:t>организмами разных видов, обитающих в</a:t>
            </a:r>
          </a:p>
          <a:p>
            <a:pPr>
              <a:buFont typeface="Wingdings" pitchFamily="2" charset="2"/>
              <a:buNone/>
            </a:pPr>
            <a:r>
              <a:rPr lang="ru-RU">
                <a:solidFill>
                  <a:schemeClr val="bg1"/>
                </a:solidFill>
              </a:rPr>
              <a:t>сообществе.</a:t>
            </a:r>
          </a:p>
          <a:p>
            <a:pPr>
              <a:buFont typeface="Wingdings" pitchFamily="2" charset="2"/>
              <a:buNone/>
            </a:pPr>
            <a:endParaRPr lang="ru-RU">
              <a:solidFill>
                <a:schemeClr val="bg1"/>
              </a:solidFill>
            </a:endParaRPr>
          </a:p>
          <a:p>
            <a:pPr>
              <a:buFont typeface="Wingdings" pitchFamily="2" charset="2"/>
              <a:buNone/>
            </a:pPr>
            <a:endParaRPr lang="ru-RU"/>
          </a:p>
        </p:txBody>
      </p:sp>
    </p:spTree>
  </p:cSld>
  <p:clrMapOvr>
    <a:masterClrMapping/>
  </p:clrMapOvr>
  <p:transition spd="slow" advClick="0" advTm="6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3000"/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3000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3000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0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69" name="Picture 33" descr="лис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4652963"/>
            <a:ext cx="100806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2366" name="Picture 30" descr="репе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50" y="4365625"/>
            <a:ext cx="720725" cy="863600"/>
          </a:xfrm>
          <a:prstGeom prst="rect">
            <a:avLst/>
          </a:prstGeom>
          <a:noFill/>
        </p:spPr>
      </p:pic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57200"/>
            <a:ext cx="8002587" cy="668338"/>
          </a:xfrm>
        </p:spPr>
        <p:txBody>
          <a:bodyPr/>
          <a:lstStyle/>
          <a:p>
            <a:r>
              <a:rPr lang="ru-RU" sz="3600" u="sng">
                <a:solidFill>
                  <a:schemeClr val="bg1"/>
                </a:solidFill>
              </a:rPr>
              <a:t>Ответы:</a:t>
            </a:r>
            <a:r>
              <a:rPr lang="ru-RU" sz="4000">
                <a:solidFill>
                  <a:schemeClr val="bg1"/>
                </a:solidFill>
              </a:rPr>
              <a:t> </a:t>
            </a:r>
            <a:r>
              <a:rPr lang="ru-RU" sz="2800">
                <a:solidFill>
                  <a:schemeClr val="bg1"/>
                </a:solidFill>
              </a:rPr>
              <a:t/>
            </a:r>
            <a:br>
              <a:rPr lang="ru-RU" sz="2800">
                <a:solidFill>
                  <a:schemeClr val="bg1"/>
                </a:solidFill>
              </a:rPr>
            </a:br>
            <a:endParaRPr lang="ru-RU" sz="2800">
              <a:solidFill>
                <a:schemeClr val="bg1"/>
              </a:solidFill>
            </a:endParaRPr>
          </a:p>
        </p:txBody>
      </p:sp>
      <p:graphicFrame>
        <p:nvGraphicFramePr>
          <p:cNvPr id="142397" name="Group 61"/>
          <p:cNvGraphicFramePr>
            <a:graphicFrameLocks noGrp="1"/>
          </p:cNvGraphicFramePr>
          <p:nvPr>
            <p:ph idx="1"/>
          </p:nvPr>
        </p:nvGraphicFramePr>
        <p:xfrm>
          <a:off x="179388" y="1484313"/>
          <a:ext cx="8713787" cy="2089150"/>
        </p:xfrm>
        <a:graphic>
          <a:graphicData uri="http://schemas.openxmlformats.org/drawingml/2006/table">
            <a:tbl>
              <a:tblPr/>
              <a:tblGrid>
                <a:gridCol w="1223962"/>
                <a:gridCol w="1584325"/>
                <a:gridCol w="1584325"/>
                <a:gridCol w="1512888"/>
                <a:gridCol w="1368425"/>
                <a:gridCol w="1439862"/>
              </a:tblGrid>
              <a:tr h="1006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Хищни-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чество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Парази-тизм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Конкурен-ция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Нейтра-лизм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Мутуализм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Коммен-сализм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2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2363" name="Picture 27" descr="берез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7763" y="3716338"/>
            <a:ext cx="9366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2364" name="Picture 28" descr="подберезовик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59563" y="4435475"/>
            <a:ext cx="720725" cy="793750"/>
          </a:xfrm>
          <a:prstGeom prst="rect">
            <a:avLst/>
          </a:prstGeom>
          <a:noFill/>
        </p:spPr>
      </p:pic>
      <p:pic>
        <p:nvPicPr>
          <p:cNvPr id="142365" name="Picture 29" descr="собака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67625" y="3789363"/>
            <a:ext cx="1008063" cy="1152525"/>
          </a:xfrm>
          <a:prstGeom prst="rect">
            <a:avLst/>
          </a:prstGeom>
          <a:noFill/>
        </p:spPr>
      </p:pic>
      <p:pic>
        <p:nvPicPr>
          <p:cNvPr id="142367" name="Picture 31" descr="Фитофтора на томатах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92275" y="3933825"/>
            <a:ext cx="1008063" cy="1008063"/>
          </a:xfrm>
          <a:prstGeom prst="rect">
            <a:avLst/>
          </a:prstGeom>
          <a:noFill/>
        </p:spPr>
      </p:pic>
      <p:pic>
        <p:nvPicPr>
          <p:cNvPr id="142368" name="Picture 32" descr="Волк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59113" y="3789363"/>
            <a:ext cx="936625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2370" name="Picture 34" descr="Сова и мышь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0825" y="3860800"/>
            <a:ext cx="1152525" cy="1296988"/>
          </a:xfrm>
          <a:prstGeom prst="rect">
            <a:avLst/>
          </a:prstGeom>
          <a:noFill/>
        </p:spPr>
      </p:pic>
      <p:pic>
        <p:nvPicPr>
          <p:cNvPr id="142372" name="Picture 36" descr="белка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92725" y="3716338"/>
            <a:ext cx="792163" cy="863600"/>
          </a:xfrm>
          <a:prstGeom prst="rect">
            <a:avLst/>
          </a:prstGeom>
          <a:noFill/>
        </p:spPr>
      </p:pic>
      <p:pic>
        <p:nvPicPr>
          <p:cNvPr id="142371" name="Picture 35" descr="лось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787900" y="4365625"/>
            <a:ext cx="936625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6000">
    <p:strips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4" name="Picture 4" descr="Природ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5867400"/>
          </a:xfrm>
        </p:spPr>
        <p:txBody>
          <a:bodyPr/>
          <a:lstStyle/>
          <a:p>
            <a:r>
              <a:rPr lang="ru-RU" u="sng">
                <a:solidFill>
                  <a:srgbClr val="CCFFFF"/>
                </a:solidFill>
              </a:rPr>
              <a:t>Вывод.</a:t>
            </a:r>
            <a:r>
              <a:rPr lang="ru-RU">
                <a:solidFill>
                  <a:srgbClr val="CCFFFF"/>
                </a:solidFill>
              </a:rPr>
              <a:t> </a:t>
            </a:r>
            <a:br>
              <a:rPr lang="ru-RU">
                <a:solidFill>
                  <a:srgbClr val="CCFFFF"/>
                </a:solidFill>
              </a:rPr>
            </a:br>
            <a:r>
              <a:rPr lang="ru-RU">
                <a:solidFill>
                  <a:srgbClr val="CCFFFF"/>
                </a:solidFill>
              </a:rPr>
              <a:t>         </a:t>
            </a:r>
            <a:r>
              <a:rPr lang="ru-RU" sz="4000">
                <a:solidFill>
                  <a:srgbClr val="CCFFFF"/>
                </a:solidFill>
              </a:rPr>
              <a:t>Отношения организмов в  </a:t>
            </a:r>
            <a:br>
              <a:rPr lang="ru-RU" sz="4000">
                <a:solidFill>
                  <a:srgbClr val="CCFFFF"/>
                </a:solidFill>
              </a:rPr>
            </a:br>
            <a:r>
              <a:rPr lang="ru-RU" sz="4000">
                <a:solidFill>
                  <a:srgbClr val="CCFFFF"/>
                </a:solidFill>
              </a:rPr>
              <a:t>      природе сложны и многообразны,  </a:t>
            </a:r>
            <a:br>
              <a:rPr lang="ru-RU" sz="4000">
                <a:solidFill>
                  <a:srgbClr val="CCFFFF"/>
                </a:solidFill>
              </a:rPr>
            </a:br>
            <a:r>
              <a:rPr lang="ru-RU" sz="4000">
                <a:solidFill>
                  <a:srgbClr val="CCFFFF"/>
                </a:solidFill>
              </a:rPr>
              <a:t>      часто грань между ними условна.</a:t>
            </a:r>
            <a:br>
              <a:rPr lang="ru-RU" sz="4000">
                <a:solidFill>
                  <a:srgbClr val="CCFFFF"/>
                </a:solidFill>
              </a:rPr>
            </a:br>
            <a:r>
              <a:rPr lang="ru-RU" sz="4000">
                <a:solidFill>
                  <a:srgbClr val="CCFFFF"/>
                </a:solidFill>
              </a:rPr>
              <a:t>          Один и тот же организм в одно</a:t>
            </a:r>
            <a:br>
              <a:rPr lang="ru-RU" sz="4000">
                <a:solidFill>
                  <a:srgbClr val="CCFFFF"/>
                </a:solidFill>
              </a:rPr>
            </a:br>
            <a:r>
              <a:rPr lang="ru-RU" sz="4000">
                <a:solidFill>
                  <a:srgbClr val="CCFFFF"/>
                </a:solidFill>
              </a:rPr>
              <a:t>      и то же время находится в   </a:t>
            </a:r>
            <a:br>
              <a:rPr lang="ru-RU" sz="4000">
                <a:solidFill>
                  <a:srgbClr val="CCFFFF"/>
                </a:solidFill>
              </a:rPr>
            </a:br>
            <a:r>
              <a:rPr lang="ru-RU" sz="4000">
                <a:solidFill>
                  <a:srgbClr val="CCFFFF"/>
                </a:solidFill>
              </a:rPr>
              <a:t>      разных связях с окружающими </a:t>
            </a:r>
            <a:br>
              <a:rPr lang="ru-RU" sz="4000">
                <a:solidFill>
                  <a:srgbClr val="CCFFFF"/>
                </a:solidFill>
              </a:rPr>
            </a:br>
            <a:r>
              <a:rPr lang="ru-RU" sz="4000">
                <a:solidFill>
                  <a:srgbClr val="CCFFFF"/>
                </a:solidFill>
              </a:rPr>
              <a:t>      его видами.</a:t>
            </a:r>
          </a:p>
        </p:txBody>
      </p:sp>
    </p:spTree>
  </p:cSld>
  <p:clrMapOvr>
    <a:masterClrMapping/>
  </p:clrMapOvr>
  <p:transition spd="slow" advClick="0" advTm="6000"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0" name="AutoShape 4"/>
          <p:cNvSpPr>
            <a:spLocks noChangeArrowheads="1"/>
          </p:cNvSpPr>
          <p:nvPr/>
        </p:nvSpPr>
        <p:spPr bwMode="auto">
          <a:xfrm>
            <a:off x="323850" y="1916113"/>
            <a:ext cx="5040313" cy="7191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9999"/>
              </a:gs>
              <a:gs pos="50000">
                <a:srgbClr val="33CCCC"/>
              </a:gs>
              <a:gs pos="100000">
                <a:srgbClr val="009999"/>
              </a:gs>
            </a:gsLst>
            <a:lin ang="5400000" scaled="1"/>
          </a:gradFill>
          <a:ln w="9525" algn="ctr">
            <a:solidFill>
              <a:srgbClr val="00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7461" name="AutoShape 5"/>
          <p:cNvSpPr>
            <a:spLocks noChangeArrowheads="1"/>
          </p:cNvSpPr>
          <p:nvPr/>
        </p:nvSpPr>
        <p:spPr bwMode="auto">
          <a:xfrm>
            <a:off x="304800" y="2743200"/>
            <a:ext cx="5040313" cy="5746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CC"/>
              </a:gs>
              <a:gs pos="50000">
                <a:srgbClr val="009999"/>
              </a:gs>
              <a:gs pos="100000">
                <a:srgbClr val="33CCCC"/>
              </a:gs>
            </a:gsLst>
            <a:lin ang="5400000" scaled="1"/>
          </a:gradFill>
          <a:ln w="9525" algn="ctr">
            <a:solidFill>
              <a:srgbClr val="00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7462" name="AutoShape 6"/>
          <p:cNvSpPr>
            <a:spLocks noChangeArrowheads="1"/>
          </p:cNvSpPr>
          <p:nvPr/>
        </p:nvSpPr>
        <p:spPr bwMode="auto">
          <a:xfrm>
            <a:off x="250825" y="3500438"/>
            <a:ext cx="5113338" cy="5762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CC"/>
              </a:gs>
              <a:gs pos="50000">
                <a:srgbClr val="009999"/>
              </a:gs>
              <a:gs pos="100000">
                <a:srgbClr val="33CCCC"/>
              </a:gs>
            </a:gsLst>
            <a:lin ang="5400000" scaled="1"/>
          </a:gradFill>
          <a:ln w="9525" algn="ctr">
            <a:solidFill>
              <a:srgbClr val="00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7463" name="AutoShape 7"/>
          <p:cNvSpPr>
            <a:spLocks noChangeArrowheads="1"/>
          </p:cNvSpPr>
          <p:nvPr/>
        </p:nvSpPr>
        <p:spPr bwMode="auto">
          <a:xfrm>
            <a:off x="323850" y="4292600"/>
            <a:ext cx="5040313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CC"/>
              </a:gs>
              <a:gs pos="50000">
                <a:srgbClr val="009999"/>
              </a:gs>
              <a:gs pos="100000">
                <a:srgbClr val="33CCCC"/>
              </a:gs>
            </a:gsLst>
            <a:lin ang="5400000" scaled="1"/>
          </a:gradFill>
          <a:ln w="9525" algn="ctr">
            <a:solidFill>
              <a:srgbClr val="00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7464" name="AutoShape 8"/>
          <p:cNvSpPr>
            <a:spLocks noChangeArrowheads="1"/>
          </p:cNvSpPr>
          <p:nvPr/>
        </p:nvSpPr>
        <p:spPr bwMode="auto">
          <a:xfrm>
            <a:off x="323850" y="5157788"/>
            <a:ext cx="5040313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CC"/>
              </a:gs>
              <a:gs pos="50000">
                <a:srgbClr val="009999"/>
              </a:gs>
              <a:gs pos="100000">
                <a:srgbClr val="33CCCC"/>
              </a:gs>
            </a:gsLst>
            <a:lin ang="5400000" scaled="1"/>
          </a:gradFill>
          <a:ln w="9525" algn="ctr">
            <a:solidFill>
              <a:srgbClr val="00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7465" name="AutoShape 9"/>
          <p:cNvSpPr>
            <a:spLocks noChangeArrowheads="1"/>
          </p:cNvSpPr>
          <p:nvPr/>
        </p:nvSpPr>
        <p:spPr bwMode="auto">
          <a:xfrm>
            <a:off x="323850" y="6021388"/>
            <a:ext cx="5040313" cy="6207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CC"/>
              </a:gs>
              <a:gs pos="50000">
                <a:srgbClr val="009999"/>
              </a:gs>
              <a:gs pos="100000">
                <a:srgbClr val="33CCCC"/>
              </a:gs>
            </a:gsLst>
            <a:lin ang="5400000" scaled="1"/>
          </a:gradFill>
          <a:ln w="9525" algn="ctr">
            <a:solidFill>
              <a:srgbClr val="00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57200"/>
            <a:ext cx="8229600" cy="1371600"/>
          </a:xfrm>
        </p:spPr>
        <p:txBody>
          <a:bodyPr/>
          <a:lstStyle/>
          <a:p>
            <a:pPr algn="ctr"/>
            <a:r>
              <a:rPr lang="ru-RU" b="1">
                <a:solidFill>
                  <a:schemeClr val="bg1"/>
                </a:solidFill>
              </a:rPr>
              <a:t>Основные типы</a:t>
            </a:r>
            <a:br>
              <a:rPr lang="ru-RU" b="1">
                <a:solidFill>
                  <a:schemeClr val="bg1"/>
                </a:solidFill>
              </a:rPr>
            </a:br>
            <a:r>
              <a:rPr lang="ru-RU" b="1">
                <a:solidFill>
                  <a:schemeClr val="bg1"/>
                </a:solidFill>
              </a:rPr>
              <a:t> биотических связей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539750" y="1989138"/>
            <a:ext cx="4392613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chemeClr val="bg1"/>
                </a:solidFill>
                <a:hlinkClick r:id="rId2" action="ppaction://hlinksldjump"/>
              </a:rPr>
              <a:t>Взаимополезные</a:t>
            </a:r>
            <a:endParaRPr lang="ru-RU" sz="3200">
              <a:solidFill>
                <a:schemeClr val="bg1"/>
              </a:solidFill>
            </a:endParaRPr>
          </a:p>
        </p:txBody>
      </p:sp>
      <p:sp>
        <p:nvSpPr>
          <p:cNvPr id="147467" name="Text Box 11"/>
          <p:cNvSpPr txBox="1">
            <a:spLocks noChangeArrowheads="1"/>
          </p:cNvSpPr>
          <p:nvPr/>
        </p:nvSpPr>
        <p:spPr bwMode="auto">
          <a:xfrm>
            <a:off x="539750" y="2924175"/>
            <a:ext cx="439261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539750" y="2708275"/>
            <a:ext cx="4176713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solidFill>
                  <a:schemeClr val="bg1"/>
                </a:solidFill>
                <a:hlinkClick r:id="rId3" action="ppaction://hlinksldjump"/>
              </a:rPr>
              <a:t>Полезно-нейтральные</a:t>
            </a:r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539750" y="3500438"/>
            <a:ext cx="396081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solidFill>
                  <a:schemeClr val="bg1"/>
                </a:solidFill>
                <a:hlinkClick r:id="rId4" action="ppaction://hlinksldjump"/>
              </a:rPr>
              <a:t>Полезно-вредные</a:t>
            </a:r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539750" y="4292600"/>
            <a:ext cx="403225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solidFill>
                  <a:schemeClr val="bg1"/>
                </a:solidFill>
                <a:hlinkClick r:id="rId5" action="ppaction://hlinksldjump"/>
              </a:rPr>
              <a:t>Взаимовредные</a:t>
            </a:r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147471" name="Text Box 15"/>
          <p:cNvSpPr txBox="1">
            <a:spLocks noChangeArrowheads="1"/>
          </p:cNvSpPr>
          <p:nvPr/>
        </p:nvSpPr>
        <p:spPr bwMode="auto">
          <a:xfrm>
            <a:off x="539750" y="5229225"/>
            <a:ext cx="4103688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solidFill>
                  <a:schemeClr val="bg1"/>
                </a:solidFill>
                <a:hlinkClick r:id="rId6" action="ppaction://hlinksldjump"/>
              </a:rPr>
              <a:t>Вредно-нейтральные</a:t>
            </a:r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147472" name="Text Box 16"/>
          <p:cNvSpPr txBox="1">
            <a:spLocks noChangeArrowheads="1"/>
          </p:cNvSpPr>
          <p:nvPr/>
        </p:nvSpPr>
        <p:spPr bwMode="auto">
          <a:xfrm>
            <a:off x="539750" y="6092825"/>
            <a:ext cx="403225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solidFill>
                  <a:schemeClr val="bg1"/>
                </a:solidFill>
                <a:hlinkClick r:id="rId7" action="ppaction://hlinksldjump"/>
              </a:rPr>
              <a:t>Нейтральные</a:t>
            </a:r>
            <a:endParaRPr lang="ru-RU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 advClick="0" advTm="6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47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4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14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14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147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14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14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0" grpId="0" animBg="1"/>
      <p:bldP spid="147461" grpId="0" animBg="1"/>
      <p:bldP spid="147462" grpId="0" animBg="1"/>
      <p:bldP spid="147463" grpId="0" animBg="1"/>
      <p:bldP spid="147464" grpId="0" animBg="1"/>
      <p:bldP spid="147465" grpId="0" animBg="1"/>
      <p:bldP spid="147466" grpId="0" autoUpdateAnimBg="0"/>
      <p:bldP spid="147468" grpId="0" autoUpdateAnimBg="0"/>
      <p:bldP spid="147469" grpId="0" autoUpdateAnimBg="0"/>
      <p:bldP spid="147470" grpId="0" autoUpdateAnimBg="0"/>
      <p:bldP spid="147471" grpId="0" autoUpdateAnimBg="0"/>
      <p:bldP spid="14747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08" name="AutoShape 16"/>
          <p:cNvSpPr>
            <a:spLocks noChangeArrowheads="1"/>
          </p:cNvSpPr>
          <p:nvPr/>
        </p:nvSpPr>
        <p:spPr bwMode="auto">
          <a:xfrm>
            <a:off x="539750" y="620713"/>
            <a:ext cx="8135938" cy="14398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CC"/>
              </a:gs>
              <a:gs pos="50000">
                <a:srgbClr val="009999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rgbClr val="00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>
                <a:solidFill>
                  <a:schemeClr val="bg1"/>
                </a:solidFill>
              </a:rPr>
              <a:t>Взаимополезные связи </a:t>
            </a:r>
            <a:r>
              <a:rPr lang="ru-RU" sz="4000">
                <a:solidFill>
                  <a:schemeClr val="bg1"/>
                </a:solidFill>
              </a:rPr>
              <a:t>( + + )</a:t>
            </a:r>
          </a:p>
        </p:txBody>
      </p:sp>
      <p:sp>
        <p:nvSpPr>
          <p:cNvPr id="84995" name="AutoShape 3"/>
          <p:cNvSpPr>
            <a:spLocks noChangeArrowheads="1"/>
          </p:cNvSpPr>
          <p:nvPr/>
        </p:nvSpPr>
        <p:spPr bwMode="auto">
          <a:xfrm>
            <a:off x="755650" y="3213100"/>
            <a:ext cx="1368425" cy="7937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CC"/>
              </a:gs>
              <a:gs pos="50000">
                <a:srgbClr val="009999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rgbClr val="00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ru-RU" sz="3200">
              <a:solidFill>
                <a:schemeClr val="bg1"/>
              </a:solidFill>
            </a:endParaRPr>
          </a:p>
        </p:txBody>
      </p:sp>
      <p:sp>
        <p:nvSpPr>
          <p:cNvPr id="84996" name="AutoShape 4"/>
          <p:cNvSpPr>
            <a:spLocks noChangeArrowheads="1"/>
          </p:cNvSpPr>
          <p:nvPr/>
        </p:nvSpPr>
        <p:spPr bwMode="auto">
          <a:xfrm>
            <a:off x="250825" y="3141663"/>
            <a:ext cx="4319588" cy="11525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CC"/>
              </a:gs>
              <a:gs pos="50000">
                <a:srgbClr val="009999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rgbClr val="00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sz="4000">
                <a:solidFill>
                  <a:schemeClr val="bg1"/>
                </a:solidFill>
              </a:rPr>
              <a:t>П</a:t>
            </a:r>
            <a:r>
              <a:rPr lang="ru-RU" sz="3200">
                <a:solidFill>
                  <a:schemeClr val="bg1"/>
                </a:solidFill>
              </a:rPr>
              <a:t>ротокооперация</a:t>
            </a:r>
          </a:p>
        </p:txBody>
      </p:sp>
      <p:sp>
        <p:nvSpPr>
          <p:cNvPr id="84997" name="AutoShape 5"/>
          <p:cNvSpPr>
            <a:spLocks noChangeArrowheads="1"/>
          </p:cNvSpPr>
          <p:nvPr/>
        </p:nvSpPr>
        <p:spPr bwMode="auto">
          <a:xfrm>
            <a:off x="5867400" y="3141663"/>
            <a:ext cx="2806700" cy="11541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CC"/>
              </a:gs>
              <a:gs pos="50000">
                <a:srgbClr val="009999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rgbClr val="00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sz="3200">
                <a:solidFill>
                  <a:schemeClr val="bg1"/>
                </a:solidFill>
              </a:rPr>
              <a:t>Мутуализм</a:t>
            </a:r>
          </a:p>
        </p:txBody>
      </p:sp>
      <p:sp>
        <p:nvSpPr>
          <p:cNvPr id="85005" name="Line 13"/>
          <p:cNvSpPr>
            <a:spLocks noChangeShapeType="1"/>
          </p:cNvSpPr>
          <p:nvPr/>
        </p:nvSpPr>
        <p:spPr bwMode="auto">
          <a:xfrm flipH="1">
            <a:off x="1835150" y="3141663"/>
            <a:ext cx="730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5006" name="Line 14"/>
          <p:cNvSpPr>
            <a:spLocks noChangeShapeType="1"/>
          </p:cNvSpPr>
          <p:nvPr/>
        </p:nvSpPr>
        <p:spPr bwMode="auto">
          <a:xfrm flipH="1">
            <a:off x="1828800" y="2209800"/>
            <a:ext cx="936625" cy="100647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5007" name="Line 15"/>
          <p:cNvSpPr>
            <a:spLocks noChangeShapeType="1"/>
          </p:cNvSpPr>
          <p:nvPr/>
        </p:nvSpPr>
        <p:spPr bwMode="auto">
          <a:xfrm>
            <a:off x="6443663" y="2205038"/>
            <a:ext cx="1079500" cy="100647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5010" name="Text Box 18"/>
          <p:cNvSpPr txBox="1">
            <a:spLocks noChangeArrowheads="1"/>
          </p:cNvSpPr>
          <p:nvPr/>
        </p:nvSpPr>
        <p:spPr bwMode="auto">
          <a:xfrm>
            <a:off x="323850" y="6237288"/>
            <a:ext cx="28733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85013" name="AutoShape 2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79388" y="6308725"/>
            <a:ext cx="358775" cy="287338"/>
          </a:xfrm>
          <a:prstGeom prst="actionButtonReturn">
            <a:avLst/>
          </a:prstGeom>
          <a:solidFill>
            <a:srgbClr val="0099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 advClick="0" advTm="6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50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50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5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5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50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5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5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animBg="1"/>
      <p:bldP spid="84996" grpId="0" animBg="1"/>
      <p:bldP spid="84997" grpId="0" animBg="1"/>
      <p:bldP spid="85005" grpId="0" animBg="1"/>
      <p:bldP spid="85006" grpId="0" animBg="1"/>
      <p:bldP spid="8500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>
                <a:solidFill>
                  <a:schemeClr val="bg1"/>
                </a:solidFill>
              </a:rPr>
              <a:t>Мутуализм</a:t>
            </a:r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557338"/>
            <a:ext cx="4495800" cy="51117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>
                <a:solidFill>
                  <a:schemeClr val="bg1"/>
                </a:solidFill>
              </a:rPr>
              <a:t>- взаимосвязь в виде сожительства с обоюдной пользой для симбионтов, но с некоторыми элементами паразитирования какого-либо организма.</a:t>
            </a:r>
          </a:p>
        </p:txBody>
      </p:sp>
      <p:pic>
        <p:nvPicPr>
          <p:cNvPr id="83973" name="Picture 5" descr="Лишайник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1773238"/>
            <a:ext cx="4244975" cy="4392612"/>
          </a:xfrm>
          <a:noFill/>
          <a:ln/>
        </p:spPr>
      </p:pic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323850" y="6370638"/>
            <a:ext cx="410368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Лишайник</a:t>
            </a:r>
          </a:p>
        </p:txBody>
      </p:sp>
    </p:spTree>
  </p:cSld>
  <p:clrMapOvr>
    <a:masterClrMapping/>
  </p:clrMapOvr>
  <p:transition spd="slow" advClick="0" advTm="6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 autoUpdateAnimBg="0"/>
      <p:bldP spid="839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>
                <a:solidFill>
                  <a:schemeClr val="bg1"/>
                </a:solidFill>
              </a:rPr>
              <a:t>Протокооперация</a:t>
            </a:r>
          </a:p>
        </p:txBody>
      </p:sp>
      <p:sp>
        <p:nvSpPr>
          <p:cNvPr id="81929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5219700" y="2276475"/>
            <a:ext cx="3384550" cy="3889375"/>
          </a:xfrm>
        </p:spPr>
        <p:txBody>
          <a:bodyPr/>
          <a:lstStyle/>
          <a:p>
            <a:pPr>
              <a:buFontTx/>
              <a:buNone/>
            </a:pPr>
            <a:r>
              <a:rPr lang="ru-RU">
                <a:solidFill>
                  <a:schemeClr val="bg1"/>
                </a:solidFill>
              </a:rPr>
              <a:t>- взаимосвязь, выгодная для обоих организмов,</a:t>
            </a:r>
          </a:p>
          <a:p>
            <a:pPr>
              <a:buFontTx/>
              <a:buNone/>
            </a:pPr>
            <a:r>
              <a:rPr lang="ru-RU">
                <a:solidFill>
                  <a:schemeClr val="bg1"/>
                </a:solidFill>
              </a:rPr>
              <a:t>   но не обязательная</a:t>
            </a:r>
            <a:r>
              <a:rPr lang="ru-RU" sz="4000">
                <a:solidFill>
                  <a:schemeClr val="bg1"/>
                </a:solidFill>
                <a:latin typeface="Times New Roman" pitchFamily="18" charset="0"/>
              </a:rPr>
              <a:t>.</a:t>
            </a:r>
          </a:p>
        </p:txBody>
      </p:sp>
      <p:pic>
        <p:nvPicPr>
          <p:cNvPr id="81937" name="Picture 17" descr="Актиния и рак-отшельник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2133600"/>
            <a:ext cx="3960813" cy="3743325"/>
          </a:xfrm>
          <a:noFill/>
          <a:ln/>
        </p:spPr>
      </p:pic>
      <p:sp>
        <p:nvSpPr>
          <p:cNvPr id="81938" name="Text Box 18"/>
          <p:cNvSpPr txBox="1">
            <a:spLocks noChangeArrowheads="1"/>
          </p:cNvSpPr>
          <p:nvPr/>
        </p:nvSpPr>
        <p:spPr bwMode="auto">
          <a:xfrm>
            <a:off x="611188" y="6083300"/>
            <a:ext cx="38893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Актиния и рак-отшельник</a:t>
            </a:r>
          </a:p>
        </p:txBody>
      </p:sp>
    </p:spTree>
  </p:cSld>
  <p:clrMapOvr>
    <a:masterClrMapping/>
  </p:clrMapOvr>
  <p:transition spd="slow" advClick="0" advTm="6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8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81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0"/>
                                        <p:tgtEl>
                                          <p:spTgt spid="819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8" grpId="0" autoUpdateAnimBg="0"/>
      <p:bldP spid="8192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96" name="AutoShape 16"/>
          <p:cNvSpPr>
            <a:spLocks noChangeArrowheads="1"/>
          </p:cNvSpPr>
          <p:nvPr/>
        </p:nvSpPr>
        <p:spPr bwMode="auto">
          <a:xfrm>
            <a:off x="0" y="549275"/>
            <a:ext cx="9144000" cy="11509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CC"/>
              </a:gs>
              <a:gs pos="50000">
                <a:srgbClr val="009999"/>
              </a:gs>
              <a:gs pos="100000">
                <a:srgbClr val="33CCCC"/>
              </a:gs>
            </a:gsLst>
            <a:lin ang="5400000" scaled="1"/>
          </a:gradFill>
          <a:ln w="9525" algn="ctr">
            <a:solidFill>
              <a:srgbClr val="00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964613" cy="1371600"/>
          </a:xfrm>
        </p:spPr>
        <p:txBody>
          <a:bodyPr/>
          <a:lstStyle/>
          <a:p>
            <a:pPr algn="ctr"/>
            <a:r>
              <a:rPr lang="ru-RU" sz="4000">
                <a:solidFill>
                  <a:schemeClr val="bg1"/>
                </a:solidFill>
              </a:rPr>
              <a:t>Полезно-нейтральные связи ( + О )</a:t>
            </a:r>
          </a:p>
        </p:txBody>
      </p:sp>
      <p:sp>
        <p:nvSpPr>
          <p:cNvPr id="97283" name="AutoShape 3"/>
          <p:cNvSpPr>
            <a:spLocks noChangeArrowheads="1"/>
          </p:cNvSpPr>
          <p:nvPr/>
        </p:nvSpPr>
        <p:spPr bwMode="auto">
          <a:xfrm>
            <a:off x="179388" y="3789363"/>
            <a:ext cx="3671887" cy="12255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CC"/>
              </a:gs>
              <a:gs pos="50000">
                <a:srgbClr val="009999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rgbClr val="00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sz="3200">
                <a:solidFill>
                  <a:schemeClr val="bg1"/>
                </a:solidFill>
              </a:rPr>
              <a:t>Квартиранство</a:t>
            </a:r>
          </a:p>
        </p:txBody>
      </p:sp>
      <p:sp>
        <p:nvSpPr>
          <p:cNvPr id="97285" name="AutoShape 5"/>
          <p:cNvSpPr>
            <a:spLocks noChangeArrowheads="1"/>
          </p:cNvSpPr>
          <p:nvPr/>
        </p:nvSpPr>
        <p:spPr bwMode="auto">
          <a:xfrm>
            <a:off x="4932363" y="3789363"/>
            <a:ext cx="3886200" cy="12239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CC"/>
              </a:gs>
              <a:gs pos="50000">
                <a:srgbClr val="009999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rgbClr val="0099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sz="3200">
                <a:solidFill>
                  <a:schemeClr val="bg1"/>
                </a:solidFill>
              </a:rPr>
              <a:t>Нахлебничество</a:t>
            </a:r>
          </a:p>
        </p:txBody>
      </p:sp>
      <p:sp>
        <p:nvSpPr>
          <p:cNvPr id="97287" name="Line 7"/>
          <p:cNvSpPr>
            <a:spLocks noChangeShapeType="1"/>
          </p:cNvSpPr>
          <p:nvPr/>
        </p:nvSpPr>
        <p:spPr bwMode="auto">
          <a:xfrm flipH="1">
            <a:off x="1979613" y="2205038"/>
            <a:ext cx="1223962" cy="12954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7288" name="Line 8"/>
          <p:cNvSpPr>
            <a:spLocks noChangeShapeType="1"/>
          </p:cNvSpPr>
          <p:nvPr/>
        </p:nvSpPr>
        <p:spPr bwMode="auto">
          <a:xfrm>
            <a:off x="5795963" y="2205038"/>
            <a:ext cx="1223962" cy="12954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7299" name="AutoShape 1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79388" y="6381750"/>
            <a:ext cx="431800" cy="288925"/>
          </a:xfrm>
          <a:prstGeom prst="actionButtonReturn">
            <a:avLst/>
          </a:prstGeom>
          <a:solidFill>
            <a:srgbClr val="0099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 advClick="0" advTm="6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72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97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animBg="1"/>
      <p:bldP spid="97285" grpId="0" animBg="1"/>
      <p:bldP spid="97287" grpId="0" animBg="1"/>
      <p:bldP spid="9728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>
                <a:solidFill>
                  <a:schemeClr val="bg1"/>
                </a:solidFill>
              </a:rPr>
              <a:t>Квартиранство</a:t>
            </a:r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932363" y="2349500"/>
            <a:ext cx="3384550" cy="43195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>
                <a:solidFill>
                  <a:schemeClr val="bg1"/>
                </a:solidFill>
              </a:rPr>
              <a:t>- использование одними видами других (их тел или жилищ) в качестве убежища или жилища.</a:t>
            </a:r>
          </a:p>
        </p:txBody>
      </p:sp>
      <p:pic>
        <p:nvPicPr>
          <p:cNvPr id="79878" name="Picture 6" descr="Эпифиты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2060575"/>
            <a:ext cx="3960813" cy="3816350"/>
          </a:xfrm>
          <a:noFill/>
          <a:ln/>
        </p:spPr>
      </p:pic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755650" y="6154738"/>
            <a:ext cx="61214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Эпифиты</a:t>
            </a:r>
          </a:p>
        </p:txBody>
      </p:sp>
    </p:spTree>
  </p:cSld>
  <p:clrMapOvr>
    <a:masterClrMapping/>
  </p:clrMapOvr>
  <p:transition spd="slow" advClick="0" advTm="6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 autoUpdateAnimBg="0"/>
      <p:bldP spid="7987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>
                <a:solidFill>
                  <a:schemeClr val="bg1"/>
                </a:solidFill>
              </a:rPr>
              <a:t>Нахлебничество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716463" y="2060575"/>
            <a:ext cx="3816350" cy="40322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   </a:t>
            </a:r>
            <a:r>
              <a:rPr lang="ru-RU">
                <a:solidFill>
                  <a:schemeClr val="bg1"/>
                </a:solidFill>
              </a:rPr>
              <a:t>означает отношения, при которых мелкие организмы «доедают» пищу, оставленную более крупным и сильным.</a:t>
            </a:r>
          </a:p>
        </p:txBody>
      </p:sp>
      <p:pic>
        <p:nvPicPr>
          <p:cNvPr id="7181" name="Picture 13" descr="Акула и рыба-лоцман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1989138"/>
            <a:ext cx="4171950" cy="3960812"/>
          </a:xfrm>
          <a:noFill/>
          <a:ln/>
        </p:spPr>
      </p:pic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395288" y="6154738"/>
            <a:ext cx="56165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>
                <a:solidFill>
                  <a:schemeClr val="bg1"/>
                </a:solidFill>
              </a:rPr>
              <a:t>Акула и рыба-лоцман</a:t>
            </a:r>
          </a:p>
        </p:txBody>
      </p:sp>
    </p:spTree>
  </p:cSld>
  <p:clrMapOvr>
    <a:masterClrMapping/>
  </p:clrMapOvr>
  <p:transition spd="slow" advClick="0" advTm="6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utoUpdateAnimBg="0"/>
      <p:bldP spid="7174" grpId="0" build="p"/>
    </p:bld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50000">
              <a:schemeClr val="accent1"/>
            </a:gs>
            <a:gs pos="100000">
              <a:schemeClr val="bg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50000">
              <a:schemeClr val="accent1"/>
            </a:gs>
            <a:gs pos="100000">
              <a:schemeClr val="bg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</TotalTime>
  <Words>318</Words>
  <Application>Microsoft Office PowerPoint</Application>
  <PresentationFormat>Экран (4:3)</PresentationFormat>
  <Paragraphs>91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Пиксел</vt:lpstr>
      <vt:lpstr>Слайд 1</vt:lpstr>
      <vt:lpstr>Цели:</vt:lpstr>
      <vt:lpstr>Основные типы  биотических связей</vt:lpstr>
      <vt:lpstr>Взаимополезные связи ( + + )</vt:lpstr>
      <vt:lpstr>Мутуализм</vt:lpstr>
      <vt:lpstr>Протокооперация</vt:lpstr>
      <vt:lpstr>Полезно-нейтральные связи ( + О )</vt:lpstr>
      <vt:lpstr>Квартиранство</vt:lpstr>
      <vt:lpstr>Нахлебничество</vt:lpstr>
      <vt:lpstr>Полезно-вредные связи ( + - )</vt:lpstr>
      <vt:lpstr>Хищничество</vt:lpstr>
      <vt:lpstr>Паразитизм</vt:lpstr>
      <vt:lpstr>Взаимовредные связи ( - - )</vt:lpstr>
      <vt:lpstr>Конкуренция</vt:lpstr>
      <vt:lpstr>Антагонизм</vt:lpstr>
      <vt:lpstr>Вредно-нейтральные связи ( о - )</vt:lpstr>
      <vt:lpstr>Нейтральные ( о о )</vt:lpstr>
      <vt:lpstr>Задание. Распределите видовые пары                      организмов по степени                       зависимости друг от друга. </vt:lpstr>
      <vt:lpstr>Слайд 19</vt:lpstr>
      <vt:lpstr>Ответы:  </vt:lpstr>
      <vt:lpstr>Вывод.           Отношения организмов в         природе сложны и многообразны,         часто грань между ними условна.           Один и тот же организм в одно       и то же время находится в          разных связях с окружающими        его видами.</vt:lpstr>
    </vt:vector>
  </TitlesOfParts>
  <Company>долдж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роиьт</dc:creator>
  <cp:lastModifiedBy>Пользователь</cp:lastModifiedBy>
  <cp:revision>30</cp:revision>
  <dcterms:created xsi:type="dcterms:W3CDTF">2006-10-17T16:22:20Z</dcterms:created>
  <dcterms:modified xsi:type="dcterms:W3CDTF">2013-01-10T08:36:42Z</dcterms:modified>
</cp:coreProperties>
</file>