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4" autoAdjust="0"/>
    <p:restoredTop sz="94638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0137-5B4A-4CD4-8797-D7F4A0F810A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033-673F-40B0-BC04-B259EE9B7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0137-5B4A-4CD4-8797-D7F4A0F810A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033-673F-40B0-BC04-B259EE9B7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0137-5B4A-4CD4-8797-D7F4A0F810A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033-673F-40B0-BC04-B259EE9B7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0137-5B4A-4CD4-8797-D7F4A0F810A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033-673F-40B0-BC04-B259EE9B7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0137-5B4A-4CD4-8797-D7F4A0F810A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033-673F-40B0-BC04-B259EE9B7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0137-5B4A-4CD4-8797-D7F4A0F810A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033-673F-40B0-BC04-B259EE9B7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0137-5B4A-4CD4-8797-D7F4A0F810A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033-673F-40B0-BC04-B259EE9B7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0137-5B4A-4CD4-8797-D7F4A0F810A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033-673F-40B0-BC04-B259EE9B7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0137-5B4A-4CD4-8797-D7F4A0F810A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033-673F-40B0-BC04-B259EE9B7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0137-5B4A-4CD4-8797-D7F4A0F810A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033-673F-40B0-BC04-B259EE9B7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0137-5B4A-4CD4-8797-D7F4A0F810A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033-673F-40B0-BC04-B259EE9B7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B0137-5B4A-4CD4-8797-D7F4A0F810A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D0033-673F-40B0-BC04-B259EE9B7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4572000" cy="1539603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/>
              <a:t>Сказочные</a:t>
            </a:r>
            <a:br>
              <a:rPr lang="ru-RU" sz="4000" dirty="0" smtClean="0"/>
            </a:br>
            <a:r>
              <a:rPr lang="ru-RU" sz="4000" dirty="0" smtClean="0"/>
              <a:t>Святогор и</a:t>
            </a:r>
            <a:endParaRPr lang="ru-RU" sz="4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0" y="0"/>
            <a:ext cx="4572000" cy="2780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ерои: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Кощей Бессмертный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143116"/>
            <a:ext cx="3676160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175" y="2132856"/>
            <a:ext cx="3089333" cy="412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48464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Характер</a:t>
            </a:r>
            <a:r>
              <a:rPr lang="ru-RU" dirty="0">
                <a:solidFill>
                  <a:schemeClr val="bg1"/>
                </a:solidFill>
              </a:rPr>
              <a:t>истика.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4572000" cy="60212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		</a:t>
            </a:r>
            <a:r>
              <a:rPr lang="ru-RU" dirty="0" smtClean="0"/>
              <a:t>Святогор — в славянской мифологии один из самых загадочных персонажей. Упоминается в русском былинном эпосе. Святогора трудно назвать героем, потому что, собственно, никаких подвигов он не совершает. Чем-то величественным, суровым и даже трагическим веет от его облика. Он выглядит одиноким скитальцем — без дома, без родных, без спутников и даже — без родной земли: она его «не носит», не выдерживает.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0" y="908720"/>
            <a:ext cx="4572000" cy="5949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Кощей (Кащей) </a:t>
            </a:r>
            <a:r>
              <a:rPr lang="ru-RU" sz="3200" b="1" dirty="0" err="1" smtClean="0">
                <a:solidFill>
                  <a:schemeClr val="bg1"/>
                </a:solidFill>
              </a:rPr>
              <a:t>Бессме́ртный</a:t>
            </a:r>
            <a:r>
              <a:rPr lang="ru-RU" sz="3200" dirty="0" smtClean="0">
                <a:solidFill>
                  <a:schemeClr val="bg1"/>
                </a:solidFill>
              </a:rPr>
              <a:t> — отрицательный персонаж русских сказок и в русском фольклоре. Царь, иногда — всадник на волшебном говорящем коне. Часто выступает в роли похитителя невесты главного героя. Изображается в виде худого высокого старика, часто представляется скаредным и скупым.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784976" cy="1700808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dirty="0" smtClean="0"/>
              <a:t>  Срав</a:t>
            </a:r>
            <a:r>
              <a:rPr lang="ru-RU" dirty="0" smtClean="0">
                <a:solidFill>
                  <a:schemeClr val="bg1"/>
                </a:solidFill>
              </a:rPr>
              <a:t>ните</a:t>
            </a:r>
            <a:r>
              <a:rPr lang="ru-RU" dirty="0">
                <a:solidFill>
                  <a:schemeClr val="bg1"/>
                </a:solidFill>
              </a:rPr>
              <a:t>: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/>
              <a:t>Святогор </a:t>
            </a:r>
            <a:r>
              <a:rPr lang="ru-RU" dirty="0" smtClean="0">
                <a:solidFill>
                  <a:schemeClr val="bg1"/>
                </a:solidFill>
              </a:rPr>
              <a:t>и Кощей</a:t>
            </a: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27981"/>
            <a:ext cx="4592407" cy="503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1700808"/>
            <a:ext cx="3406857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ru-RU" dirty="0" smtClean="0"/>
              <a:t>Си</a:t>
            </a:r>
            <a:r>
              <a:rPr lang="ru-RU" dirty="0" smtClean="0">
                <a:solidFill>
                  <a:schemeClr val="bg1"/>
                </a:solidFill>
              </a:rPr>
              <a:t>ла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692696"/>
            <a:ext cx="4572000" cy="6165304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Кощей связан со стихией воды: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	Вода придаёт Кощею сверхъестественную силу. Выпив три ведра воды, принесенные ему Иваном-царевичем, Кощей разрывает 12 цепей и освобождается из подземелья Марьи Моревны. (Интересный факт прослеживающийся в былинах и русских народных сказках, воду вёдрами могли пить только змеи и богатыри и да действительно получали от этого силу). Кощей является весьма могущественным чародеем, что также подтверждается в сказке «Иван Соснович», где Кощей превращает в камень целое царство. В сказке «Елена Прекрасная» превращает Ивана Царевича в орех. В сказке «Царевна-Змея» превращает царевну в змею. В сказке «Царевна Лягушка» наказывает царевну надевая на неё мощным заклятием лягушачью кожу. Также Кощей (Кащей) любитель превращаться в ворона. Существует также версия, согласно которой Кощей принимает смерть от своего волшебного коня. В народной сказке о Марье Моревне Кощей принимает смерть от коня: Иван откормил жеребёнка на зелёных лугах и вырос из него славный конь. Поехал он на коне за Марьей и снова её от Кощея увёз. Кощей попробовал было за ними угнаться, но теперь у Ивана конь был даже ещё лучше Кощеева коня. Долго ли, коротко ли, нагнал Кощей беглецов и хотел разрубить Ивана саблей, но Иванов конь ударил Кощея и размозжил ему голову. Иван развёл огонь и сжёг Кощея на костре, а пепел его пустил по ветру. Хотя, возможно, смерть от коня представляет собой более раннюю версию. Также существует версия сказки о Марье Моревне, где Иван не сжигает труп Кощея, а добивает его палицей после того, как его лягнул богатырский конь. Также во многих сказках упоминается, что Кощей является пленником, триста лет пробывшим в заточении либо в башне, либо в подземелье, скованным цепями.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980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3429000"/>
            <a:ext cx="4572000" cy="342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r>
              <a:rPr lang="ru-RU" sz="4400" dirty="0" smtClean="0"/>
              <a:t>Святогор — обладатель колоссальной силы, под стать великанам, но применить ему ее некуда: «Не с кем Святогору силой померяться, а сила-то по жилочкам так живчиком и переливается. Грузно от силушки, как от тяжелого беремени».</a:t>
            </a:r>
            <a:endParaRPr lang="ru-RU" sz="4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594570" cy="345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r>
              <a:rPr lang="ru-RU" dirty="0" smtClean="0"/>
              <a:t>Происхожд</a:t>
            </a:r>
            <a:r>
              <a:rPr lang="ru-RU" dirty="0" smtClean="0">
                <a:solidFill>
                  <a:schemeClr val="bg1"/>
                </a:solidFill>
              </a:rPr>
              <a:t>ение имен.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124744"/>
            <a:ext cx="4572000" cy="573325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	</a:t>
            </a:r>
            <a:r>
              <a:rPr lang="ru-RU" sz="4300" dirty="0" smtClean="0">
                <a:solidFill>
                  <a:schemeClr val="bg1"/>
                </a:solidFill>
              </a:rPr>
              <a:t>Слово «кощей» в XII веке означало раба, пленника; в Слове о полку Игореве термин упомянут дважды: Игорь, попав в плен к Кончаку, садится «в седло кощеево»; автор «Слова» говорит, что если бы против половцев явился на помощь Всеволод Юрьевич Большое Гнездо, то чага (рабыня) была бы по ногате, а кощей по резане (мелкие денежные единицы). В этом же значении </a:t>
            </a:r>
            <a:r>
              <a:rPr lang="ru-RU" sz="4300" i="1" dirty="0" smtClean="0">
                <a:solidFill>
                  <a:schemeClr val="bg1"/>
                </a:solidFill>
              </a:rPr>
              <a:t>кощей</a:t>
            </a:r>
            <a:r>
              <a:rPr lang="ru-RU" sz="4300" dirty="0" smtClean="0">
                <a:solidFill>
                  <a:schemeClr val="bg1"/>
                </a:solidFill>
              </a:rPr>
              <a:t> фигурирует в Ипатьевской летописи. В берестяных грамотах XII века из Новгорода и Торжка </a:t>
            </a:r>
            <a:r>
              <a:rPr lang="ru-RU" sz="4300" i="1" dirty="0" smtClean="0">
                <a:solidFill>
                  <a:schemeClr val="bg1"/>
                </a:solidFill>
              </a:rPr>
              <a:t>Кощей</a:t>
            </a:r>
            <a:r>
              <a:rPr lang="ru-RU" sz="4300" dirty="0" smtClean="0">
                <a:solidFill>
                  <a:schemeClr val="bg1"/>
                </a:solidFill>
              </a:rPr>
              <a:t> (также </a:t>
            </a:r>
            <a:r>
              <a:rPr lang="ru-RU" sz="4300" i="1" dirty="0" err="1" smtClean="0">
                <a:solidFill>
                  <a:schemeClr val="bg1"/>
                </a:solidFill>
              </a:rPr>
              <a:t>Кошькей</a:t>
            </a:r>
            <a:r>
              <a:rPr lang="ru-RU" sz="4300" dirty="0" smtClean="0">
                <a:solidFill>
                  <a:schemeClr val="bg1"/>
                </a:solidFill>
              </a:rPr>
              <a:t>, с диалектным новгородским чтением -</a:t>
            </a:r>
            <a:r>
              <a:rPr lang="ru-RU" sz="4300" i="1" dirty="0" err="1" smtClean="0">
                <a:solidFill>
                  <a:schemeClr val="bg1"/>
                </a:solidFill>
              </a:rPr>
              <a:t>щ</a:t>
            </a:r>
            <a:r>
              <a:rPr lang="ru-RU" sz="4300" dirty="0" smtClean="0">
                <a:solidFill>
                  <a:schemeClr val="bg1"/>
                </a:solidFill>
              </a:rPr>
              <a:t>- как -</a:t>
            </a:r>
            <a:r>
              <a:rPr lang="ru-RU" sz="4300" i="1" dirty="0" err="1" smtClean="0">
                <a:solidFill>
                  <a:schemeClr val="bg1"/>
                </a:solidFill>
              </a:rPr>
              <a:t>шьк</a:t>
            </a:r>
            <a:r>
              <a:rPr lang="ru-RU" sz="4300" dirty="0" smtClean="0">
                <a:solidFill>
                  <a:schemeClr val="bg1"/>
                </a:solidFill>
              </a:rPr>
              <a:t>-) встречается как личное имя. Это слово, по наиболее распространённой этимологии, от тюркского </a:t>
            </a:r>
            <a:r>
              <a:rPr lang="ru-RU" sz="4300" i="1" dirty="0" err="1" smtClean="0">
                <a:solidFill>
                  <a:schemeClr val="bg1"/>
                </a:solidFill>
              </a:rPr>
              <a:t>košči</a:t>
            </a:r>
            <a:r>
              <a:rPr lang="ru-RU" sz="4300" dirty="0" smtClean="0">
                <a:solidFill>
                  <a:schemeClr val="bg1"/>
                </a:solidFill>
              </a:rPr>
              <a:t> «невольник», которое, в свою очередь, образовано от </a:t>
            </a:r>
            <a:r>
              <a:rPr lang="ru-RU" sz="4300" dirty="0" err="1" smtClean="0">
                <a:solidFill>
                  <a:schemeClr val="bg1"/>
                </a:solidFill>
              </a:rPr>
              <a:t>koš</a:t>
            </a:r>
            <a:r>
              <a:rPr lang="ru-RU" sz="4300" dirty="0" smtClean="0">
                <a:solidFill>
                  <a:schemeClr val="bg1"/>
                </a:solidFill>
              </a:rPr>
              <a:t> «лагерь, стоянка» (в древнерусском «</a:t>
            </a:r>
            <a:r>
              <a:rPr lang="ru-RU" sz="4300" dirty="0" err="1" smtClean="0">
                <a:solidFill>
                  <a:schemeClr val="bg1"/>
                </a:solidFill>
              </a:rPr>
              <a:t>кошь</a:t>
            </a:r>
            <a:r>
              <a:rPr lang="ru-RU" sz="4300" dirty="0" smtClean="0">
                <a:solidFill>
                  <a:schemeClr val="bg1"/>
                </a:solidFill>
              </a:rPr>
              <a:t>» — стан, обоз; в украинском языке «</a:t>
            </a:r>
            <a:r>
              <a:rPr lang="ru-RU" sz="4300" dirty="0" err="1" smtClean="0">
                <a:solidFill>
                  <a:schemeClr val="bg1"/>
                </a:solidFill>
              </a:rPr>
              <a:t>кіш</a:t>
            </a:r>
            <a:r>
              <a:rPr lang="ru-RU" sz="4300" dirty="0" smtClean="0">
                <a:solidFill>
                  <a:schemeClr val="bg1"/>
                </a:solidFill>
              </a:rPr>
              <a:t>» означает стан, поселение, а «кошевой» — старшина, начальник коша, а соответственно — и хранитель общей казны коша (отсюда и рассказы о богатстве Кощея). В белорусском языке «</a:t>
            </a:r>
            <a:r>
              <a:rPr lang="ru-RU" sz="4300" dirty="0" err="1" smtClean="0">
                <a:solidFill>
                  <a:schemeClr val="bg1"/>
                </a:solidFill>
              </a:rPr>
              <a:t>кашеваць</a:t>
            </a:r>
            <a:r>
              <a:rPr lang="ru-RU" sz="4300" dirty="0" smtClean="0">
                <a:solidFill>
                  <a:schemeClr val="bg1"/>
                </a:solidFill>
              </a:rPr>
              <a:t>» означало раскинуть стан). Впрочем, А. И. Соболевский предлагал славянскую этимологию — от </a:t>
            </a:r>
            <a:r>
              <a:rPr lang="ru-RU" sz="4300" i="1" dirty="0" smtClean="0">
                <a:solidFill>
                  <a:schemeClr val="bg1"/>
                </a:solidFill>
              </a:rPr>
              <a:t>костить</a:t>
            </a:r>
            <a:r>
              <a:rPr lang="ru-RU" sz="4300" dirty="0" smtClean="0">
                <a:solidFill>
                  <a:schemeClr val="bg1"/>
                </a:solidFill>
              </a:rPr>
              <a:t> 'бранить‘. </a:t>
            </a:r>
            <a:r>
              <a:rPr lang="ru-RU" sz="4300" i="1" dirty="0" smtClean="0">
                <a:solidFill>
                  <a:schemeClr val="bg1"/>
                </a:solidFill>
              </a:rPr>
              <a:t>Кощей</a:t>
            </a:r>
            <a:r>
              <a:rPr lang="ru-RU" sz="4300" dirty="0" smtClean="0">
                <a:solidFill>
                  <a:schemeClr val="bg1"/>
                </a:solidFill>
              </a:rPr>
              <a:t>, как имя героя сказки и как обозначение тощего человека, Макс Фасмер в своём словаре считает не тюркизмом, а исконно славянским словом (омонимом) и связывает со словом </a:t>
            </a:r>
            <a:r>
              <a:rPr lang="ru-RU" sz="4300" i="1" dirty="0" smtClean="0">
                <a:solidFill>
                  <a:schemeClr val="bg1"/>
                </a:solidFill>
              </a:rPr>
              <a:t>кость</a:t>
            </a:r>
            <a:r>
              <a:rPr lang="ru-RU" sz="4300" dirty="0" smtClean="0">
                <a:solidFill>
                  <a:schemeClr val="bg1"/>
                </a:solidFill>
              </a:rPr>
              <a:t> (общеславянское *</a:t>
            </a:r>
            <a:r>
              <a:rPr lang="ru-RU" sz="4300" dirty="0" err="1" smtClean="0">
                <a:solidFill>
                  <a:schemeClr val="bg1"/>
                </a:solidFill>
              </a:rPr>
              <a:t>kostь</a:t>
            </a:r>
            <a:r>
              <a:rPr lang="ru-RU" sz="4300" dirty="0" smtClean="0">
                <a:solidFill>
                  <a:schemeClr val="bg1"/>
                </a:solidFill>
              </a:rPr>
              <a:t>), то есть это адъективная форма </a:t>
            </a:r>
            <a:r>
              <a:rPr lang="ru-RU" sz="4300" dirty="0" err="1" smtClean="0">
                <a:solidFill>
                  <a:schemeClr val="bg1"/>
                </a:solidFill>
              </a:rPr>
              <a:t>koštьі</a:t>
            </a:r>
            <a:r>
              <a:rPr lang="ru-RU" sz="4300" dirty="0" smtClean="0">
                <a:solidFill>
                  <a:schemeClr val="bg1"/>
                </a:solidFill>
              </a:rPr>
              <a:t> (отыменное прилагательное в именительном падеже единственного числа), склонявшаяся по типу «божий».</a:t>
            </a:r>
          </a:p>
          <a:p>
            <a:pPr>
              <a:buNone/>
            </a:pPr>
            <a:endParaRPr lang="ru-RU" sz="4300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268760"/>
            <a:ext cx="4499992" cy="5589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4400" noProof="0" dirty="0" smtClean="0"/>
              <a:t>Святогор</a:t>
            </a:r>
            <a:r>
              <a:rPr lang="ru-RU" sz="4400" dirty="0" smtClean="0"/>
              <a:t> привязан только к Святым горам:</a:t>
            </a:r>
          </a:p>
          <a:p>
            <a:endParaRPr lang="ru-RU" sz="4400" dirty="0" smtClean="0"/>
          </a:p>
          <a:p>
            <a:r>
              <a:rPr lang="ru-RU" sz="4400" dirty="0" smtClean="0"/>
              <a:t>Мне не придано тут ездить на святую Русь,</a:t>
            </a:r>
            <a:br>
              <a:rPr lang="ru-RU" sz="4400" dirty="0" smtClean="0"/>
            </a:br>
            <a:r>
              <a:rPr lang="ru-RU" sz="4400" dirty="0" smtClean="0"/>
              <a:t>Мне позволено тут ездить по горам</a:t>
            </a:r>
            <a:br>
              <a:rPr lang="ru-RU" sz="4400" dirty="0" smtClean="0"/>
            </a:br>
            <a:r>
              <a:rPr lang="ru-RU" sz="4400" dirty="0" smtClean="0"/>
              <a:t>да по высокиим…</a:t>
            </a:r>
          </a:p>
          <a:p>
            <a:endParaRPr lang="ru-RU" sz="4400" dirty="0" smtClean="0"/>
          </a:p>
          <a:p>
            <a:r>
              <a:rPr lang="ru-RU" sz="4400" dirty="0" smtClean="0"/>
              <a:t>В другом варианте:</a:t>
            </a:r>
          </a:p>
          <a:p>
            <a:endParaRPr lang="ru-RU" sz="4400" dirty="0" smtClean="0"/>
          </a:p>
          <a:p>
            <a:r>
              <a:rPr lang="ru-RU" sz="4400" dirty="0" smtClean="0"/>
              <a:t>На тых горах высокиих,</a:t>
            </a:r>
            <a:br>
              <a:rPr lang="ru-RU" sz="4400" dirty="0" smtClean="0"/>
            </a:br>
            <a:r>
              <a:rPr lang="ru-RU" sz="4400" dirty="0" smtClean="0"/>
              <a:t>На той Святой горы,</a:t>
            </a:r>
            <a:br>
              <a:rPr lang="ru-RU" sz="4400" dirty="0" smtClean="0"/>
            </a:br>
            <a:r>
              <a:rPr lang="ru-RU" sz="4400" dirty="0" smtClean="0"/>
              <a:t>Был богатырь чудный,</a:t>
            </a:r>
            <a:br>
              <a:rPr lang="ru-RU" sz="4400" dirty="0" smtClean="0"/>
            </a:br>
            <a:r>
              <a:rPr lang="ru-RU" sz="4400" dirty="0" smtClean="0"/>
              <a:t>Что во весь же мир он дивный,</a:t>
            </a:r>
            <a:br>
              <a:rPr lang="ru-RU" sz="4400" dirty="0" smtClean="0"/>
            </a:br>
            <a:r>
              <a:rPr lang="ru-RU" sz="4400" dirty="0" smtClean="0"/>
              <a:t>Не ездил он на святую Русь,</a:t>
            </a:r>
            <a:br>
              <a:rPr lang="ru-RU" sz="4400" dirty="0" smtClean="0"/>
            </a:br>
            <a:r>
              <a:rPr lang="ru-RU" sz="4400" dirty="0" smtClean="0"/>
              <a:t>Не носила его да мать сыра земля.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908720"/>
            <a:ext cx="4644008" cy="5949280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bg1"/>
                </a:solidFill>
              </a:rPr>
              <a:t>	</a:t>
            </a:r>
            <a:r>
              <a:rPr lang="ru-RU" sz="1800" dirty="0" smtClean="0">
                <a:solidFill>
                  <a:schemeClr val="bg1"/>
                </a:solidFill>
              </a:rPr>
              <a:t>Кощей – сын Матери Земли в древней славянской мифологии. Утка, как хранительница яйца со смертью Кощея, почиталась птицей Вия (сначала это бог земледелия, позже царь мертвых и наконец бог смерти). Прообразы Вия и Кощея скорее всего слились в единое целое под тяжестью времени. В православии заменён злым святым Касьяном, чей день отмечается 29 февраля. Несомненно, связан с сезонными омертвениями, является врагом Макоши-Яги, которая проводит героя в его мир – кощеево царство. Интересно, что имя героини, похищаемой Кощеем – Марья Моревна (смерть смертная), т.е. Кощей – смерть без возрождения. Относится к новым богам. Считалось, что Вий обладал смертоносным взглядом, поэтому его глаза были закрыты тяжёлыми веками, ресницами или бровями. Имел образ старика.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4572000" cy="566124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	Подобно Волху, Святогор пришел из древней мифологии: с ним были связаны представления о горных великанах, воплощавших величие гор. Но, в отличие от Волха, Святогор не нашел своего места в новой жизни, не встал рядом с киевскими богатырями, защищавшими Русь от внешних врагов. Он остался персонажем старого мира и оказался обреченным на гибель. В былинах о Святогоре кроется некий глубинный философский смысл, который, вероятно, разные поколения разгадывали по-разному. Былины о Святогоре — это былины о том, как богатырь расстается с жизнью; и гибнет он не в бою, а в споре с какой-то неведомой, непреодолимой силой. Сила эта — не человеческая, она воплощена в предметах, с которыми Святогор справиться не может. Однажды богатырь наезжает в поле на «маленькую сумочку переметную».</a:t>
            </a:r>
          </a:p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7504" y="0"/>
            <a:ext cx="9036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Опис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ание.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4186808" cy="314096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Хотел поднять погонялкой эту</a:t>
            </a:r>
            <a:br>
              <a:rPr lang="ru-RU" dirty="0" smtClean="0"/>
            </a:br>
            <a:r>
              <a:rPr lang="ru-RU" dirty="0" smtClean="0"/>
              <a:t>сумочку — Эта сумочка да не ворохнется;</a:t>
            </a:r>
            <a:br>
              <a:rPr lang="ru-RU" dirty="0" smtClean="0"/>
            </a:br>
            <a:r>
              <a:rPr lang="ru-RU" dirty="0" smtClean="0"/>
              <a:t>Опустился Святогор да со добра коня,</a:t>
            </a:r>
            <a:br>
              <a:rPr lang="ru-RU" dirty="0" smtClean="0"/>
            </a:br>
            <a:r>
              <a:rPr lang="ru-RU" dirty="0" smtClean="0"/>
              <a:t>Он берет сумочку да одной рукой</a:t>
            </a:r>
            <a:br>
              <a:rPr lang="ru-RU" dirty="0" smtClean="0"/>
            </a:br>
            <a:r>
              <a:rPr lang="ru-RU" dirty="0" smtClean="0"/>
              <a:t>— Эта сумочка да не сшевелится;</a:t>
            </a:r>
            <a:br>
              <a:rPr lang="ru-RU" dirty="0" smtClean="0"/>
            </a:br>
            <a:r>
              <a:rPr lang="ru-RU" dirty="0" smtClean="0"/>
              <a:t>Как берет он обема рукам,</a:t>
            </a:r>
            <a:br>
              <a:rPr lang="ru-RU" dirty="0" smtClean="0"/>
            </a:br>
            <a:r>
              <a:rPr lang="ru-RU" dirty="0" smtClean="0"/>
              <a:t>Принатужился он силой богатырской,</a:t>
            </a:r>
            <a:br>
              <a:rPr lang="ru-RU" dirty="0" smtClean="0"/>
            </a:br>
            <a:r>
              <a:rPr lang="ru-RU" dirty="0" smtClean="0"/>
              <a:t>По колен ушел да в мать сыру землю</a:t>
            </a:r>
            <a:br>
              <a:rPr lang="ru-RU" dirty="0" smtClean="0"/>
            </a:br>
            <a:r>
              <a:rPr lang="ru-RU" dirty="0" smtClean="0"/>
              <a:t>— Эта сумочка да не сшевелится,</a:t>
            </a:r>
            <a:br>
              <a:rPr lang="ru-RU" dirty="0" smtClean="0"/>
            </a:br>
            <a:r>
              <a:rPr lang="ru-RU" dirty="0" smtClean="0"/>
              <a:t>— Не сшевелится да не поднимется.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84985"/>
            <a:ext cx="4592548" cy="357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499992" y="0"/>
            <a:ext cx="4197152" cy="98072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Однажды богатырь наезжает в поле на «маленькую сумочку переметную».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16016" y="0"/>
            <a:ext cx="4572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0928"/>
            <a:ext cx="889248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cs typeface="EucrosiaUPC" pitchFamily="18" charset="-34"/>
              </a:rPr>
              <a:t>КОН</a:t>
            </a:r>
            <a:r>
              <a:rPr lang="ru-RU" sz="9600" dirty="0" smtClean="0">
                <a:solidFill>
                  <a:schemeClr val="bg1"/>
                </a:solidFill>
                <a:cs typeface="EucrosiaUPC" pitchFamily="18" charset="-34"/>
              </a:rPr>
              <a:t>ЕЦ.</a:t>
            </a:r>
            <a:endParaRPr lang="ru-RU" sz="9600" dirty="0">
              <a:solidFill>
                <a:schemeClr val="bg1"/>
              </a:solidFill>
              <a:cs typeface="EucrosiaUPC" pitchFamily="18" charset="-34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99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Сказочные Святогор и</vt:lpstr>
      <vt:lpstr>Характеристика. </vt:lpstr>
      <vt:lpstr>  Сравните: Святогор и Кощей</vt:lpstr>
      <vt:lpstr>Сила</vt:lpstr>
      <vt:lpstr>Происхождение имен.</vt:lpstr>
      <vt:lpstr> Кощей – сын Матери Земли в древней славянской мифологии. Утка, как хранительница яйца со смертью Кощея, почиталась птицей Вия (сначала это бог земледелия, позже царь мертвых и наконец бог смерти). Прообразы Вия и Кощея скорее всего слились в единое целое под тяжестью времени. В православии заменён злым святым Касьяном, чей день отмечается 29 февраля. Несомненно, связан с сезонными омертвениями, является врагом Макоши-Яги, которая проводит героя в его мир – кощеево царство. Интересно, что имя героини, похищаемой Кощеем – Марья Моревна (смерть смертная), т.е. Кощей – смерть без возрождения. Относится к новым богам. Считалось, что Вий обладал смертоносным взглядом, поэтому его глаза были закрыты тяжёлыми веками, ресницами или бровями. Имел образ старика.</vt:lpstr>
      <vt:lpstr>Однажды богатырь наезжает в поле на «маленькую сумочку переметную».</vt:lpstr>
      <vt:lpstr>КОНЕЦ.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 Святогор и</dc:title>
  <dc:creator>KOSTYAN</dc:creator>
  <cp:lastModifiedBy>Дмитрий Каленюк</cp:lastModifiedBy>
  <cp:revision>12</cp:revision>
  <dcterms:created xsi:type="dcterms:W3CDTF">2010-12-20T14:08:01Z</dcterms:created>
  <dcterms:modified xsi:type="dcterms:W3CDTF">2014-09-22T11:45:06Z</dcterms:modified>
</cp:coreProperties>
</file>