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0" r:id="rId5"/>
    <p:sldId id="272" r:id="rId6"/>
    <p:sldId id="261" r:id="rId7"/>
    <p:sldId id="262" r:id="rId8"/>
    <p:sldId id="263" r:id="rId9"/>
    <p:sldId id="264" r:id="rId10"/>
    <p:sldId id="265" r:id="rId11"/>
    <p:sldId id="267" r:id="rId12"/>
    <p:sldId id="268" r:id="rId13"/>
    <p:sldId id="269" r:id="rId14"/>
    <p:sldId id="270" r:id="rId15"/>
    <p:sldId id="271" r:id="rId16"/>
    <p:sldId id="25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C09ACC4E-F8D6-445C-8EF2-38EA94F89736}"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9"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1"/>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7" y="1"/>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6" y="4246565"/>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3"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09ACC4E-F8D6-445C-8EF2-38EA94F89736}" type="slidenum">
              <a:rPr lang="ru-RU" smtClean="0"/>
              <a:pPr/>
              <a:t>‹#›</a:t>
            </a:fld>
            <a:endParaRPr lang="ru-RU"/>
          </a:p>
        </p:txBody>
      </p:sp>
      <p:sp>
        <p:nvSpPr>
          <p:cNvPr id="7" name="Прямоугольник 6"/>
          <p:cNvSpPr/>
          <p:nvPr/>
        </p:nvSpPr>
        <p:spPr>
          <a:xfrm>
            <a:off x="363160" y="402266"/>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1"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1"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3"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9"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3"/>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7"/>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2"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7"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2"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7"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09ACC4E-F8D6-445C-8EF2-38EA94F89736}" type="slidenum">
              <a:rPr lang="ru-RU" smtClean="0"/>
              <a:pPr/>
              <a:t>‹#›</a:t>
            </a:fld>
            <a:endParaRPr lang="ru-RU"/>
          </a:p>
        </p:txBody>
      </p:sp>
      <p:sp>
        <p:nvSpPr>
          <p:cNvPr id="16" name="Прямоугольник 15"/>
          <p:cNvSpPr/>
          <p:nvPr/>
        </p:nvSpPr>
        <p:spPr>
          <a:xfrm>
            <a:off x="87791"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3"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5"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1"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2A41437-059D-495B-89FD-3A4212C79EBD}" type="datetimeFigureOut">
              <a:rPr lang="ru-RU" smtClean="0"/>
              <a:pPr/>
              <a:t>22.09.2014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09ACC4E-F8D6-445C-8EF2-38EA94F8973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2"/>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6" y="1885028"/>
            <a:ext cx="878262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4" y="1219200"/>
            <a:ext cx="132763" cy="128467"/>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3"/>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3"/>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4" y="1371600"/>
            <a:ext cx="132763" cy="128467"/>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91" y="1474764"/>
            <a:ext cx="132763" cy="128467"/>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501"/>
            <a:ext cx="2133600" cy="365125"/>
          </a:xfrm>
        </p:spPr>
        <p:txBody>
          <a:bodyPr/>
          <a:lstStyle>
            <a:extLst/>
          </a:lstStyle>
          <a:p>
            <a:fld id="{C2A41437-059D-495B-89FD-3A4212C79EBD}" type="datetimeFigureOut">
              <a:rPr lang="ru-RU" smtClean="0"/>
              <a:pPr/>
              <a:t>22.09.2014</a:t>
            </a:fld>
            <a:endParaRPr lang="ru-RU"/>
          </a:p>
        </p:txBody>
      </p:sp>
      <p:sp>
        <p:nvSpPr>
          <p:cNvPr id="6" name="Нижний колонтитул 5"/>
          <p:cNvSpPr>
            <a:spLocks noGrp="1"/>
          </p:cNvSpPr>
          <p:nvPr>
            <p:ph type="ftr" sz="quarter" idx="11"/>
          </p:nvPr>
        </p:nvSpPr>
        <p:spPr>
          <a:xfrm>
            <a:off x="914400" y="55501"/>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501"/>
            <a:ext cx="457200" cy="365125"/>
          </a:xfrm>
        </p:spPr>
        <p:txBody>
          <a:bodyPr/>
          <a:lstStyle>
            <a:extLst/>
          </a:lstStyle>
          <a:p>
            <a:fld id="{C09ACC4E-F8D6-445C-8EF2-38EA94F8973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9"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7"/>
            <a:ext cx="2133600" cy="365125"/>
          </a:xfrm>
          <a:prstGeom prst="rect">
            <a:avLst/>
          </a:prstGeom>
        </p:spPr>
        <p:txBody>
          <a:bodyPr vert="horz" anchor="b"/>
          <a:lstStyle>
            <a:lvl1pPr algn="l" eaLnBrk="1" latinLnBrk="0" hangingPunct="1">
              <a:defRPr kumimoji="0" sz="1100">
                <a:solidFill>
                  <a:schemeClr val="tx2"/>
                </a:solidFill>
              </a:defRPr>
            </a:lvl1pPr>
            <a:extLst/>
          </a:lstStyle>
          <a:p>
            <a:fld id="{C2A41437-059D-495B-89FD-3A4212C79EBD}" type="datetimeFigureOut">
              <a:rPr lang="ru-RU" smtClean="0"/>
              <a:pPr/>
              <a:t>22.09.2014</a:t>
            </a:fld>
            <a:endParaRPr lang="ru-RU"/>
          </a:p>
        </p:txBody>
      </p:sp>
      <p:sp>
        <p:nvSpPr>
          <p:cNvPr id="3" name="Нижний колонтитул 2"/>
          <p:cNvSpPr>
            <a:spLocks noGrp="1"/>
          </p:cNvSpPr>
          <p:nvPr>
            <p:ph type="ftr" sz="quarter" idx="3"/>
          </p:nvPr>
        </p:nvSpPr>
        <p:spPr>
          <a:xfrm>
            <a:off x="914400" y="6416677"/>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7"/>
            <a:ext cx="457200" cy="365125"/>
          </a:xfrm>
          <a:prstGeom prst="rect">
            <a:avLst/>
          </a:prstGeom>
        </p:spPr>
        <p:txBody>
          <a:bodyPr vert="horz" anchor="b"/>
          <a:lstStyle>
            <a:lvl1pPr algn="l" eaLnBrk="1" latinLnBrk="0" hangingPunct="1">
              <a:defRPr kumimoji="0" sz="1200">
                <a:solidFill>
                  <a:schemeClr val="tx2"/>
                </a:solidFill>
              </a:defRPr>
            </a:lvl1pPr>
            <a:extLst/>
          </a:lstStyle>
          <a:p>
            <a:fld id="{C09ACC4E-F8D6-445C-8EF2-38EA94F89736}"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0"/>
            <a:ext cx="4536504" cy="2708920"/>
          </a:xfrm>
        </p:spPr>
        <p:txBody>
          <a:bodyPr/>
          <a:lstStyle/>
          <a:p>
            <a:r>
              <a:rPr lang="ru-RU" sz="8800" dirty="0" smtClean="0"/>
              <a:t>Потеря знаний.</a:t>
            </a:r>
            <a:endParaRPr lang="ru-RU" sz="8800" dirty="0"/>
          </a:p>
        </p:txBody>
      </p:sp>
      <p:pic>
        <p:nvPicPr>
          <p:cNvPr id="4" name="Picture 4"/>
          <p:cNvPicPr>
            <a:picLocks noChangeAspect="1" noChangeArrowheads="1"/>
          </p:cNvPicPr>
          <p:nvPr/>
        </p:nvPicPr>
        <p:blipFill>
          <a:blip r:embed="rId2" cstate="email"/>
          <a:srcRect/>
          <a:stretch>
            <a:fillRect/>
          </a:stretch>
        </p:blipFill>
        <p:spPr bwMode="auto">
          <a:xfrm>
            <a:off x="4932042" y="0"/>
            <a:ext cx="3933825" cy="565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endParaRPr lang="ru-RU" dirty="0"/>
          </a:p>
        </p:txBody>
      </p:sp>
      <p:sp>
        <p:nvSpPr>
          <p:cNvPr id="3" name="Содержимое 2"/>
          <p:cNvSpPr>
            <a:spLocks noGrp="1"/>
          </p:cNvSpPr>
          <p:nvPr>
            <p:ph idx="1"/>
          </p:nvPr>
        </p:nvSpPr>
        <p:spPr>
          <a:xfrm>
            <a:off x="323528" y="0"/>
            <a:ext cx="5904656" cy="6858000"/>
          </a:xfrm>
        </p:spPr>
        <p:txBody>
          <a:bodyPr>
            <a:normAutofit fontScale="85000" lnSpcReduction="20000"/>
          </a:bodyPr>
          <a:lstStyle/>
          <a:p>
            <a:pPr>
              <a:buNone/>
            </a:pPr>
            <a:r>
              <a:rPr lang="ru-RU" dirty="0" smtClean="0"/>
              <a:t>		Обратите внимание на степень неопределенности. Она является той чертой, которая мешает провести границу между релевантной информацией и знаниями согласно их определениям. Она, как антипод уровню подготовленности, является индивидуальным свойством человека и его состояния, и именно она влияет на взаимную трансформацию терминов «знания–информация–мусор». Если после получения человеком сведений степень </a:t>
            </a:r>
            <a:r>
              <a:rPr lang="ru-RU" dirty="0" err="1" smtClean="0"/>
              <a:t>неопрделенности</a:t>
            </a:r>
            <a:r>
              <a:rPr lang="ru-RU" dirty="0" smtClean="0"/>
              <a:t> становится равна нулю, то информация в этом сообщении является стопроцентной релевантной информацией, если же С.Н. = 1, то информация является стопроцентным мусором.</a:t>
            </a:r>
          </a:p>
          <a:p>
            <a:endParaRPr lang="ru-RU" dirty="0"/>
          </a:p>
        </p:txBody>
      </p:sp>
      <p:pic>
        <p:nvPicPr>
          <p:cNvPr id="5122" name="Picture 2"/>
          <p:cNvPicPr>
            <a:picLocks noChangeAspect="1" noChangeArrowheads="1"/>
          </p:cNvPicPr>
          <p:nvPr/>
        </p:nvPicPr>
        <p:blipFill>
          <a:blip r:embed="rId2" cstate="email"/>
          <a:srcRect t="-2462"/>
          <a:stretch>
            <a:fillRect/>
          </a:stretch>
        </p:blipFill>
        <p:spPr bwMode="auto">
          <a:xfrm>
            <a:off x="6228185" y="0"/>
            <a:ext cx="2915816" cy="36504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748464" cy="1426464"/>
          </a:xfrm>
        </p:spPr>
        <p:txBody>
          <a:bodyPr/>
          <a:lstStyle/>
          <a:p>
            <a:r>
              <a:rPr lang="ru-RU" b="1" dirty="0" smtClean="0">
                <a:latin typeface="+mn-lt"/>
              </a:rPr>
              <a:t>Реальность: обесценивание информации и потеря знаний.</a:t>
            </a:r>
            <a:r>
              <a:rPr lang="ru-RU" dirty="0" smtClean="0">
                <a:latin typeface="+mn-lt"/>
              </a:rPr>
              <a:t/>
            </a:r>
            <a:br>
              <a:rPr lang="ru-RU" dirty="0" smtClean="0">
                <a:latin typeface="+mn-lt"/>
              </a:rPr>
            </a:br>
            <a:endParaRPr lang="ru-RU" dirty="0">
              <a:latin typeface="+mn-lt"/>
            </a:endParaRPr>
          </a:p>
        </p:txBody>
      </p:sp>
      <p:sp>
        <p:nvSpPr>
          <p:cNvPr id="3" name="Содержимое 2"/>
          <p:cNvSpPr>
            <a:spLocks noGrp="1"/>
          </p:cNvSpPr>
          <p:nvPr>
            <p:ph idx="1"/>
          </p:nvPr>
        </p:nvSpPr>
        <p:spPr>
          <a:xfrm>
            <a:off x="251520" y="1340768"/>
            <a:ext cx="4320480" cy="5517232"/>
          </a:xfrm>
        </p:spPr>
        <p:txBody>
          <a:bodyPr>
            <a:normAutofit fontScale="85000" lnSpcReduction="20000"/>
          </a:bodyPr>
          <a:lstStyle/>
          <a:p>
            <a:pPr>
              <a:buNone/>
            </a:pPr>
            <a:r>
              <a:rPr lang="ru-RU" dirty="0" smtClean="0"/>
              <a:t>		Сегодня по интересующему вопросу вы можете обнаружить множество источников сведений и получить множество порций разнородной информации, вес знаний в которых крайне мал. Но даже лишь у мизерной части этих знаний семантика формализована и обеспечена стандартным доступом в виде известных форматов и интерфейсов.</a:t>
            </a:r>
          </a:p>
          <a:p>
            <a:endParaRPr lang="ru-RU" dirty="0"/>
          </a:p>
        </p:txBody>
      </p:sp>
      <p:pic>
        <p:nvPicPr>
          <p:cNvPr id="7170" name="Picture 2"/>
          <p:cNvPicPr>
            <a:picLocks noChangeAspect="1" noChangeArrowheads="1"/>
          </p:cNvPicPr>
          <p:nvPr/>
        </p:nvPicPr>
        <p:blipFill>
          <a:blip r:embed="rId2" cstate="print"/>
          <a:srcRect/>
          <a:stretch>
            <a:fillRect/>
          </a:stretch>
        </p:blipFill>
        <p:spPr bwMode="auto">
          <a:xfrm>
            <a:off x="4572000" y="2682522"/>
            <a:ext cx="4572000" cy="41754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55" presetClass="entr" presetSubtype="0"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p:cTn id="16" dur="1000" fill="hold"/>
                                        <p:tgtEl>
                                          <p:spTgt spid="7170"/>
                                        </p:tgtEl>
                                        <p:attrNameLst>
                                          <p:attrName>ppt_w</p:attrName>
                                        </p:attrNameLst>
                                      </p:cBhvr>
                                      <p:tavLst>
                                        <p:tav tm="0">
                                          <p:val>
                                            <p:strVal val="#ppt_w*0.70"/>
                                          </p:val>
                                        </p:tav>
                                        <p:tav tm="100000">
                                          <p:val>
                                            <p:strVal val="#ppt_w"/>
                                          </p:val>
                                        </p:tav>
                                      </p:tavLst>
                                    </p:anim>
                                    <p:anim calcmode="lin" valueType="num">
                                      <p:cBhvr>
                                        <p:cTn id="17" dur="1000" fill="hold"/>
                                        <p:tgtEl>
                                          <p:spTgt spid="7170"/>
                                        </p:tgtEl>
                                        <p:attrNameLst>
                                          <p:attrName>ppt_h</p:attrName>
                                        </p:attrNameLst>
                                      </p:cBhvr>
                                      <p:tavLst>
                                        <p:tav tm="0">
                                          <p:val>
                                            <p:strVal val="#ppt_h"/>
                                          </p:val>
                                        </p:tav>
                                        <p:tav tm="100000">
                                          <p:val>
                                            <p:strVal val="#ppt_h"/>
                                          </p:val>
                                        </p:tav>
                                      </p:tavLst>
                                    </p:anim>
                                    <p:animEffect transition="in" filter="fade">
                                      <p:cBhvr>
                                        <p:cTn id="18"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Причины.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92500" lnSpcReduction="20000"/>
          </a:bodyPr>
          <a:lstStyle/>
          <a:p>
            <a:pPr marL="582930" indent="-514350">
              <a:buClr>
                <a:schemeClr val="tx2">
                  <a:lumMod val="90000"/>
                </a:schemeClr>
              </a:buClr>
              <a:buFont typeface="+mj-lt"/>
              <a:buAutoNum type="arabicPeriod"/>
            </a:pPr>
            <a:r>
              <a:rPr lang="ru-RU" dirty="0" smtClean="0"/>
              <a:t>Легкая генерация информации. На одном наборе знаний можно изготовить множество наборов информации. Степень неопределенности, допускаемая при чтении информационного сообщения, позволяет описывать информацию множеством способов. Если за информацию платят, то почему бы этим не воспользоваться? Например: берем справочные сведения, перефразируем, разбавляем приятными читателю эмоциональными фразами и — получите очередную книжку!</a:t>
            </a:r>
          </a:p>
          <a:p>
            <a:pPr marL="582930" indent="-514350">
              <a:buFont typeface="+mj-lt"/>
              <a:buAutoNum type="arabicPeriod"/>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Причины.</a:t>
            </a:r>
            <a:endParaRPr lang="ru-RU" dirty="0">
              <a:latin typeface="+mn-lt"/>
            </a:endParaRPr>
          </a:p>
        </p:txBody>
      </p:sp>
      <p:sp>
        <p:nvSpPr>
          <p:cNvPr id="3" name="Содержимое 2"/>
          <p:cNvSpPr>
            <a:spLocks noGrp="1"/>
          </p:cNvSpPr>
          <p:nvPr>
            <p:ph idx="1"/>
          </p:nvPr>
        </p:nvSpPr>
        <p:spPr>
          <a:xfrm>
            <a:off x="323528" y="1268760"/>
            <a:ext cx="8820472" cy="5589240"/>
          </a:xfrm>
        </p:spPr>
        <p:txBody>
          <a:bodyPr>
            <a:normAutofit fontScale="85000" lnSpcReduction="20000"/>
          </a:bodyPr>
          <a:lstStyle/>
          <a:p>
            <a:pPr marL="640080" indent="-571500">
              <a:buClr>
                <a:schemeClr val="tx2">
                  <a:lumMod val="90000"/>
                </a:schemeClr>
              </a:buClr>
              <a:buFont typeface="+mj-lt"/>
              <a:buAutoNum type="arabicPeriod" startAt="2"/>
            </a:pPr>
            <a:r>
              <a:rPr lang="ru-RU" dirty="0" smtClean="0"/>
              <a:t>Легкое засорение знаний. Нет проблем с засорением знаний и их постепенным превращением в информацию. Понимание, как семантический эффект, возникает главным образом при чтении текстов. Тексты выражены средствами естественных языков, которые легко объединяют и техническую информацию, и эмоциональное состояние человека. Этим объединением стала страдать современная техническая литература, сильно разбавляемая эмоциями авторов книг. При этом удельный вес технической части в книгах и ее качество падает. Печально, но факт: мы платим за бумагу, ее объем (и книжные полки под эту макулатуру), за избыток потраченного времени на ее чтение и обработку, и лишь в мизерной части — за полученные знания. Все это в полной мере относится и к информации в электронном виде.</a:t>
            </a:r>
          </a:p>
          <a:p>
            <a:pPr marL="640080" indent="-571500">
              <a:buFont typeface="+mj-lt"/>
              <a:buAutoNum type="arabicPeriod" startAt="2"/>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latin typeface="+mn-lt"/>
              </a:rPr>
              <a:t>Причины.</a:t>
            </a:r>
            <a:endParaRPr lang="ru-RU" dirty="0">
              <a:latin typeface="+mn-lt"/>
            </a:endParaRPr>
          </a:p>
        </p:txBody>
      </p:sp>
      <p:sp>
        <p:nvSpPr>
          <p:cNvPr id="3" name="Содержимое 2"/>
          <p:cNvSpPr>
            <a:spLocks noGrp="1"/>
          </p:cNvSpPr>
          <p:nvPr>
            <p:ph idx="1"/>
          </p:nvPr>
        </p:nvSpPr>
        <p:spPr>
          <a:xfrm>
            <a:off x="395536" y="1196752"/>
            <a:ext cx="8748464" cy="5661248"/>
          </a:xfrm>
        </p:spPr>
        <p:txBody>
          <a:bodyPr>
            <a:normAutofit fontScale="77500" lnSpcReduction="20000"/>
          </a:bodyPr>
          <a:lstStyle/>
          <a:p>
            <a:pPr marL="582930" indent="-514350">
              <a:buClr>
                <a:schemeClr val="tx2">
                  <a:lumMod val="90000"/>
                </a:schemeClr>
              </a:buClr>
              <a:buFont typeface="+mj-lt"/>
              <a:buAutoNum type="arabicPeriod" startAt="3"/>
            </a:pPr>
            <a:r>
              <a:rPr lang="ru-RU" dirty="0" smtClean="0"/>
              <a:t>Отсутствие средств единого синтаксического и семантического представления знаний. Посмотрите хотя бы на </a:t>
            </a:r>
            <a:r>
              <a:rPr lang="ru-RU" dirty="0" err="1" smtClean="0"/>
              <a:t>ИТ-специалистов</a:t>
            </a:r>
            <a:r>
              <a:rPr lang="ru-RU" dirty="0" smtClean="0"/>
              <a:t>. Они — живое воплощение отсутствия таких средств! Сегодня весьма немногие из них понимают сущность знаний и умеют ясно и доступно излагать их, особенно в виде технически грамотных спецификаций. Отсюда множество проблем, достойных отдельной статьи.</a:t>
            </a:r>
          </a:p>
          <a:p>
            <a:pPr marL="582930" indent="-514350">
              <a:buClr>
                <a:schemeClr val="tx2">
                  <a:lumMod val="90000"/>
                </a:schemeClr>
              </a:buClr>
              <a:buFont typeface="+mj-lt"/>
              <a:buAutoNum type="arabicPeriod" startAt="3"/>
            </a:pPr>
            <a:r>
              <a:rPr lang="ru-RU" dirty="0" smtClean="0"/>
              <a:t>Сложность семантической и синтаксической верификации знаний. Мизерное изменение текста может легко изменить смысл знаний.</a:t>
            </a:r>
          </a:p>
          <a:p>
            <a:pPr marL="582930" indent="-514350">
              <a:buClr>
                <a:schemeClr val="tx2">
                  <a:lumMod val="90000"/>
                </a:schemeClr>
              </a:buClr>
              <a:buFont typeface="+mj-lt"/>
              <a:buAutoNum type="arabicPeriod" startAt="3"/>
            </a:pPr>
            <a:r>
              <a:rPr lang="ru-RU" dirty="0" smtClean="0"/>
              <a:t>Например, перестановка запятой в известной фразе «казнить нельзя, помиловать» при отсутствии или неполноте смыслового контекста у фразы.</a:t>
            </a:r>
          </a:p>
          <a:p>
            <a:pPr marL="582930" indent="-514350">
              <a:buClr>
                <a:schemeClr val="tx2">
                  <a:lumMod val="90000"/>
                </a:schemeClr>
              </a:buClr>
              <a:buFont typeface="+mj-lt"/>
              <a:buAutoNum type="arabicPeriod" startAt="3"/>
            </a:pPr>
            <a:r>
              <a:rPr lang="ru-RU" dirty="0" smtClean="0"/>
              <a:t>Легкая потеря семантической полноты. Достаточно потерять запятую в примере «казнить нельзя, помиловать» (например, при распознавании через сканирование), и знания превращаются в мусор.</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srcRect/>
          <a:stretch>
            <a:fillRect/>
          </a:stretch>
        </p:blipFill>
        <p:spPr bwMode="auto">
          <a:xfrm>
            <a:off x="0" y="0"/>
            <a:ext cx="9136572" cy="6858000"/>
          </a:xfrm>
          <a:prstGeom prst="rect">
            <a:avLst/>
          </a:prstGeom>
          <a:noFill/>
          <a:ln w="9525">
            <a:noFill/>
            <a:miter lim="800000"/>
            <a:headEnd/>
            <a:tailEnd/>
          </a:ln>
        </p:spPr>
      </p:pic>
      <p:sp>
        <p:nvSpPr>
          <p:cNvPr id="2" name="Заголовок 1"/>
          <p:cNvSpPr>
            <a:spLocks noGrp="1"/>
          </p:cNvSpPr>
          <p:nvPr>
            <p:ph type="title"/>
          </p:nvPr>
        </p:nvSpPr>
        <p:spPr>
          <a:xfrm>
            <a:off x="1691680" y="0"/>
            <a:ext cx="6768752" cy="836712"/>
          </a:xfrm>
        </p:spPr>
        <p:txBody>
          <a:bodyPr/>
          <a:lstStyle/>
          <a:p>
            <a:r>
              <a:rPr lang="ru-RU" sz="3600" b="1" dirty="0" smtClean="0">
                <a:solidFill>
                  <a:schemeClr val="bg1"/>
                </a:solidFill>
                <a:latin typeface="+mn-lt"/>
              </a:rPr>
              <a:t>Добыча и использование знаний.</a:t>
            </a:r>
            <a:r>
              <a:rPr lang="ru-RU" sz="3600" dirty="0" smtClean="0">
                <a:solidFill>
                  <a:schemeClr val="bg1"/>
                </a:solidFill>
              </a:rPr>
              <a:t/>
            </a:r>
            <a:br>
              <a:rPr lang="ru-RU" sz="3600" dirty="0" smtClean="0">
                <a:solidFill>
                  <a:schemeClr val="bg1"/>
                </a:solidFill>
              </a:rPr>
            </a:br>
            <a:endParaRPr lang="ru-RU" sz="3600" dirty="0">
              <a:solidFill>
                <a:schemeClr val="bg1"/>
              </a:solidFill>
            </a:endParaRPr>
          </a:p>
        </p:txBody>
      </p:sp>
      <p:sp>
        <p:nvSpPr>
          <p:cNvPr id="3" name="Содержимое 2"/>
          <p:cNvSpPr>
            <a:spLocks noGrp="1"/>
          </p:cNvSpPr>
          <p:nvPr>
            <p:ph idx="1"/>
          </p:nvPr>
        </p:nvSpPr>
        <p:spPr>
          <a:xfrm>
            <a:off x="2483768" y="548680"/>
            <a:ext cx="4536504" cy="3960440"/>
          </a:xfrm>
        </p:spPr>
        <p:txBody>
          <a:bodyPr>
            <a:normAutofit fontScale="70000" lnSpcReduction="20000"/>
          </a:bodyPr>
          <a:lstStyle/>
          <a:p>
            <a:pPr>
              <a:buNone/>
            </a:pPr>
            <a:r>
              <a:rPr lang="ru-RU" dirty="0" smtClean="0">
                <a:solidFill>
                  <a:schemeClr val="bg1"/>
                </a:solidFill>
              </a:rPr>
              <a:t>		После всего вышесказанного уместен вопрос: что же мы собрались добывать? информацию? полезную информацию? знания? Сможем ли мы их грамотно описать и эффективно использовать? Как заставить работать интеллектуальный потенциал работников фирмы, который, как убедительно показал Страссман, сопоставим не только со стоимостью ее материальных активов, но и нередко кратно их превышает? </a:t>
            </a:r>
          </a:p>
          <a:p>
            <a:pPr>
              <a:buNone/>
            </a:pPr>
            <a:endParaRPr lang="ru-RU"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556792"/>
            <a:ext cx="4104456" cy="1512168"/>
          </a:xfrm>
        </p:spPr>
        <p:txBody>
          <a:bodyPr/>
          <a:lstStyle/>
          <a:p>
            <a:pPr algn="r"/>
            <a:r>
              <a:rPr lang="ru-RU" sz="9600" dirty="0" smtClean="0">
                <a:latin typeface="+mn-lt"/>
              </a:rPr>
              <a:t>КОНЕЦ</a:t>
            </a:r>
            <a:endParaRPr lang="ru-RU" sz="9600" dirty="0">
              <a:latin typeface="+mn-lt"/>
            </a:endParaRPr>
          </a:p>
        </p:txBody>
      </p:sp>
      <p:sp>
        <p:nvSpPr>
          <p:cNvPr id="3" name="Заголовок 1"/>
          <p:cNvSpPr txBox="1">
            <a:spLocks/>
          </p:cNvSpPr>
          <p:nvPr/>
        </p:nvSpPr>
        <p:spPr>
          <a:xfrm>
            <a:off x="6372200" y="1556792"/>
            <a:ext cx="792088" cy="1440160"/>
          </a:xfrm>
          <a:prstGeom prst="rect">
            <a:avLst/>
          </a:prstGeom>
        </p:spPr>
        <p:txBody>
          <a:bodyPr vert="horz" anchor="t">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9600" b="0" i="0" u="none" strike="noStrike" kern="1200" cap="none" spc="-100" normalizeH="0" baseline="0" noProof="0" dirty="0" smtClean="0">
                <a:ln>
                  <a:noFill/>
                </a:ln>
                <a:solidFill>
                  <a:schemeClr val="tx2">
                    <a:satMod val="200000"/>
                  </a:schemeClr>
                </a:solidFill>
                <a:effectLst/>
                <a:uLnTx/>
                <a:uFillTx/>
                <a:latin typeface="+mn-lt"/>
                <a:ea typeface="+mj-ea"/>
                <a:cs typeface="+mj-cs"/>
              </a:rPr>
              <a:t>?</a:t>
            </a:r>
            <a:endParaRPr kumimoji="0" lang="ru-RU" sz="9600" b="0" i="0" u="none" strike="noStrike" kern="1200" cap="none" spc="-100" normalizeH="0" baseline="0" noProof="0" dirty="0">
              <a:ln>
                <a:noFill/>
              </a:ln>
              <a:solidFill>
                <a:schemeClr val="tx2">
                  <a:satMod val="200000"/>
                </a:schemeClr>
              </a:solidFill>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820472" cy="908720"/>
          </a:xfrm>
        </p:spPr>
        <p:txBody>
          <a:bodyPr/>
          <a:lstStyle/>
          <a:p>
            <a:r>
              <a:rPr lang="ru-RU" sz="2800" b="1" dirty="0" smtClean="0">
                <a:latin typeface="+mn-lt"/>
              </a:rPr>
              <a:t>Жизнь в мусорной куче, или нужны ли нам знания?</a:t>
            </a:r>
            <a:r>
              <a:rPr lang="ru-RU" sz="2800" dirty="0" smtClean="0">
                <a:latin typeface="+mn-lt"/>
              </a:rPr>
              <a:t/>
            </a:r>
            <a:br>
              <a:rPr lang="ru-RU" sz="2800" dirty="0" smtClean="0">
                <a:latin typeface="+mn-lt"/>
              </a:rPr>
            </a:br>
            <a:endParaRPr lang="ru-RU" sz="2800" dirty="0">
              <a:latin typeface="+mn-lt"/>
            </a:endParaRPr>
          </a:p>
        </p:txBody>
      </p:sp>
      <p:sp>
        <p:nvSpPr>
          <p:cNvPr id="3" name="Содержимое 2"/>
          <p:cNvSpPr>
            <a:spLocks noGrp="1"/>
          </p:cNvSpPr>
          <p:nvPr>
            <p:ph idx="1"/>
          </p:nvPr>
        </p:nvSpPr>
        <p:spPr>
          <a:xfrm>
            <a:off x="179512" y="836712"/>
            <a:ext cx="4536504" cy="6021288"/>
          </a:xfrm>
        </p:spPr>
        <p:txBody>
          <a:bodyPr>
            <a:normAutofit fontScale="85000" lnSpcReduction="20000"/>
          </a:bodyPr>
          <a:lstStyle/>
          <a:p>
            <a:pPr>
              <a:buNone/>
            </a:pPr>
            <a:r>
              <a:rPr lang="ru-RU" dirty="0" smtClean="0"/>
              <a:t>		Управление знаниями и интеллектуальный капитал — это громкие слова, породившие тысячи книг, статей и конференций... Но еще никто из практически работающих в этой области не смог оценить, увеличиваются ли активы знания или уменьшаются. Эти оценки показывают только то, что управление знаниями эволюционирует от волшебства к астрологии...                                                                                                           </a:t>
            </a:r>
          </a:p>
          <a:p>
            <a:pPr algn="r">
              <a:buNone/>
            </a:pPr>
            <a:r>
              <a:rPr lang="ru-RU" i="1" dirty="0" smtClean="0"/>
              <a:t>                                                                           Пол Страссман  </a:t>
            </a:r>
          </a:p>
          <a:p>
            <a:pPr>
              <a:buNone/>
            </a:pPr>
            <a:endParaRPr lang="ru-RU" dirty="0"/>
          </a:p>
        </p:txBody>
      </p:sp>
      <p:pic>
        <p:nvPicPr>
          <p:cNvPr id="4" name="Picture 3"/>
          <p:cNvPicPr>
            <a:picLocks noChangeAspect="1" noChangeArrowheads="1"/>
          </p:cNvPicPr>
          <p:nvPr/>
        </p:nvPicPr>
        <p:blipFill>
          <a:blip r:embed="rId2" cstate="email"/>
          <a:srcRect/>
          <a:stretch>
            <a:fillRect/>
          </a:stretch>
        </p:blipFill>
        <p:spPr bwMode="auto">
          <a:xfrm>
            <a:off x="4688213" y="907032"/>
            <a:ext cx="4455787" cy="59509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par>
                                <p:cTn id="16" presetID="50" presetClass="entr" presetSubtype="0" decel="10000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3">
                                            <p:txEl>
                                              <p:pRg st="0" end="0"/>
                                            </p:txEl>
                                          </p:spTgt>
                                        </p:tgtEl>
                                      </p:cBhvr>
                                    </p:animEffect>
                                  </p:childTnLst>
                                </p:cTn>
                              </p:par>
                              <p:par>
                                <p:cTn id="21" presetID="50" presetClass="entr" presetSubtype="0" decel="10000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620689"/>
            <a:ext cx="8748464" cy="3284984"/>
          </a:xfrm>
        </p:spPr>
        <p:txBody>
          <a:bodyPr>
            <a:normAutofit fontScale="62500" lnSpcReduction="20000"/>
          </a:bodyPr>
          <a:lstStyle/>
          <a:p>
            <a:pPr>
              <a:buNone/>
            </a:pPr>
            <a:r>
              <a:rPr lang="ru-RU" dirty="0" smtClean="0"/>
              <a:t>		Очерки о базах знаний и интеллектуальной обработке вызывают закономерный скепсис — в них мало объективности и технически точной информации, зато много двусмысленности, а иногда и безграмотности. Названия «интеллектуальный», «система обработки знаний» ставятся на множество изделий. Но на вопрос «а почему, собственно?» никто из производителей не может внятно ответить. </a:t>
            </a:r>
          </a:p>
          <a:p>
            <a:pPr>
              <a:buNone/>
            </a:pPr>
            <a:r>
              <a:rPr lang="ru-RU" dirty="0" smtClean="0"/>
              <a:t>		Сам Страссман не определяет (в пределах статьи) знания и интеллектуальность, но дает неплохую бизнес-метрику для их денежной оценки. Однако его высказывания подразумевают знания как человеческий актив и умалчивают о знаниях как предмете технологической обработки. Из его слов очевиден лишь факт, что и носителем интеллектуальных знаний, и инструментом их обработки является человек.</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srcRect/>
          <a:stretch>
            <a:fillRect/>
          </a:stretch>
        </p:blipFill>
        <p:spPr bwMode="auto">
          <a:xfrm>
            <a:off x="539552" y="764704"/>
            <a:ext cx="3988342" cy="3024335"/>
          </a:xfrm>
          <a:prstGeom prst="rect">
            <a:avLst/>
          </a:prstGeom>
          <a:noFill/>
          <a:ln w="9525">
            <a:noFill/>
            <a:miter lim="800000"/>
            <a:headEnd/>
            <a:tailEnd/>
          </a:ln>
        </p:spPr>
      </p:pic>
      <p:sp>
        <p:nvSpPr>
          <p:cNvPr id="2" name="Заголовок 1"/>
          <p:cNvSpPr>
            <a:spLocks noGrp="1"/>
          </p:cNvSpPr>
          <p:nvPr>
            <p:ph type="title"/>
          </p:nvPr>
        </p:nvSpPr>
        <p:spPr>
          <a:xfrm>
            <a:off x="395536" y="0"/>
            <a:ext cx="8748464" cy="620688"/>
          </a:xfrm>
        </p:spPr>
        <p:txBody>
          <a:bodyPr/>
          <a:lstStyle/>
          <a:p>
            <a:r>
              <a:rPr lang="ru-RU" b="1" dirty="0" smtClean="0">
                <a:latin typeface="+mn-lt"/>
              </a:rPr>
              <a:t>Добро пожаловать в мир хаоса!</a:t>
            </a:r>
            <a:r>
              <a:rPr lang="ru-RU" dirty="0" smtClean="0"/>
              <a:t/>
            </a:r>
            <a:br>
              <a:rPr lang="ru-RU" dirty="0" smtClean="0"/>
            </a:br>
            <a:endParaRPr lang="ru-RU" dirty="0"/>
          </a:p>
        </p:txBody>
      </p:sp>
      <p:sp>
        <p:nvSpPr>
          <p:cNvPr id="3" name="Содержимое 2"/>
          <p:cNvSpPr>
            <a:spLocks noGrp="1"/>
          </p:cNvSpPr>
          <p:nvPr>
            <p:ph idx="1"/>
          </p:nvPr>
        </p:nvSpPr>
        <p:spPr>
          <a:xfrm>
            <a:off x="4572000" y="764704"/>
            <a:ext cx="4572000" cy="3096344"/>
          </a:xfrm>
        </p:spPr>
        <p:txBody>
          <a:bodyPr>
            <a:normAutofit fontScale="77500" lnSpcReduction="20000"/>
          </a:bodyPr>
          <a:lstStyle/>
          <a:p>
            <a:pPr>
              <a:buNone/>
            </a:pPr>
            <a:r>
              <a:rPr lang="ru-RU" dirty="0" smtClean="0"/>
              <a:t>		Информационный хаос прогрессирует — лавинообразный рост объемов информации и ее обесценивание сопровождаются соразмерным падением объема знаний. Этот процесс имеет две веские причины.</a:t>
            </a:r>
          </a:p>
          <a:p>
            <a:pPr>
              <a:buNone/>
            </a:pPr>
            <a:r>
              <a:rPr lang="ru-RU" dirty="0" smtClean="0"/>
              <a:t>		</a:t>
            </a:r>
            <a:endParaRPr lang="ru-RU" dirty="0"/>
          </a:p>
        </p:txBody>
      </p:sp>
      <p:sp>
        <p:nvSpPr>
          <p:cNvPr id="6" name="Содержимое 2"/>
          <p:cNvSpPr txBox="1">
            <a:spLocks/>
          </p:cNvSpPr>
          <p:nvPr/>
        </p:nvSpPr>
        <p:spPr>
          <a:xfrm>
            <a:off x="395536" y="3717032"/>
            <a:ext cx="8748464" cy="3140968"/>
          </a:xfrm>
          <a:prstGeom prst="rect">
            <a:avLst/>
          </a:prstGeom>
        </p:spPr>
        <p:txBody>
          <a:bodyPr vert="horz">
            <a:normAutofit fontScale="77500" lnSpcReduction="20000"/>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		</a:t>
            </a: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None/>
              <a:tabLst/>
              <a:defRPr/>
            </a:pPr>
            <a:r>
              <a:rPr kumimoji="0" lang="ru-RU" sz="3000" b="0" i="0" u="none" strike="noStrike" kern="1200" cap="none" spc="0" normalizeH="0" baseline="0" noProof="0" dirty="0" smtClean="0">
                <a:ln>
                  <a:noFill/>
                </a:ln>
                <a:solidFill>
                  <a:schemeClr val="tx1"/>
                </a:solidFill>
                <a:effectLst/>
                <a:uLnTx/>
                <a:uFillTx/>
                <a:latin typeface="+mn-lt"/>
                <a:ea typeface="+mn-ea"/>
                <a:cs typeface="+mn-cs"/>
              </a:rPr>
              <a:t>		Первая является техногенной и заключается в резком удешевлении доступа к данным и ее носителям, в том числе и к </a:t>
            </a:r>
            <a:r>
              <a:rPr kumimoji="0" lang="ru-RU" sz="3000" b="0" i="0" u="none" strike="noStrike" kern="1200" cap="none" spc="0" normalizeH="0" baseline="0" noProof="0" dirty="0" err="1" smtClean="0">
                <a:ln>
                  <a:noFill/>
                </a:ln>
                <a:solidFill>
                  <a:schemeClr val="tx1"/>
                </a:solidFill>
                <a:effectLst/>
                <a:uLnTx/>
                <a:uFillTx/>
                <a:latin typeface="+mn-lt"/>
                <a:ea typeface="+mn-ea"/>
                <a:cs typeface="+mn-cs"/>
              </a:rPr>
              <a:t>Internet</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 Это позволило тиражировать информацию в огромных, ничем не ограниченных количествах. Именно благодаря Сети бизнес стал массово получать деньги за информацию, а не за знания. Выходя на просторы Сети, этой великой мусорной кучи, чувствуешь себя копошащимся компьютерным </a:t>
            </a:r>
            <a:r>
              <a:rPr kumimoji="0" lang="ru-RU" sz="3000" b="0" i="0" u="none" strike="noStrike" kern="1200" cap="none" spc="0" normalizeH="0" baseline="0" noProof="0" dirty="0" err="1" smtClean="0">
                <a:ln>
                  <a:noFill/>
                </a:ln>
                <a:solidFill>
                  <a:schemeClr val="tx1"/>
                </a:solidFill>
                <a:effectLst/>
                <a:uLnTx/>
                <a:uFillTx/>
                <a:latin typeface="+mn-lt"/>
                <a:ea typeface="+mn-ea"/>
                <a:cs typeface="+mn-cs"/>
              </a:rPr>
              <a:t>бомжом</a:t>
            </a:r>
            <a:r>
              <a:rPr kumimoji="0" lang="ru-RU" sz="3000" b="0" i="0" u="none" strike="noStrike" kern="1200" cap="none" spc="0" normalizeH="0" baseline="0" noProof="0" dirty="0" smtClean="0">
                <a:ln>
                  <a:noFill/>
                </a:ln>
                <a:solidFill>
                  <a:schemeClr val="tx1"/>
                </a:solidFill>
                <a:effectLst/>
                <a:uLnTx/>
                <a:uFillTx/>
                <a:latin typeface="+mn-lt"/>
                <a:ea typeface="+mn-ea"/>
                <a:cs typeface="+mn-cs"/>
              </a:rPr>
              <a:t> — а вдруг найдешь то, что нужно?</a:t>
            </a:r>
            <a:endParaRPr kumimoji="0" lang="ru-RU" sz="3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55"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1000" fill="hold"/>
                                        <p:tgtEl>
                                          <p:spTgt spid="1026"/>
                                        </p:tgtEl>
                                        <p:attrNameLst>
                                          <p:attrName>ppt_w</p:attrName>
                                        </p:attrNameLst>
                                      </p:cBhvr>
                                      <p:tavLst>
                                        <p:tav tm="0">
                                          <p:val>
                                            <p:strVal val="#ppt_w*0.70"/>
                                          </p:val>
                                        </p:tav>
                                        <p:tav tm="100000">
                                          <p:val>
                                            <p:strVal val="#ppt_w"/>
                                          </p:val>
                                        </p:tav>
                                      </p:tavLst>
                                    </p:anim>
                                    <p:anim calcmode="lin" valueType="num">
                                      <p:cBhvr>
                                        <p:cTn id="23" dur="1000" fill="hold"/>
                                        <p:tgtEl>
                                          <p:spTgt spid="1026"/>
                                        </p:tgtEl>
                                        <p:attrNameLst>
                                          <p:attrName>ppt_h</p:attrName>
                                        </p:attrNameLst>
                                      </p:cBhvr>
                                      <p:tavLst>
                                        <p:tav tm="0">
                                          <p:val>
                                            <p:strVal val="#ppt_h"/>
                                          </p:val>
                                        </p:tav>
                                        <p:tav tm="100000">
                                          <p:val>
                                            <p:strVal val="#ppt_h"/>
                                          </p:val>
                                        </p:tav>
                                      </p:tavLst>
                                    </p:anim>
                                    <p:animEffect transition="in" filter="fade">
                                      <p:cBhvr>
                                        <p:cTn id="2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220072" cy="6858000"/>
          </a:xfrm>
        </p:spPr>
        <p:txBody>
          <a:bodyPr>
            <a:normAutofit fontScale="47500" lnSpcReduction="20000"/>
          </a:bodyPr>
          <a:lstStyle/>
          <a:p>
            <a:pPr lvl="0">
              <a:buNone/>
              <a:defRPr/>
            </a:pPr>
            <a:r>
              <a:rPr lang="ru-RU" sz="3200" dirty="0" smtClean="0"/>
              <a:t>		Вторая причина заключается в резком падении качества и ценности технической информации. Истоки этого в том, что за последние лет десять изделия ИТ (включая электронную информацию) как класс товара, стали все более приближаться к ширпотребу. Соответственно изменились и методы сбыта </a:t>
            </a:r>
            <a:r>
              <a:rPr lang="ru-RU" sz="3200" dirty="0" err="1" smtClean="0"/>
              <a:t>ИТ-изделий</a:t>
            </a:r>
            <a:r>
              <a:rPr lang="ru-RU" sz="3200" dirty="0" smtClean="0"/>
              <a:t>, которые теперь включают все рекламные трюки психологической «ломки» покупателя, основанные на знании его вкусов, предпочтений и слабостей. К тому же изделия ИТ, особенно информация, — бурно изменяющийся класс товара с коротким жизненным циклом. Не успеешь продать сегодня — не успеешь никогда; неудивительно, что принципы «и так сойдет» и «пока живут на свете </a:t>
            </a:r>
            <a:r>
              <a:rPr lang="ru-RU" sz="3200" dirty="0" err="1" smtClean="0"/>
              <a:t>дураки</a:t>
            </a:r>
            <a:r>
              <a:rPr lang="ru-RU" sz="3200" dirty="0" smtClean="0"/>
              <a:t>...» процветают в </a:t>
            </a:r>
            <a:r>
              <a:rPr lang="ru-RU" sz="3200" dirty="0" err="1" smtClean="0"/>
              <a:t>ИТ-индустрии</a:t>
            </a:r>
            <a:r>
              <a:rPr lang="ru-RU" sz="3200" dirty="0" smtClean="0"/>
              <a:t>, как нигде. Многие производители публично возводят их в ранг своей </a:t>
            </a:r>
            <a:r>
              <a:rPr lang="ru-RU" sz="3200" dirty="0" err="1" smtClean="0"/>
              <a:t>бизнес-политики</a:t>
            </a:r>
            <a:r>
              <a:rPr lang="ru-RU" sz="3200" dirty="0" smtClean="0"/>
              <a:t> и весьма успешно практикуют с согласия большинства </a:t>
            </a:r>
            <a:r>
              <a:rPr lang="ru-RU" sz="3200" dirty="0" err="1" smtClean="0"/>
              <a:t>ИТ-потребителей</a:t>
            </a:r>
            <a:r>
              <a:rPr lang="ru-RU" sz="3200" dirty="0" smtClean="0"/>
              <a:t>, предпочитающих плохое хорошему. Применительно к информации знания подменяются схоластикой. Объективно этому способствует дефицит времени как производителя (на качество производства </a:t>
            </a:r>
            <a:r>
              <a:rPr lang="ru-RU" sz="3200" dirty="0" err="1" smtClean="0"/>
              <a:t>ИТ-изделий</a:t>
            </a:r>
            <a:r>
              <a:rPr lang="ru-RU" sz="3200" dirty="0" smtClean="0"/>
              <a:t>), так и покупателя (на качество потребления).</a:t>
            </a:r>
          </a:p>
          <a:p>
            <a:pPr lvl="0">
              <a:buNone/>
              <a:defRPr/>
            </a:pPr>
            <a:r>
              <a:rPr lang="ru-RU" sz="3200" dirty="0" smtClean="0"/>
              <a:t>		Чтобы понять происходящее в ИТ, важно выяснить, чем же знания принципиально отличаются от информации и данных.</a:t>
            </a:r>
          </a:p>
          <a:p>
            <a:endParaRPr lang="ru-RU" dirty="0"/>
          </a:p>
        </p:txBody>
      </p:sp>
      <p:pic>
        <p:nvPicPr>
          <p:cNvPr id="9218" name="Picture 2"/>
          <p:cNvPicPr>
            <a:picLocks noChangeAspect="1" noChangeArrowheads="1"/>
          </p:cNvPicPr>
          <p:nvPr/>
        </p:nvPicPr>
        <p:blipFill>
          <a:blip r:embed="rId2" cstate="email"/>
          <a:srcRect/>
          <a:stretch>
            <a:fillRect/>
          </a:stretch>
        </p:blipFill>
        <p:spPr bwMode="auto">
          <a:xfrm>
            <a:off x="5155689" y="0"/>
            <a:ext cx="3988311" cy="2605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0.70"/>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820472" cy="548680"/>
          </a:xfrm>
        </p:spPr>
        <p:txBody>
          <a:bodyPr/>
          <a:lstStyle/>
          <a:p>
            <a:r>
              <a:rPr lang="ru-RU" b="1" dirty="0" smtClean="0"/>
              <a:t>Что это такое?</a:t>
            </a:r>
            <a:r>
              <a:rPr lang="ru-RU" dirty="0" smtClean="0"/>
              <a:t/>
            </a:r>
            <a:br>
              <a:rPr lang="ru-RU" dirty="0" smtClean="0"/>
            </a:br>
            <a:endParaRPr lang="ru-RU" dirty="0"/>
          </a:p>
        </p:txBody>
      </p:sp>
      <p:sp>
        <p:nvSpPr>
          <p:cNvPr id="3" name="Содержимое 2"/>
          <p:cNvSpPr>
            <a:spLocks noGrp="1"/>
          </p:cNvSpPr>
          <p:nvPr>
            <p:ph idx="1"/>
          </p:nvPr>
        </p:nvSpPr>
        <p:spPr>
          <a:xfrm>
            <a:off x="323528" y="620688"/>
            <a:ext cx="8820472" cy="6237312"/>
          </a:xfrm>
        </p:spPr>
        <p:txBody>
          <a:bodyPr>
            <a:normAutofit fontScale="62500" lnSpcReduction="20000"/>
          </a:bodyPr>
          <a:lstStyle/>
          <a:p>
            <a:pPr>
              <a:buNone/>
            </a:pPr>
            <a:r>
              <a:rPr lang="ru-RU" dirty="0" smtClean="0"/>
              <a:t>		Начнем с попытки дать определения терминам «знание», «информация», «данные». Сложность этой задачи заключается в следующем.</a:t>
            </a:r>
          </a:p>
          <a:p>
            <a:pPr>
              <a:buNone/>
            </a:pPr>
            <a:r>
              <a:rPr lang="ru-RU" dirty="0" smtClean="0"/>
              <a:t>		Общеупотребительность этих терминов и их кажущаяся синонимичность. Отличаются друг от друга определения этих терминов в различных справочниках, в том числе и прошедших серьезное научное рецензирование. Большинство этих определений описывают понятия предметных областей (например, «документальная информация», «коммерческая информация») и мало дают представления о собственных свойствах знаний, информации и данных как таковых.</a:t>
            </a:r>
          </a:p>
          <a:p>
            <a:pPr>
              <a:buNone/>
            </a:pPr>
            <a:r>
              <a:rPr lang="ru-RU" dirty="0" smtClean="0"/>
              <a:t>		Взаимная трансформация терминов «</a:t>
            </a:r>
            <a:r>
              <a:rPr lang="ru-RU" dirty="0" err="1" smtClean="0"/>
              <a:t>знания-информация</a:t>
            </a:r>
            <a:r>
              <a:rPr lang="ru-RU" dirty="0" smtClean="0"/>
              <a:t>», «информация-данные». Этому явлению уделим особое внимание, так как граница между ними даже для большинства </a:t>
            </a:r>
            <a:r>
              <a:rPr lang="ru-RU" dirty="0" err="1" smtClean="0"/>
              <a:t>ИТ-специалистов</a:t>
            </a:r>
            <a:r>
              <a:rPr lang="ru-RU" dirty="0" smtClean="0"/>
              <a:t> весьма условна.</a:t>
            </a:r>
          </a:p>
          <a:p>
            <a:pPr>
              <a:buNone/>
            </a:pPr>
            <a:r>
              <a:rPr lang="ru-RU" dirty="0" smtClean="0"/>
              <a:t>		Миграция понятий этих терминов от общеупотребительного смысла к информационно-технологическому. Обусловлена возросшим влиянием ИТ. Если раньше знания традиционно являлись лишь средством описания предметных областей, то сейчас сами стали предметом изучения и обработки («знания о знаниях»).</a:t>
            </a:r>
          </a:p>
          <a:p>
            <a:pPr>
              <a:buNone/>
            </a:pPr>
            <a:r>
              <a:rPr lang="ru-RU" dirty="0" smtClean="0"/>
              <a:t>		Теперь — определения (за основу была взята часть справочных определений, переработанных автором в целях устранения неточностей).</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72400" cy="914400"/>
          </a:xfrm>
        </p:spPr>
        <p:txBody>
          <a:bodyPr/>
          <a:lstStyle/>
          <a:p>
            <a:r>
              <a:rPr lang="ru-RU" dirty="0" smtClean="0"/>
              <a:t>Данные.</a:t>
            </a:r>
            <a:endParaRPr lang="ru-RU" dirty="0"/>
          </a:p>
        </p:txBody>
      </p:sp>
      <p:sp>
        <p:nvSpPr>
          <p:cNvPr id="3" name="Содержимое 2"/>
          <p:cNvSpPr>
            <a:spLocks noGrp="1"/>
          </p:cNvSpPr>
          <p:nvPr>
            <p:ph idx="1"/>
          </p:nvPr>
        </p:nvSpPr>
        <p:spPr>
          <a:xfrm>
            <a:off x="323528" y="692696"/>
            <a:ext cx="4896544" cy="5976664"/>
          </a:xfrm>
        </p:spPr>
        <p:txBody>
          <a:bodyPr>
            <a:normAutofit fontScale="85000" lnSpcReduction="20000"/>
          </a:bodyPr>
          <a:lstStyle/>
          <a:p>
            <a:pPr lvl="0">
              <a:buNone/>
            </a:pPr>
            <a:r>
              <a:rPr lang="ru-RU" dirty="0" smtClean="0"/>
              <a:t>		Данные — сведения, представленные в определенной знаковой системе и на определенном носителе для обеспечения возможностей хранения, передачи, приема и обработки этих сведений. Уходя от способов представления, хранения и передачи, данные можно рассматривать как абстрактную субстанцию, несущую некоторую информацию. Данные безотносительны к содержанию информации. </a:t>
            </a:r>
          </a:p>
          <a:p>
            <a:endParaRPr lang="ru-RU" dirty="0"/>
          </a:p>
        </p:txBody>
      </p:sp>
      <p:pic>
        <p:nvPicPr>
          <p:cNvPr id="4099" name="Picture 3"/>
          <p:cNvPicPr>
            <a:picLocks noChangeAspect="1" noChangeArrowheads="1"/>
          </p:cNvPicPr>
          <p:nvPr/>
        </p:nvPicPr>
        <p:blipFill>
          <a:blip r:embed="rId2" cstate="print"/>
          <a:srcRect/>
          <a:stretch>
            <a:fillRect/>
          </a:stretch>
        </p:blipFill>
        <p:spPr bwMode="auto">
          <a:xfrm>
            <a:off x="5217750" y="0"/>
            <a:ext cx="3926250" cy="47594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 calcmode="lin" valueType="num">
                                      <p:cBhvr>
                                        <p:cTn id="13" dur="1000" fill="hold"/>
                                        <p:tgtEl>
                                          <p:spTgt spid="4099"/>
                                        </p:tgtEl>
                                        <p:attrNameLst>
                                          <p:attrName>ppt_w</p:attrName>
                                        </p:attrNameLst>
                                      </p:cBhvr>
                                      <p:tavLst>
                                        <p:tav tm="0">
                                          <p:val>
                                            <p:strVal val="#ppt_w*0.70"/>
                                          </p:val>
                                        </p:tav>
                                        <p:tav tm="100000">
                                          <p:val>
                                            <p:strVal val="#ppt_w"/>
                                          </p:val>
                                        </p:tav>
                                      </p:tavLst>
                                    </p:anim>
                                    <p:anim calcmode="lin" valueType="num">
                                      <p:cBhvr>
                                        <p:cTn id="14" dur="1000" fill="hold"/>
                                        <p:tgtEl>
                                          <p:spTgt spid="4099"/>
                                        </p:tgtEl>
                                        <p:attrNameLst>
                                          <p:attrName>ppt_h</p:attrName>
                                        </p:attrNameLst>
                                      </p:cBhvr>
                                      <p:tavLst>
                                        <p:tav tm="0">
                                          <p:val>
                                            <p:strVal val="#ppt_h"/>
                                          </p:val>
                                        </p:tav>
                                        <p:tav tm="100000">
                                          <p:val>
                                            <p:strVal val="#ppt_h"/>
                                          </p:val>
                                        </p:tav>
                                      </p:tavLst>
                                    </p:anim>
                                    <p:animEffect transition="in" filter="fade">
                                      <p:cBhvr>
                                        <p:cTn id="15" dur="1000"/>
                                        <p:tgtEl>
                                          <p:spTgt spid="40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72400" cy="914400"/>
          </a:xfrm>
        </p:spPr>
        <p:txBody>
          <a:bodyPr/>
          <a:lstStyle/>
          <a:p>
            <a:r>
              <a:rPr lang="ru-RU" dirty="0" smtClean="0">
                <a:latin typeface="+mn-lt"/>
              </a:rPr>
              <a:t>Знание.</a:t>
            </a:r>
            <a:endParaRPr lang="ru-RU" dirty="0">
              <a:latin typeface="+mn-lt"/>
            </a:endParaRPr>
          </a:p>
        </p:txBody>
      </p:sp>
      <p:sp>
        <p:nvSpPr>
          <p:cNvPr id="3" name="Содержимое 2"/>
          <p:cNvSpPr>
            <a:spLocks noGrp="1"/>
          </p:cNvSpPr>
          <p:nvPr>
            <p:ph idx="1"/>
          </p:nvPr>
        </p:nvSpPr>
        <p:spPr>
          <a:xfrm>
            <a:off x="251520" y="692697"/>
            <a:ext cx="5688632" cy="6165304"/>
          </a:xfrm>
        </p:spPr>
        <p:txBody>
          <a:bodyPr>
            <a:normAutofit fontScale="70000" lnSpcReduction="20000"/>
          </a:bodyPr>
          <a:lstStyle/>
          <a:p>
            <a:pPr>
              <a:buNone/>
            </a:pPr>
            <a:r>
              <a:rPr lang="ru-RU" dirty="0" smtClean="0"/>
              <a:t>		Знание — проверенные общественной практикой полезные сведения, которые могут многократно использоваться людьми для решения тех или иных задач. Обратите внимание на «рыхлость» этого традиционного определения в сравнении с нижеследующим. </a:t>
            </a:r>
          </a:p>
          <a:p>
            <a:pPr lvl="0">
              <a:buNone/>
            </a:pPr>
            <a:r>
              <a:rPr lang="ru-RU" dirty="0" smtClean="0"/>
              <a:t>		Знание как объект коммерции и автоматизации — логически полный ограниченный набор сведений для непосредственного решения требуемой задачи (ряда задач) подготовленными специалистами. Такие сведения выражаются в системе понятий, принятой в рамках некоторой науки или производственной деятельности, и имеют стандартное представление. Ограниченный набор позволяет задать уровень подготовки специалистов (обладание требуемым уровнем понимания). </a:t>
            </a:r>
          </a:p>
          <a:p>
            <a:endParaRPr lang="ru-RU" dirty="0"/>
          </a:p>
        </p:txBody>
      </p:sp>
      <p:pic>
        <p:nvPicPr>
          <p:cNvPr id="3075" name="Picture 3"/>
          <p:cNvPicPr>
            <a:picLocks noChangeAspect="1" noChangeArrowheads="1"/>
          </p:cNvPicPr>
          <p:nvPr/>
        </p:nvPicPr>
        <p:blipFill>
          <a:blip r:embed="rId2" cstate="email"/>
          <a:srcRect/>
          <a:stretch>
            <a:fillRect/>
          </a:stretch>
        </p:blipFill>
        <p:spPr bwMode="auto">
          <a:xfrm>
            <a:off x="5796136" y="0"/>
            <a:ext cx="3347864" cy="35710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2000"/>
                                        <p:tgtEl>
                                          <p:spTgt spid="30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20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7772400" cy="914400"/>
          </a:xfrm>
        </p:spPr>
        <p:txBody>
          <a:bodyPr/>
          <a:lstStyle/>
          <a:p>
            <a:r>
              <a:rPr lang="ru-RU" dirty="0" smtClean="0">
                <a:latin typeface="+mn-lt"/>
              </a:rPr>
              <a:t>Информация.</a:t>
            </a:r>
            <a:endParaRPr lang="ru-RU" dirty="0">
              <a:latin typeface="+mn-lt"/>
            </a:endParaRPr>
          </a:p>
        </p:txBody>
      </p:sp>
      <p:sp>
        <p:nvSpPr>
          <p:cNvPr id="3" name="Содержимое 2"/>
          <p:cNvSpPr>
            <a:spLocks noGrp="1"/>
          </p:cNvSpPr>
          <p:nvPr>
            <p:ph idx="1"/>
          </p:nvPr>
        </p:nvSpPr>
        <p:spPr>
          <a:xfrm>
            <a:off x="251520" y="692696"/>
            <a:ext cx="4896544" cy="6165304"/>
          </a:xfrm>
        </p:spPr>
        <p:txBody>
          <a:bodyPr>
            <a:normAutofit fontScale="70000" lnSpcReduction="20000"/>
          </a:bodyPr>
          <a:lstStyle/>
          <a:p>
            <a:pPr>
              <a:buClr>
                <a:schemeClr val="tx2">
                  <a:lumMod val="90000"/>
                </a:schemeClr>
              </a:buClr>
              <a:buFont typeface="Wingdings" pitchFamily="2" charset="2"/>
              <a:buChar char="v"/>
            </a:pPr>
            <a:r>
              <a:rPr lang="ru-RU" dirty="0" smtClean="0"/>
              <a:t>Полезная информация — набор сведений (разъяснений, сигналов), уменьшающих степень неопределенности у их получателя. В отличие от знаний этот набор может быть логически неполным. </a:t>
            </a:r>
          </a:p>
          <a:p>
            <a:pPr>
              <a:buClr>
                <a:schemeClr val="tx2">
                  <a:lumMod val="90000"/>
                </a:schemeClr>
              </a:buClr>
              <a:buFont typeface="Wingdings" pitchFamily="2" charset="2"/>
              <a:buChar char="v"/>
            </a:pPr>
            <a:r>
              <a:rPr lang="ru-RU" dirty="0" smtClean="0"/>
              <a:t>Релевантная информация (недостающие знания). Полезная информация, полностью устраняющая степень неопределенности у ее получателя. </a:t>
            </a:r>
          </a:p>
          <a:p>
            <a:pPr>
              <a:buClr>
                <a:schemeClr val="tx2">
                  <a:lumMod val="90000"/>
                </a:schemeClr>
              </a:buClr>
              <a:buFont typeface="Wingdings" pitchFamily="2" charset="2"/>
              <a:buChar char="v"/>
            </a:pPr>
            <a:r>
              <a:rPr lang="ru-RU" dirty="0" smtClean="0"/>
              <a:t>Информационный мусор — данные, не несущие полезной информации и многократно увеличивающие временные и прочие издержки пользователя на извлечение и обработку полезной информации. </a:t>
            </a:r>
          </a:p>
          <a:p>
            <a:pPr>
              <a:buClr>
                <a:schemeClr val="tx2">
                  <a:lumMod val="90000"/>
                </a:schemeClr>
              </a:buClr>
              <a:buFont typeface="Wingdings" pitchFamily="2" charset="2"/>
              <a:buChar char="v"/>
            </a:pPr>
            <a:r>
              <a:rPr lang="ru-RU" dirty="0" smtClean="0"/>
              <a:t>Информация (в общем случае) — совокупность знаний с информационным мусором. </a:t>
            </a:r>
          </a:p>
          <a:p>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4983261" y="0"/>
            <a:ext cx="4160739" cy="41490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55"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1000" fill="hold"/>
                                        <p:tgtEl>
                                          <p:spTgt spid="2050"/>
                                        </p:tgtEl>
                                        <p:attrNameLst>
                                          <p:attrName>ppt_w</p:attrName>
                                        </p:attrNameLst>
                                      </p:cBhvr>
                                      <p:tavLst>
                                        <p:tav tm="0">
                                          <p:val>
                                            <p:strVal val="#ppt_w*0.70"/>
                                          </p:val>
                                        </p:tav>
                                        <p:tav tm="100000">
                                          <p:val>
                                            <p:strVal val="#ppt_w"/>
                                          </p:val>
                                        </p:tav>
                                      </p:tavLst>
                                    </p:anim>
                                    <p:anim calcmode="lin" valueType="num">
                                      <p:cBhvr>
                                        <p:cTn id="26" dur="1000" fill="hold"/>
                                        <p:tgtEl>
                                          <p:spTgt spid="2050"/>
                                        </p:tgtEl>
                                        <p:attrNameLst>
                                          <p:attrName>ppt_h</p:attrName>
                                        </p:attrNameLst>
                                      </p:cBhvr>
                                      <p:tavLst>
                                        <p:tav tm="0">
                                          <p:val>
                                            <p:strVal val="#ppt_h"/>
                                          </p:val>
                                        </p:tav>
                                        <p:tav tm="100000">
                                          <p:val>
                                            <p:strVal val="#ppt_h"/>
                                          </p:val>
                                        </p:tav>
                                      </p:tavLst>
                                    </p:anim>
                                    <p:animEffect transition="in" filter="fade">
                                      <p:cBhvr>
                                        <p:cTn id="2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124</TotalTime>
  <Words>442</Words>
  <Application>Microsoft Office PowerPoint</Application>
  <PresentationFormat>Экран (4:3)</PresentationFormat>
  <Paragraphs>46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Метро</vt:lpstr>
      <vt:lpstr>Потеря знаний.</vt:lpstr>
      <vt:lpstr>Жизнь в мусорной куче, или нужны ли нам знания? </vt:lpstr>
      <vt:lpstr>Слайд 3</vt:lpstr>
      <vt:lpstr>Добро пожаловать в мир хаоса! </vt:lpstr>
      <vt:lpstr>Слайд 5</vt:lpstr>
      <vt:lpstr>Что это такое? </vt:lpstr>
      <vt:lpstr>Данные.</vt:lpstr>
      <vt:lpstr>Знание.</vt:lpstr>
      <vt:lpstr>Информация.</vt:lpstr>
      <vt:lpstr> </vt:lpstr>
      <vt:lpstr>Реальность: обесценивание информации и потеря знаний. </vt:lpstr>
      <vt:lpstr>Причины. </vt:lpstr>
      <vt:lpstr>Причины.</vt:lpstr>
      <vt:lpstr>Причины.</vt:lpstr>
      <vt:lpstr>Добыча и использование знаний. </vt:lpstr>
      <vt:lpstr>КОНЕЦ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Потеря знаний.</dc:title>
  <dc:creator>KOSTYAN</dc:creator>
  <cp:lastModifiedBy>Дмитрий Каленюк</cp:lastModifiedBy>
  <cp:revision>24</cp:revision>
  <dcterms:created xsi:type="dcterms:W3CDTF">2010-12-06T15:37:58Z</dcterms:created>
  <dcterms:modified xsi:type="dcterms:W3CDTF">2014-09-22T11:33:56Z</dcterms:modified>
</cp:coreProperties>
</file>