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561"/>
    <a:srgbClr val="6A257D"/>
    <a:srgbClr val="80008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FB59-DB63-4976-A4B7-24504DEE735C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BD84-3B12-4B10-BFC6-7E11D1794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-конечная звезда 7"/>
          <p:cNvSpPr/>
          <p:nvPr/>
        </p:nvSpPr>
        <p:spPr>
          <a:xfrm>
            <a:off x="285720" y="5000636"/>
            <a:ext cx="1357322" cy="1428760"/>
          </a:xfrm>
          <a:prstGeom prst="star5">
            <a:avLst/>
          </a:prstGeom>
          <a:solidFill>
            <a:srgbClr val="2825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конечная звезда 8"/>
          <p:cNvSpPr/>
          <p:nvPr/>
        </p:nvSpPr>
        <p:spPr>
          <a:xfrm>
            <a:off x="785786" y="642918"/>
            <a:ext cx="714380" cy="1000132"/>
          </a:xfrm>
          <a:prstGeom prst="star4">
            <a:avLst/>
          </a:prstGeom>
          <a:solidFill>
            <a:srgbClr val="282561"/>
          </a:solidFill>
          <a:ln>
            <a:solidFill>
              <a:srgbClr val="6A257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конечная звезда 9"/>
          <p:cNvSpPr/>
          <p:nvPr/>
        </p:nvSpPr>
        <p:spPr>
          <a:xfrm>
            <a:off x="6786578" y="4714884"/>
            <a:ext cx="714380" cy="785818"/>
          </a:xfrm>
          <a:prstGeom prst="star4">
            <a:avLst/>
          </a:prstGeom>
          <a:solidFill>
            <a:srgbClr val="282561"/>
          </a:solidFill>
          <a:ln>
            <a:solidFill>
              <a:srgbClr val="6A257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ятно 1 10"/>
          <p:cNvSpPr/>
          <p:nvPr/>
        </p:nvSpPr>
        <p:spPr>
          <a:xfrm>
            <a:off x="1428728" y="928670"/>
            <a:ext cx="5429288" cy="4286280"/>
          </a:xfrm>
          <a:prstGeom prst="irregularSeal1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Вся правда о Деде Морозе….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85720" y="214290"/>
            <a:ext cx="2214578" cy="3071834"/>
          </a:xfrm>
          <a:prstGeom prst="foldedCorner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Дело №1</a:t>
            </a:r>
          </a:p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Кто такой Дед Мороз?!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14356"/>
            <a:ext cx="25812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Выноска-облако 3"/>
          <p:cNvSpPr/>
          <p:nvPr/>
        </p:nvSpPr>
        <p:spPr>
          <a:xfrm>
            <a:off x="2786050" y="3929066"/>
            <a:ext cx="3357586" cy="1785950"/>
          </a:xfrm>
          <a:prstGeom prst="cloudCallout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 почему у него всегда красный нос?!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6000760" y="6000768"/>
            <a:ext cx="2714644" cy="714380"/>
          </a:xfrm>
          <a:prstGeom prst="wave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Скандалы, интриги, расследования! Мы узнаем все!</a:t>
            </a:r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714612" y="285728"/>
            <a:ext cx="3857652" cy="1143008"/>
          </a:xfrm>
          <a:prstGeom prst="ribbon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Дед Мороз, красный Нос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1" y="2214554"/>
            <a:ext cx="65008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Научная справка:</a:t>
            </a:r>
          </a:p>
          <a:p>
            <a:r>
              <a:rPr lang="ru-RU" sz="1600" b="1" dirty="0" smtClean="0">
                <a:solidFill>
                  <a:srgbClr val="FFFF00"/>
                </a:solidFill>
                <a:latin typeface="Arial Black" pitchFamily="34" charset="0"/>
              </a:rPr>
              <a:t>Дед Мороз</a:t>
            </a:r>
            <a:r>
              <a:rPr lang="ru-RU" sz="1600" dirty="0" smtClean="0">
                <a:solidFill>
                  <a:srgbClr val="FFFF00"/>
                </a:solidFill>
                <a:latin typeface="Arial Black" pitchFamily="34" charset="0"/>
              </a:rPr>
              <a:t> (</a:t>
            </a:r>
            <a:r>
              <a:rPr lang="ru-RU" sz="1600" b="1" dirty="0" err="1" smtClean="0">
                <a:solidFill>
                  <a:srgbClr val="FFFF00"/>
                </a:solidFill>
                <a:latin typeface="Arial Black" pitchFamily="34" charset="0"/>
              </a:rPr>
              <a:t>Де́дко</a:t>
            </a:r>
            <a:r>
              <a:rPr lang="ru-RU" sz="1600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1600" b="1" dirty="0" err="1" smtClean="0">
                <a:solidFill>
                  <a:srgbClr val="FFFF00"/>
                </a:solidFill>
                <a:latin typeface="Arial Black" pitchFamily="34" charset="0"/>
              </a:rPr>
              <a:t>Моро́зко</a:t>
            </a:r>
            <a:r>
              <a:rPr lang="ru-RU" sz="1600" dirty="0" smtClean="0">
                <a:solidFill>
                  <a:srgbClr val="FFFF00"/>
                </a:solidFill>
                <a:latin typeface="Arial Black" pitchFamily="34" charset="0"/>
              </a:rPr>
              <a:t>) — персонаж русских легенд, в славянской мифологии — олицетворение зимних морозов, кузнец, сковывающий воду.</a:t>
            </a:r>
          </a:p>
          <a:p>
            <a:r>
              <a:rPr lang="ru-RU" sz="1600" dirty="0" smtClean="0">
                <a:solidFill>
                  <a:srgbClr val="FFFF00"/>
                </a:solidFill>
                <a:latin typeface="Arial Black" pitchFamily="34" charset="0"/>
              </a:rPr>
              <a:t>Часто изображается в синей или красной шубе с длинной белой бородой и посохом в руке.</a:t>
            </a:r>
          </a:p>
          <a:p>
            <a:r>
              <a:rPr lang="ru-RU" sz="1600" dirty="0" smtClean="0">
                <a:solidFill>
                  <a:srgbClr val="FFFF00"/>
                </a:solidFill>
                <a:latin typeface="Arial Black" pitchFamily="34" charset="0"/>
              </a:rPr>
              <a:t>18 ноября в России официально празднуют день рождения Деда Мороза. Эту дату ему придумали дети, а связано это с тем, что, по наблюдениям, именно в этот день в Великом Устюге ударяют сильные морозы, и вступает в силу настоящая зима.</a:t>
            </a:r>
            <a:endParaRPr lang="ru-RU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конечная звезда 1"/>
          <p:cNvSpPr/>
          <p:nvPr/>
        </p:nvSpPr>
        <p:spPr>
          <a:xfrm>
            <a:off x="142844" y="0"/>
            <a:ext cx="3428992" cy="2357454"/>
          </a:xfrm>
          <a:prstGeom prst="star8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Местожительство этого подозрительного типа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357431"/>
            <a:ext cx="61436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По инициативе мэра Москвы Юрия Лужкова в Вологодской области с 1999 года действует туристский проект «Великий Устюг — родина Деда Мороза», что является полным абсурдом, так как Великий Устюг был основан только в XII в. н. э.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 Великий Устюг идут туристические поезда из Москвы, Санкт-Петербурга, Вологды, разработаны специализированные автобусные путешествия.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За первые три года (с 1999 по 2002 год) число туристов, посетивших город Великий Устюг, выросло с 2 тыс. до 32 тысяч. По заявлению Губернатора Вологодской области Вячеслава Позгалева, с начала реализации проекта Деду Морозу было направлено более миллиона писем от детей из различных стран, а товарооборот в городе вырос в 15 раз и снизилась безработица. 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14488"/>
            <a:ext cx="75009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Еще один подозрительный факт о Деде: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Любопытное открытие сделал журналист из Челябинска Валерий Бушухин. Он утверждает, что известный всем сказочный Дед Мороз был реальным человеком и жил приблизительно 40 (сорок) тысяч лет назад, а после смерти за особые заслуги стал духом-хранителем наших предков — сначала покровителем своего народа, а затем духом-покровителем всего человечества. До сих пор его под разными именами и образами чтят во многих странах мира. Это древний архетип нашего подсознания. Соединив в единую концепцию все имеющиеся на сегодня данные, автор открытия пришел к выводу, что местом рождения Мороза является Урал, и поэтому называть его следует Урал-Мороз. Валерий Бушухин предоставил редакции ИТАР-ТАСС Урал свои аргументы и снимки фантазийной реконструкции образа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Урал-Мороза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История Деда мороза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России детей с Новым годом исстари поздравляет Дед Мороз 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Откуда же возник этот персонаж с белоснежной бородой?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Оказывается, вначале люди не ожидали от Деда Мороза подарки, а… преподносили их ему сами! В давнишние поры славяне верили, что от горестей и бед людей оберегают древние духи предков, такие как Дед Мороз. И, чтобы они стати благодушными, их нужно умилостивить. Для этого зимой устраивали колядки. Колядующие облачались как можно страшнее: шубы наизнанку, маски. И в этом облачении они являли духов. Духи колотили в окна и люди выносили им подарки, угощения, чтобы они ушли. Самый ужасающий из колядующих именовался Дед. Его и находят самым древним прообразом нынешнего Дедушки Мороза. Больше всего похож на нашего Деда Мороза персонаж старинных побасенок </a:t>
            </a:r>
            <a:r>
              <a:rPr lang="ru-RU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Морозко</a:t>
            </a:r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Это Дух Зимы — строгий, порой недоброжелательный, бранчливый но справедливый</a:t>
            </a:r>
            <a:r>
              <a:rPr lang="ru-RU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Хорошим людям он благоволит и одаривает подарками , а нехороших заледенит своим колдовским посохом. Другое имя властителя Зимы с крутым нравом — Дед Трескун, ибо именно он насылал на землю трескучие морозы. 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Елка в качестве новогоднего атрибута появилась в России при Петре Первом, и постепенно получила всеобщее распространение. В России прижилась традиция как и в Европе — дарение презентов под елкой особым мифологическим персонажем. Этот персонаж, заведующий елкой — вовсе не Санта Клаус: в разных краях в его роли выступают и гном, и Короли, и эльфы. В России конкретное имя у этого персонажа предстало не сразу. Величали дарителя и Дедушка Николай, и преклонный </a:t>
            </a:r>
            <a:r>
              <a:rPr lang="ru-RU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Рупрехт</a:t>
            </a:r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(персонаж из немецкой традиции), добрый </a:t>
            </a:r>
            <a:r>
              <a:rPr lang="ru-RU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Морозко</a:t>
            </a:r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мороз </a:t>
            </a:r>
            <a:r>
              <a:rPr lang="ru-RU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Елкич</a:t>
            </a:r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… Но понемногу свое место у елки прочно получил Дед Мороз. Из злобного персонажа, которым родители пугали детей, Мороз превращается в добросердечного волшебника, владыку зимнего леса, образовывающего зимний праздник. 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 пока люди знают, что живет Дед мороз в лесу и дружит с лесными обитателями и птицами. Первоначально шуба его была синей (как указывающий знак на северное, холодное происхождение), на дореволюционных открытках можно встретить и лилейного Деда Мороза. Сейчас Дед Мороз чаще приходит в киноварном костюме, бывает что и в сапфировым шубе. </a:t>
            </a:r>
          </a:p>
          <a:p>
            <a:r>
              <a:rPr lang="ru-RU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Вопрос о том, кто представляет собой предка нашего Деда Мороза, дьявольски спорный. Родство с ним сваливают то с гномами, то со средневековым странствующим циркачами-жонглерами, то бродячими продавцами детских игрушек… Его образ складывался веками, и каждый вносил в него свою лепту. Но остается среди вымышленных и фантастических предков Деда Мороза и реальные — Николай — прообраз Деда Мороза .</a:t>
            </a:r>
            <a:endParaRPr lang="ru-RU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1000100" y="428604"/>
            <a:ext cx="8143900" cy="6072230"/>
          </a:xfrm>
          <a:prstGeom prst="irregularSeal1">
            <a:avLst/>
          </a:prstGeom>
          <a:solidFill>
            <a:schemeClr val="tx2">
              <a:lumMod val="50000"/>
            </a:schemeClr>
          </a:solidFill>
          <a:ln>
            <a:solidFill>
              <a:srgbClr val="6A257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Ладно все и так понятно. Этого деда любят дети, а это самое главное!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Новым Годом</a:t>
            </a:r>
            <a:r>
              <a:rPr lang="ru-RU" dirty="0" smtClean="0">
                <a:solidFill>
                  <a:srgbClr val="FFFF00"/>
                </a:solidFill>
              </a:rPr>
              <a:t>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DTDM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</dc:creator>
  <cp:lastModifiedBy>Дмитрий Каленюк</cp:lastModifiedBy>
  <cp:revision>7</cp:revision>
  <dcterms:created xsi:type="dcterms:W3CDTF">2009-11-19T13:12:02Z</dcterms:created>
  <dcterms:modified xsi:type="dcterms:W3CDTF">2014-09-22T11:24:59Z</dcterms:modified>
</cp:coreProperties>
</file>