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FF"/>
    <a:srgbClr val="000099"/>
    <a:srgbClr val="3399FF"/>
    <a:srgbClr val="FF3300"/>
    <a:srgbClr val="FF0066"/>
    <a:srgbClr val="BEE8D8"/>
    <a:srgbClr val="90D8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64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0B9C7-1EC4-454A-B423-9C0A900CD8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C426D-D1E3-4C62-8E3F-1E9F98DFC7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2A493-EF62-41A5-85B9-B2FA541FE6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2C6D9-9445-48A5-96D2-4514B5D998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18321-C676-4ED6-AEE4-47A1557370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E3688-CA39-488D-AB69-11296F8B66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79D4C-F17C-4FB1-B1DC-B45A6AFCDD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6A2F7-4B9A-4F5F-97DF-18460B9125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ECA87-10D3-4F8A-9DF7-B81D0D0B5E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D5347-8B9A-4823-849A-F58EAFE63A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8FDFC-C02A-4062-A281-9A649EEEC2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9E7E21D-6392-4212-8A61-946C316A9D1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620713"/>
            <a:ext cx="7129463" cy="2520950"/>
          </a:xfrm>
        </p:spPr>
        <p:txBody>
          <a:bodyPr/>
          <a:lstStyle/>
          <a:p>
            <a:r>
              <a:rPr lang="ru-RU" sz="5400" b="1" i="1">
                <a:solidFill>
                  <a:srgbClr val="008000"/>
                </a:solidFill>
                <a:latin typeface="Times New Roman" pitchFamily="18" charset="0"/>
              </a:rPr>
              <a:t>Цветок, его строение. Соцветия.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4941888"/>
            <a:ext cx="4032250" cy="1752600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</a:rPr>
              <a:t>МБОУ  </a:t>
            </a:r>
            <a:r>
              <a:rPr lang="ru-RU" sz="2400" dirty="0">
                <a:latin typeface="Times New Roman" pitchFamily="18" charset="0"/>
              </a:rPr>
              <a:t>СОШ </a:t>
            </a:r>
            <a:r>
              <a:rPr lang="ru-RU" sz="2400" dirty="0" smtClean="0">
                <a:latin typeface="Times New Roman" pitchFamily="18" charset="0"/>
              </a:rPr>
              <a:t>№3 г. Владикавказ</a:t>
            </a:r>
          </a:p>
          <a:p>
            <a:r>
              <a:rPr lang="ru-RU" sz="2400" dirty="0" smtClean="0">
                <a:latin typeface="Times New Roman" pitchFamily="18" charset="0"/>
              </a:rPr>
              <a:t>учитель биологии</a:t>
            </a:r>
            <a:endParaRPr lang="ru-RU" sz="2400" dirty="0">
              <a:latin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</a:rPr>
              <a:t>Купреев</a:t>
            </a:r>
            <a:r>
              <a:rPr lang="ru-RU" sz="2400" dirty="0" smtClean="0">
                <a:latin typeface="Times New Roman" pitchFamily="18" charset="0"/>
              </a:rPr>
              <a:t> М.</a:t>
            </a:r>
            <a:r>
              <a:rPr lang="ru-RU" sz="2400" dirty="0" smtClean="0">
                <a:latin typeface="Times New Roman" pitchFamily="18" charset="0"/>
              </a:rPr>
              <a:t>Н</a:t>
            </a:r>
            <a:r>
              <a:rPr lang="ru-RU" sz="2400" dirty="0">
                <a:latin typeface="Times New Roman" pitchFamily="18" charset="0"/>
              </a:rPr>
              <a:t>.</a:t>
            </a:r>
          </a:p>
        </p:txBody>
      </p:sp>
      <p:pic>
        <p:nvPicPr>
          <p:cNvPr id="2058" name="Picture 10" descr="i?id=119378188-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3284538"/>
            <a:ext cx="3455987" cy="287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1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8913"/>
            <a:ext cx="8229600" cy="1295400"/>
          </a:xfrm>
        </p:spPr>
        <p:txBody>
          <a:bodyPr/>
          <a:lstStyle/>
          <a:p>
            <a:pPr>
              <a:buFontTx/>
              <a:buNone/>
            </a:pPr>
            <a:r>
              <a:rPr lang="ru-RU" sz="1800">
                <a:solidFill>
                  <a:srgbClr val="000099"/>
                </a:solidFill>
                <a:latin typeface="Times New Roman" pitchFamily="18" charset="0"/>
              </a:rPr>
              <a:t>Цветок – орган семенного размножения, в нём совмещены процессы бесполого и полового размножения, это видоизменённый укороченный побег с ограниченным ростом.</a:t>
            </a:r>
          </a:p>
          <a:p>
            <a:pPr>
              <a:buFontTx/>
              <a:buNone/>
            </a:pPr>
            <a:r>
              <a:rPr lang="ru-RU" sz="1800">
                <a:solidFill>
                  <a:srgbClr val="000099"/>
                </a:solidFill>
                <a:latin typeface="Times New Roman" pitchFamily="18" charset="0"/>
              </a:rPr>
              <a:t>Развитие цветка завершается образованием плода с семенами.</a:t>
            </a:r>
          </a:p>
        </p:txBody>
      </p:sp>
      <p:pic>
        <p:nvPicPr>
          <p:cNvPr id="4103" name="Picture 7" descr="Соцвет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700213"/>
            <a:ext cx="3309938" cy="4679950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851275" y="1844675"/>
            <a:ext cx="4897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b="1" i="1">
              <a:solidFill>
                <a:srgbClr val="000099"/>
              </a:solidFill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3779838" y="1557338"/>
            <a:ext cx="514826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В центре цветка находится пестик – женская часть цветка. Он состоит из рыльца, столбика и завязи (в ней находится семяпочка).</a:t>
            </a:r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1547813" y="1916113"/>
            <a:ext cx="2232025" cy="30972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1763713" y="3284538"/>
            <a:ext cx="2087562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2268538" y="4005263"/>
            <a:ext cx="16557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 flipH="1">
            <a:off x="1619250" y="4797425"/>
            <a:ext cx="2232025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851275" y="2636838"/>
            <a:ext cx="4572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Пестик окружён тычинками, каждая тычинка имеет тычиночную нить и пыльник (в нём созревает пыльца).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851275" y="36449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Тычинки и пестики защищены венчиком, который состоит из лепестков. 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3779838" y="4365625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Лепестки окружены чашелистиками. Венчик + чашелистики образуют околоцветник.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/>
      <p:bldP spid="4105" grpId="0"/>
      <p:bldP spid="4106" grpId="0" animBg="1"/>
      <p:bldP spid="4107" grpId="0" animBg="1"/>
      <p:bldP spid="4108" grpId="0" animBg="1"/>
      <p:bldP spid="4109" grpId="0" animBg="1"/>
      <p:bldP spid="4110" grpId="0"/>
      <p:bldP spid="4111" grpId="0"/>
      <p:bldP spid="4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836613"/>
            <a:ext cx="3527425" cy="12969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>
                <a:solidFill>
                  <a:srgbClr val="000099"/>
                </a:solidFill>
                <a:latin typeface="Times New Roman" pitchFamily="18" charset="0"/>
              </a:rPr>
              <a:t>Околоцветник у яблони, гороха – </a:t>
            </a:r>
            <a:r>
              <a:rPr lang="ru-RU" sz="2400" b="1" i="1">
                <a:solidFill>
                  <a:srgbClr val="000099"/>
                </a:solidFill>
                <a:latin typeface="Times New Roman" pitchFamily="18" charset="0"/>
              </a:rPr>
              <a:t>двойной</a:t>
            </a:r>
            <a:r>
              <a:rPr lang="ru-RU" sz="2400">
                <a:solidFill>
                  <a:srgbClr val="000099"/>
                </a:solidFill>
                <a:latin typeface="Times New Roman" pitchFamily="18" charset="0"/>
              </a:rPr>
              <a:t> (чашечка + венчик).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5940425" y="4437063"/>
            <a:ext cx="289401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sz="2400">
                <a:solidFill>
                  <a:srgbClr val="000099"/>
                </a:solidFill>
                <a:latin typeface="Times New Roman" pitchFamily="18" charset="0"/>
              </a:rPr>
              <a:t>Околоцветник у тюльпана, ландыша – </a:t>
            </a:r>
            <a:r>
              <a:rPr lang="ru-RU" sz="2400" b="1" i="1">
                <a:solidFill>
                  <a:srgbClr val="000099"/>
                </a:solidFill>
                <a:latin typeface="Times New Roman" pitchFamily="18" charset="0"/>
              </a:rPr>
              <a:t>простой </a:t>
            </a:r>
            <a:r>
              <a:rPr lang="ru-RU" sz="2400">
                <a:solidFill>
                  <a:srgbClr val="000099"/>
                </a:solidFill>
                <a:latin typeface="Times New Roman" pitchFamily="18" charset="0"/>
              </a:rPr>
              <a:t>(не разделён на чашечку и венчик).</a:t>
            </a:r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3779838" y="1341438"/>
            <a:ext cx="976312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4787900" y="4868863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32" name="Picture 12" descr="i?id=17089771-03"/>
          <p:cNvPicPr>
            <a:picLocks noChangeAspect="1" noChangeArrowheads="1"/>
          </p:cNvPicPr>
          <p:nvPr/>
        </p:nvPicPr>
        <p:blipFill>
          <a:blip r:embed="rId2" cstate="print"/>
          <a:srcRect r="32245"/>
          <a:stretch>
            <a:fillRect/>
          </a:stretch>
        </p:blipFill>
        <p:spPr bwMode="auto">
          <a:xfrm>
            <a:off x="1763713" y="3573463"/>
            <a:ext cx="1944687" cy="2951162"/>
          </a:xfrm>
          <a:prstGeom prst="rect">
            <a:avLst/>
          </a:prstGeom>
          <a:noFill/>
        </p:spPr>
      </p:pic>
      <p:pic>
        <p:nvPicPr>
          <p:cNvPr id="5134" name="Picture 14" descr="i?id=36502986-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5600" y="692150"/>
            <a:ext cx="2659063" cy="2305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/>
      <p:bldP spid="5129" grpId="0" animBg="1"/>
      <p:bldP spid="51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ru-RU" sz="3200" b="1">
                <a:solidFill>
                  <a:srgbClr val="000099"/>
                </a:solidFill>
                <a:latin typeface="Times New Roman" pitchFamily="18" charset="0"/>
              </a:rPr>
              <a:t>Различия цветков по полу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412875"/>
            <a:ext cx="2376488" cy="1468438"/>
          </a:xfrm>
        </p:spPr>
        <p:txBody>
          <a:bodyPr/>
          <a:lstStyle/>
          <a:p>
            <a:pPr>
              <a:buFontTx/>
              <a:buNone/>
            </a:pPr>
            <a:r>
              <a:rPr lang="ru-RU" sz="1600" b="1" i="1" u="sng">
                <a:solidFill>
                  <a:srgbClr val="000099"/>
                </a:solidFill>
                <a:latin typeface="Times New Roman" pitchFamily="18" charset="0"/>
              </a:rPr>
              <a:t>Обоеполые:</a:t>
            </a:r>
          </a:p>
          <a:p>
            <a:pPr>
              <a:buFontTx/>
              <a:buNone/>
            </a:pPr>
            <a:r>
              <a:rPr lang="ru-RU" sz="1600">
                <a:solidFill>
                  <a:srgbClr val="000099"/>
                </a:solidFill>
                <a:latin typeface="Times New Roman" pitchFamily="18" charset="0"/>
              </a:rPr>
              <a:t>      имеют пестики и тычинки (большинство покрытосеменных).</a:t>
            </a: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2843213" y="692150"/>
            <a:ext cx="865187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932363" y="692150"/>
            <a:ext cx="7207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4572000" y="1412875"/>
            <a:ext cx="1727200" cy="137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ru-RU" b="1" i="1" u="sng">
                <a:solidFill>
                  <a:srgbClr val="000099"/>
                </a:solidFill>
                <a:latin typeface="Times New Roman" pitchFamily="18" charset="0"/>
              </a:rPr>
              <a:t>Однополые:</a:t>
            </a:r>
          </a:p>
          <a:p>
            <a:pPr algn="r"/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      </a:t>
            </a:r>
            <a:r>
              <a:rPr lang="ru-RU" sz="1600">
                <a:solidFill>
                  <a:srgbClr val="000099"/>
                </a:solidFill>
                <a:latin typeface="Times New Roman" pitchFamily="18" charset="0"/>
              </a:rPr>
              <a:t>пестичные     (женские) и тычиночные (мужские).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50825" y="2924175"/>
            <a:ext cx="8893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000099"/>
                </a:solidFill>
                <a:latin typeface="Times New Roman" pitchFamily="18" charset="0"/>
              </a:rPr>
              <a:t>Различия растений по расположению на них цветков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2339975" y="3357563"/>
            <a:ext cx="8651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5292725" y="3357563"/>
            <a:ext cx="7207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1835150" y="3933825"/>
            <a:ext cx="194468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 u="sng">
                <a:solidFill>
                  <a:srgbClr val="000099"/>
                </a:solidFill>
                <a:latin typeface="Times New Roman" pitchFamily="18" charset="0"/>
              </a:rPr>
              <a:t>Однодомные:</a:t>
            </a:r>
            <a:endParaRPr lang="ru-RU" u="sng">
              <a:solidFill>
                <a:srgbClr val="000099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кукуруза, лещина, дуб (однополые цветки находятся на одной и той же особи растения).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4932363" y="4005263"/>
            <a:ext cx="2160587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 u="sng">
                <a:solidFill>
                  <a:srgbClr val="000099"/>
                </a:solidFill>
                <a:latin typeface="Times New Roman" pitchFamily="18" charset="0"/>
              </a:rPr>
              <a:t>Двудомные:</a:t>
            </a:r>
            <a:endParaRPr lang="ru-RU" u="sng">
              <a:solidFill>
                <a:srgbClr val="000099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тополь, осина, ива (цветки однополые, но на одних особях находятся только пестичные цветки, а на других – тычиночные).</a:t>
            </a:r>
          </a:p>
        </p:txBody>
      </p:sp>
      <p:pic>
        <p:nvPicPr>
          <p:cNvPr id="6158" name="Picture 14" descr="zrcs88199pl9vj4j4cyktuwocsnjslkk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84313"/>
            <a:ext cx="1724025" cy="1292225"/>
          </a:xfrm>
          <a:prstGeom prst="rect">
            <a:avLst/>
          </a:prstGeom>
          <a:noFill/>
        </p:spPr>
      </p:pic>
      <p:pic>
        <p:nvPicPr>
          <p:cNvPr id="6159" name="Picture 15" descr="msh-26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692150"/>
            <a:ext cx="1444625" cy="2100263"/>
          </a:xfrm>
          <a:prstGeom prst="rect">
            <a:avLst/>
          </a:prstGeom>
          <a:noFill/>
        </p:spPr>
      </p:pic>
      <p:pic>
        <p:nvPicPr>
          <p:cNvPr id="6162" name="Picture 18" descr="45584_8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4005263"/>
            <a:ext cx="1792287" cy="2265362"/>
          </a:xfrm>
          <a:prstGeom prst="rect">
            <a:avLst/>
          </a:prstGeom>
          <a:noFill/>
        </p:spPr>
      </p:pic>
      <p:pic>
        <p:nvPicPr>
          <p:cNvPr id="6167" name="Picture 23" descr="i?id=140155056-0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850" y="4292600"/>
            <a:ext cx="1428750" cy="1584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animBg="1"/>
      <p:bldP spid="6150" grpId="0" animBg="1"/>
      <p:bldP spid="6151" grpId="0"/>
      <p:bldP spid="6152" grpId="0"/>
      <p:bldP spid="6153" grpId="0" animBg="1"/>
      <p:bldP spid="6154" grpId="0" animBg="1"/>
      <p:bldP spid="6156" grpId="0"/>
      <p:bldP spid="61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r>
              <a:rPr lang="ru-RU" sz="4000" b="1" i="1">
                <a:solidFill>
                  <a:srgbClr val="000099"/>
                </a:solidFill>
                <a:latin typeface="Times New Roman" pitchFamily="18" charset="0"/>
              </a:rPr>
              <a:t>Соцветия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296988"/>
          </a:xfrm>
        </p:spPr>
        <p:txBody>
          <a:bodyPr/>
          <a:lstStyle/>
          <a:p>
            <a:pPr>
              <a:buFontTx/>
              <a:buNone/>
            </a:pPr>
            <a:r>
              <a:rPr lang="ru-RU" sz="1600">
                <a:solidFill>
                  <a:srgbClr val="000099"/>
                </a:solidFill>
                <a:latin typeface="Times New Roman" pitchFamily="18" charset="0"/>
              </a:rPr>
              <a:t>Одиночные цветки в природе встречаются редко. Обычно они собраны в группы –</a:t>
            </a:r>
          </a:p>
          <a:p>
            <a:pPr>
              <a:buFontTx/>
              <a:buNone/>
            </a:pPr>
            <a:r>
              <a:rPr lang="ru-RU" sz="1600">
                <a:solidFill>
                  <a:srgbClr val="000099"/>
                </a:solidFill>
                <a:latin typeface="Times New Roman" pitchFamily="18" charset="0"/>
              </a:rPr>
              <a:t>соцветия.</a:t>
            </a:r>
          </a:p>
          <a:p>
            <a:pPr>
              <a:buFontTx/>
              <a:buNone/>
            </a:pPr>
            <a:r>
              <a:rPr lang="ru-RU" sz="1600" i="1" u="sng">
                <a:solidFill>
                  <a:srgbClr val="FF0066"/>
                </a:solidFill>
                <a:latin typeface="Times New Roman" pitchFamily="18" charset="0"/>
              </a:rPr>
              <a:t>Соцветие</a:t>
            </a:r>
            <a:r>
              <a:rPr lang="ru-RU" sz="1600">
                <a:solidFill>
                  <a:srgbClr val="000099"/>
                </a:solidFill>
                <a:latin typeface="Times New Roman" pitchFamily="18" charset="0"/>
              </a:rPr>
              <a:t> – это группа из нескольких цветков (обычно мелких), расположенных на одном</a:t>
            </a:r>
          </a:p>
          <a:p>
            <a:pPr>
              <a:buFontTx/>
              <a:buNone/>
            </a:pPr>
            <a:r>
              <a:rPr lang="ru-RU" sz="1600">
                <a:solidFill>
                  <a:srgbClr val="000099"/>
                </a:solidFill>
                <a:latin typeface="Times New Roman" pitchFamily="18" charset="0"/>
              </a:rPr>
              <a:t>цветочном стебле или цветоножке.</a:t>
            </a:r>
          </a:p>
        </p:txBody>
      </p:sp>
      <p:pic>
        <p:nvPicPr>
          <p:cNvPr id="7175" name="Picture 7" descr="botanika-(13)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844675"/>
            <a:ext cx="6477000" cy="2735263"/>
          </a:xfrm>
          <a:prstGeom prst="rect">
            <a:avLst/>
          </a:prstGeom>
          <a:noFill/>
        </p:spPr>
      </p:pic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23850" y="4724400"/>
            <a:ext cx="86407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Биологическое значение соцветий у растений, опыляемых насекомыми, заключается в том, что мелкие цветки, собранные в соцветия, хорошо заметны для насекомых-опылителей. </a:t>
            </a:r>
          </a:p>
          <a:p>
            <a:r>
              <a:rPr lang="ru-RU">
                <a:solidFill>
                  <a:srgbClr val="000099"/>
                </a:solidFill>
                <a:latin typeface="Times New Roman" pitchFamily="18" charset="0"/>
              </a:rPr>
              <a:t>У ветроопыляемых растений в соцветиях, находящихся на концах стеблей и не прикрытых листьями, лучше происходит отдача и улавливание пыльцы, переносимой воздушными потоками.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uiExpand="1" build="p"/>
      <p:bldP spid="7177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305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Оформление по умолчанию</vt:lpstr>
      <vt:lpstr>Цветок, его строение. Соцветия.</vt:lpstr>
      <vt:lpstr>Слайд 2</vt:lpstr>
      <vt:lpstr>Слайд 3</vt:lpstr>
      <vt:lpstr>Различия цветков по полу</vt:lpstr>
      <vt:lpstr>Соцветия</vt:lpstr>
    </vt:vector>
  </TitlesOfParts>
  <Company>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Цветок, его строение. Соцветия.</dc:title>
  <dc:creator>Лена</dc:creator>
  <cp:lastModifiedBy>Михаил</cp:lastModifiedBy>
  <cp:revision>22</cp:revision>
  <dcterms:created xsi:type="dcterms:W3CDTF">2007-10-24T07:33:37Z</dcterms:created>
  <dcterms:modified xsi:type="dcterms:W3CDTF">2015-01-24T15:55:19Z</dcterms:modified>
</cp:coreProperties>
</file>