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4" r:id="rId6"/>
    <p:sldId id="261" r:id="rId7"/>
    <p:sldId id="260" r:id="rId8"/>
    <p:sldId id="263" r:id="rId9"/>
    <p:sldId id="262" r:id="rId10"/>
    <p:sldId id="268" r:id="rId11"/>
    <p:sldId id="264" r:id="rId12"/>
    <p:sldId id="269" r:id="rId13"/>
    <p:sldId id="273" r:id="rId14"/>
    <p:sldId id="270" r:id="rId15"/>
    <p:sldId id="265" r:id="rId16"/>
    <p:sldId id="275" r:id="rId17"/>
    <p:sldId id="271" r:id="rId18"/>
    <p:sldId id="272" r:id="rId19"/>
    <p:sldId id="266" r:id="rId20"/>
    <p:sldId id="276" r:id="rId21"/>
    <p:sldId id="267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CC33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>
      <p:cViewPr varScale="1">
        <p:scale>
          <a:sx n="67" d="100"/>
          <a:sy n="67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1559B-F394-470E-B5F7-63303E99A2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D91F6-E478-4F16-AA2A-40CE6D16D7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B7B89-8BDC-410C-A20B-EC27C66888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1451F-E2BF-4AC0-B4E7-9C237A5794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468F8-D6D5-4BAF-9D8A-ECFC71061C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7F20C-820E-4752-8E02-0D64C4F67F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284A9-5FFF-4C36-A29A-8E80E837EE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74186-61C0-4793-ACFB-2D979066D9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7460F-51AA-4745-AA8F-07BD016BE1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C5A6C-88F7-4896-8D6A-7158CFA3BB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14BC8-1CC1-42AF-BA7C-D0AAD59603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B73041-F669-4C72-AA15-8AAFA83E5E5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3" name="Picture 5" descr="Изображение 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1341438"/>
            <a:ext cx="2425700" cy="5516562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0"/>
            <a:ext cx="7777163" cy="7634288"/>
          </a:xfrm>
        </p:spPr>
        <p:txBody>
          <a:bodyPr/>
          <a:lstStyle/>
          <a:p>
            <a:endParaRPr lang="ru-RU"/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684213" y="0"/>
            <a:ext cx="7993062" cy="685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Условия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прорастания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семян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50" y="0"/>
            <a:ext cx="7772400" cy="1470025"/>
          </a:xfrm>
        </p:spPr>
        <p:txBody>
          <a:bodyPr/>
          <a:lstStyle/>
          <a:p>
            <a:r>
              <a:rPr lang="ru-RU" sz="3600" b="1"/>
              <a:t>Опыт №1. Влияние воды на прорастание семян. </a:t>
            </a: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1331913" y="2420938"/>
            <a:ext cx="2232025" cy="3859212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5364163" y="2420938"/>
            <a:ext cx="2232025" cy="3859212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7656" name="Picture 8" descr="sf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5300663"/>
            <a:ext cx="434975" cy="449262"/>
          </a:xfrm>
          <a:prstGeom prst="rect">
            <a:avLst/>
          </a:prstGeom>
          <a:noFill/>
        </p:spPr>
      </p:pic>
      <p:pic>
        <p:nvPicPr>
          <p:cNvPr id="27657" name="Picture 9" descr="sf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5734050"/>
            <a:ext cx="433387" cy="447675"/>
          </a:xfrm>
          <a:prstGeom prst="rect">
            <a:avLst/>
          </a:prstGeom>
          <a:noFill/>
        </p:spPr>
      </p:pic>
      <p:pic>
        <p:nvPicPr>
          <p:cNvPr id="27658" name="Picture 10" descr="sf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5373688"/>
            <a:ext cx="433388" cy="447675"/>
          </a:xfrm>
          <a:prstGeom prst="rect">
            <a:avLst/>
          </a:prstGeom>
          <a:noFill/>
        </p:spPr>
      </p:pic>
      <p:pic>
        <p:nvPicPr>
          <p:cNvPr id="27659" name="Picture 11" descr="Изображение 001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/>
          <a:stretch>
            <a:fillRect/>
          </a:stretch>
        </p:blipFill>
        <p:spPr bwMode="auto">
          <a:xfrm>
            <a:off x="6084888" y="5300663"/>
            <a:ext cx="933450" cy="534987"/>
          </a:xfrm>
          <a:prstGeom prst="rect">
            <a:avLst/>
          </a:prstGeom>
          <a:noFill/>
        </p:spPr>
      </p:pic>
      <p:pic>
        <p:nvPicPr>
          <p:cNvPr id="27660" name="Picture 12" descr="Изображение 001"/>
          <p:cNvPicPr>
            <a:picLocks noChangeAspect="1" noChangeArrowheads="1"/>
          </p:cNvPicPr>
          <p:nvPr/>
        </p:nvPicPr>
        <p:blipFill>
          <a:blip r:embed="rId3" cstate="print">
            <a:lum contrast="18000"/>
          </a:blip>
          <a:srcRect/>
          <a:stretch>
            <a:fillRect/>
          </a:stretch>
        </p:blipFill>
        <p:spPr bwMode="auto">
          <a:xfrm rot="3112782">
            <a:off x="6692900" y="4908550"/>
            <a:ext cx="862013" cy="493713"/>
          </a:xfrm>
          <a:prstGeom prst="rect">
            <a:avLst/>
          </a:prstGeom>
          <a:noFill/>
        </p:spPr>
      </p:pic>
      <p:pic>
        <p:nvPicPr>
          <p:cNvPr id="27661" name="Picture 13" descr="Изображение 001"/>
          <p:cNvPicPr>
            <a:picLocks noChangeAspect="1" noChangeArrowheads="1"/>
          </p:cNvPicPr>
          <p:nvPr/>
        </p:nvPicPr>
        <p:blipFill>
          <a:blip r:embed="rId3" cstate="print">
            <a:lum contrast="18000"/>
          </a:blip>
          <a:srcRect/>
          <a:stretch>
            <a:fillRect/>
          </a:stretch>
        </p:blipFill>
        <p:spPr bwMode="auto">
          <a:xfrm rot="-3380897">
            <a:off x="5395913" y="4837113"/>
            <a:ext cx="862012" cy="493712"/>
          </a:xfrm>
          <a:prstGeom prst="rect">
            <a:avLst/>
          </a:prstGeom>
          <a:noFill/>
        </p:spPr>
      </p:pic>
      <p:sp>
        <p:nvSpPr>
          <p:cNvPr id="27668" name="Freeform 20"/>
          <p:cNvSpPr>
            <a:spLocks/>
          </p:cNvSpPr>
          <p:nvPr/>
        </p:nvSpPr>
        <p:spPr bwMode="auto">
          <a:xfrm>
            <a:off x="5364163" y="5589588"/>
            <a:ext cx="2232025" cy="215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80" y="136"/>
              </a:cxn>
              <a:cxn ang="0">
                <a:pos x="1406" y="0"/>
              </a:cxn>
            </a:cxnLst>
            <a:rect l="0" t="0" r="r" b="b"/>
            <a:pathLst>
              <a:path w="1406" h="136">
                <a:moveTo>
                  <a:pt x="0" y="0"/>
                </a:moveTo>
                <a:cubicBezTo>
                  <a:pt x="223" y="68"/>
                  <a:pt x="446" y="136"/>
                  <a:pt x="680" y="136"/>
                </a:cubicBezTo>
                <a:cubicBezTo>
                  <a:pt x="914" y="136"/>
                  <a:pt x="1285" y="23"/>
                  <a:pt x="140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651500" y="5805488"/>
            <a:ext cx="1616075" cy="40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H</a:t>
            </a:r>
            <a:r>
              <a:rPr lang="en-US" sz="1200"/>
              <a:t>2</a:t>
            </a:r>
            <a:r>
              <a:rPr lang="en-US" sz="2400"/>
              <a:t>O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773238"/>
          </a:xfrm>
        </p:spPr>
        <p:txBody>
          <a:bodyPr/>
          <a:lstStyle/>
          <a:p>
            <a:pPr algn="l"/>
            <a:r>
              <a:rPr lang="ru-RU" sz="3600" b="1"/>
              <a:t>Опыт №</a:t>
            </a:r>
            <a:r>
              <a:rPr lang="en-US" sz="3600" b="1"/>
              <a:t>2</a:t>
            </a:r>
            <a:r>
              <a:rPr lang="ru-RU" sz="3600" b="1"/>
              <a:t>. Влияние воздуха на прорас-</a:t>
            </a:r>
            <a:br>
              <a:rPr lang="ru-RU" sz="3600" b="1"/>
            </a:br>
            <a:r>
              <a:rPr lang="ru-RU" sz="3600" b="1"/>
              <a:t>тание семян.</a:t>
            </a: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1331913" y="2420938"/>
            <a:ext cx="2232025" cy="3859212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6397" name="Picture 13" descr="Изображение 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4724400"/>
            <a:ext cx="725487" cy="725488"/>
          </a:xfrm>
          <a:prstGeom prst="rect">
            <a:avLst/>
          </a:prstGeom>
          <a:noFill/>
        </p:spPr>
      </p:pic>
      <p:pic>
        <p:nvPicPr>
          <p:cNvPr id="16398" name="Picture 14" descr="Изображение 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5157788"/>
            <a:ext cx="647700" cy="647700"/>
          </a:xfrm>
          <a:prstGeom prst="rect">
            <a:avLst/>
          </a:prstGeom>
          <a:noFill/>
        </p:spPr>
      </p:pic>
      <p:pic>
        <p:nvPicPr>
          <p:cNvPr id="16399" name="Picture 15" descr="Изображение 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5445125"/>
            <a:ext cx="647700" cy="647700"/>
          </a:xfrm>
          <a:prstGeom prst="rect">
            <a:avLst/>
          </a:prstGeom>
          <a:noFill/>
        </p:spPr>
      </p:pic>
      <p:pic>
        <p:nvPicPr>
          <p:cNvPr id="16400" name="Picture 16" descr="Изображение 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5300663"/>
            <a:ext cx="576262" cy="576262"/>
          </a:xfrm>
          <a:prstGeom prst="rect">
            <a:avLst/>
          </a:prstGeom>
          <a:noFill/>
        </p:spPr>
      </p:pic>
      <p:sp>
        <p:nvSpPr>
          <p:cNvPr id="16403" name="AutoShape 19"/>
          <p:cNvSpPr>
            <a:spLocks noChangeArrowheads="1"/>
          </p:cNvSpPr>
          <p:nvPr/>
        </p:nvSpPr>
        <p:spPr bwMode="auto">
          <a:xfrm>
            <a:off x="5508625" y="2349500"/>
            <a:ext cx="2232025" cy="3859213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6405" name="Picture 21" descr="Изображение 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4652963"/>
            <a:ext cx="2016125" cy="1147762"/>
          </a:xfrm>
          <a:prstGeom prst="rect">
            <a:avLst/>
          </a:prstGeom>
          <a:noFill/>
        </p:spPr>
      </p:pic>
      <p:sp>
        <p:nvSpPr>
          <p:cNvPr id="163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4221163"/>
            <a:ext cx="1544638" cy="40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H</a:t>
            </a:r>
            <a:r>
              <a:rPr lang="en-US" sz="1200"/>
              <a:t>2</a:t>
            </a:r>
            <a:r>
              <a:rPr lang="en-US" sz="2400"/>
              <a:t>O</a:t>
            </a:r>
            <a:endParaRPr lang="ru-RU" sz="2400"/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5940425" y="5734050"/>
            <a:ext cx="154463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H</a:t>
            </a:r>
            <a:r>
              <a:rPr lang="en-US" sz="1200"/>
              <a:t>2</a:t>
            </a:r>
            <a:r>
              <a:rPr lang="en-US" sz="2400"/>
              <a:t>O</a:t>
            </a:r>
            <a:endParaRPr lang="ru-RU" sz="2400"/>
          </a:p>
        </p:txBody>
      </p:sp>
      <p:sp>
        <p:nvSpPr>
          <p:cNvPr id="16415" name="Freeform 31"/>
          <p:cNvSpPr>
            <a:spLocks/>
          </p:cNvSpPr>
          <p:nvPr/>
        </p:nvSpPr>
        <p:spPr bwMode="auto">
          <a:xfrm>
            <a:off x="1331913" y="3860800"/>
            <a:ext cx="2232025" cy="3603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80" y="227"/>
              </a:cxn>
              <a:cxn ang="0">
                <a:pos x="1406" y="0"/>
              </a:cxn>
            </a:cxnLst>
            <a:rect l="0" t="0" r="r" b="b"/>
            <a:pathLst>
              <a:path w="1406" h="227">
                <a:moveTo>
                  <a:pt x="0" y="0"/>
                </a:moveTo>
                <a:cubicBezTo>
                  <a:pt x="223" y="113"/>
                  <a:pt x="446" y="227"/>
                  <a:pt x="680" y="227"/>
                </a:cubicBezTo>
                <a:cubicBezTo>
                  <a:pt x="914" y="227"/>
                  <a:pt x="1285" y="38"/>
                  <a:pt x="140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6" name="Freeform 32"/>
          <p:cNvSpPr>
            <a:spLocks/>
          </p:cNvSpPr>
          <p:nvPr/>
        </p:nvSpPr>
        <p:spPr bwMode="auto">
          <a:xfrm>
            <a:off x="5508625" y="5373688"/>
            <a:ext cx="2232025" cy="442912"/>
          </a:xfrm>
          <a:custGeom>
            <a:avLst/>
            <a:gdLst/>
            <a:ahLst/>
            <a:cxnLst>
              <a:cxn ang="0">
                <a:pos x="0" y="45"/>
              </a:cxn>
              <a:cxn ang="0">
                <a:pos x="680" y="272"/>
              </a:cxn>
              <a:cxn ang="0">
                <a:pos x="1406" y="0"/>
              </a:cxn>
            </a:cxnLst>
            <a:rect l="0" t="0" r="r" b="b"/>
            <a:pathLst>
              <a:path w="1406" h="279">
                <a:moveTo>
                  <a:pt x="0" y="45"/>
                </a:moveTo>
                <a:cubicBezTo>
                  <a:pt x="223" y="162"/>
                  <a:pt x="446" y="279"/>
                  <a:pt x="680" y="272"/>
                </a:cubicBezTo>
                <a:cubicBezTo>
                  <a:pt x="914" y="265"/>
                  <a:pt x="1160" y="132"/>
                  <a:pt x="140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ru-RU" sz="3600" b="1"/>
              <a:t>Опыт №</a:t>
            </a:r>
            <a:r>
              <a:rPr lang="en-US" sz="3600" b="1"/>
              <a:t>3</a:t>
            </a:r>
            <a:r>
              <a:rPr lang="ru-RU" sz="3600" b="1"/>
              <a:t>. Влияние тепла на прорастание семян.</a:t>
            </a: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1331913" y="2420938"/>
            <a:ext cx="2232025" cy="3859212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5364163" y="2492375"/>
            <a:ext cx="2232025" cy="3859213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9704" name="Picture 8" descr="sf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5589588"/>
            <a:ext cx="363538" cy="376237"/>
          </a:xfrm>
          <a:prstGeom prst="rect">
            <a:avLst/>
          </a:prstGeom>
          <a:noFill/>
        </p:spPr>
      </p:pic>
      <p:pic>
        <p:nvPicPr>
          <p:cNvPr id="29705" name="Picture 9" descr="sf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5661025"/>
            <a:ext cx="363538" cy="376238"/>
          </a:xfrm>
          <a:prstGeom prst="rect">
            <a:avLst/>
          </a:prstGeom>
          <a:noFill/>
        </p:spPr>
      </p:pic>
      <p:pic>
        <p:nvPicPr>
          <p:cNvPr id="29706" name="Picture 10" descr="sf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7050" y="5445125"/>
            <a:ext cx="363538" cy="376238"/>
          </a:xfrm>
          <a:prstGeom prst="rect">
            <a:avLst/>
          </a:prstGeom>
          <a:noFill/>
        </p:spPr>
      </p:pic>
      <p:pic>
        <p:nvPicPr>
          <p:cNvPr id="29707" name="Picture 11" descr="Изображение 001"/>
          <p:cNvPicPr>
            <a:picLocks noChangeAspect="1" noChangeArrowheads="1"/>
          </p:cNvPicPr>
          <p:nvPr/>
        </p:nvPicPr>
        <p:blipFill>
          <a:blip r:embed="rId3" cstate="print">
            <a:lum contrast="18000"/>
          </a:blip>
          <a:srcRect/>
          <a:stretch>
            <a:fillRect/>
          </a:stretch>
        </p:blipFill>
        <p:spPr bwMode="auto">
          <a:xfrm rot="-3380897">
            <a:off x="1435100" y="5197475"/>
            <a:ext cx="862013" cy="493713"/>
          </a:xfrm>
          <a:prstGeom prst="rect">
            <a:avLst/>
          </a:prstGeom>
          <a:noFill/>
        </p:spPr>
      </p:pic>
      <p:pic>
        <p:nvPicPr>
          <p:cNvPr id="29708" name="Picture 12" descr="Изображение 001"/>
          <p:cNvPicPr>
            <a:picLocks noChangeAspect="1" noChangeArrowheads="1"/>
          </p:cNvPicPr>
          <p:nvPr/>
        </p:nvPicPr>
        <p:blipFill>
          <a:blip r:embed="rId3" cstate="print">
            <a:lum contrast="18000"/>
          </a:blip>
          <a:srcRect/>
          <a:stretch>
            <a:fillRect/>
          </a:stretch>
        </p:blipFill>
        <p:spPr bwMode="auto">
          <a:xfrm rot="550405">
            <a:off x="2124075" y="5373688"/>
            <a:ext cx="862013" cy="493712"/>
          </a:xfrm>
          <a:prstGeom prst="rect">
            <a:avLst/>
          </a:prstGeom>
          <a:noFill/>
        </p:spPr>
      </p:pic>
      <p:pic>
        <p:nvPicPr>
          <p:cNvPr id="29709" name="Picture 13" descr="Изображение 001"/>
          <p:cNvPicPr>
            <a:picLocks noChangeAspect="1" noChangeArrowheads="1"/>
          </p:cNvPicPr>
          <p:nvPr/>
        </p:nvPicPr>
        <p:blipFill>
          <a:blip r:embed="rId3" cstate="print">
            <a:lum contrast="18000"/>
          </a:blip>
          <a:srcRect/>
          <a:stretch>
            <a:fillRect/>
          </a:stretch>
        </p:blipFill>
        <p:spPr bwMode="auto">
          <a:xfrm rot="11143898">
            <a:off x="2411413" y="4941888"/>
            <a:ext cx="862012" cy="493712"/>
          </a:xfrm>
          <a:prstGeom prst="rect">
            <a:avLst/>
          </a:prstGeom>
          <a:noFill/>
        </p:spPr>
      </p:pic>
      <p:sp>
        <p:nvSpPr>
          <p:cNvPr id="297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860800"/>
            <a:ext cx="1831975" cy="40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Тепло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5508625" y="4005263"/>
            <a:ext cx="183197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2400"/>
              <a:t>Холод </a:t>
            </a:r>
          </a:p>
        </p:txBody>
      </p:sp>
      <p:sp>
        <p:nvSpPr>
          <p:cNvPr id="29711" name="Freeform 15"/>
          <p:cNvSpPr>
            <a:spLocks/>
          </p:cNvSpPr>
          <p:nvPr/>
        </p:nvSpPr>
        <p:spPr bwMode="auto">
          <a:xfrm>
            <a:off x="1331913" y="5589588"/>
            <a:ext cx="2232025" cy="373062"/>
          </a:xfrm>
          <a:custGeom>
            <a:avLst/>
            <a:gdLst/>
            <a:ahLst/>
            <a:cxnLst>
              <a:cxn ang="0">
                <a:pos x="0" y="46"/>
              </a:cxn>
              <a:cxn ang="0">
                <a:pos x="726" y="227"/>
              </a:cxn>
              <a:cxn ang="0">
                <a:pos x="1406" y="0"/>
              </a:cxn>
            </a:cxnLst>
            <a:rect l="0" t="0" r="r" b="b"/>
            <a:pathLst>
              <a:path w="1406" h="235">
                <a:moveTo>
                  <a:pt x="0" y="46"/>
                </a:moveTo>
                <a:cubicBezTo>
                  <a:pt x="246" y="140"/>
                  <a:pt x="492" y="235"/>
                  <a:pt x="726" y="227"/>
                </a:cubicBezTo>
                <a:cubicBezTo>
                  <a:pt x="960" y="219"/>
                  <a:pt x="1183" y="109"/>
                  <a:pt x="140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13" name="Freeform 17"/>
          <p:cNvSpPr>
            <a:spLocks/>
          </p:cNvSpPr>
          <p:nvPr/>
        </p:nvSpPr>
        <p:spPr bwMode="auto">
          <a:xfrm>
            <a:off x="5364163" y="5661025"/>
            <a:ext cx="2232025" cy="373063"/>
          </a:xfrm>
          <a:custGeom>
            <a:avLst/>
            <a:gdLst/>
            <a:ahLst/>
            <a:cxnLst>
              <a:cxn ang="0">
                <a:pos x="0" y="46"/>
              </a:cxn>
              <a:cxn ang="0">
                <a:pos x="726" y="227"/>
              </a:cxn>
              <a:cxn ang="0">
                <a:pos x="1406" y="0"/>
              </a:cxn>
            </a:cxnLst>
            <a:rect l="0" t="0" r="r" b="b"/>
            <a:pathLst>
              <a:path w="1406" h="235">
                <a:moveTo>
                  <a:pt x="0" y="46"/>
                </a:moveTo>
                <a:cubicBezTo>
                  <a:pt x="246" y="140"/>
                  <a:pt x="492" y="235"/>
                  <a:pt x="726" y="227"/>
                </a:cubicBezTo>
                <a:cubicBezTo>
                  <a:pt x="960" y="219"/>
                  <a:pt x="1183" y="109"/>
                  <a:pt x="140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4925" y="44450"/>
            <a:ext cx="9074150" cy="1008063"/>
          </a:xfrm>
        </p:spPr>
        <p:txBody>
          <a:bodyPr/>
          <a:lstStyle/>
          <a:p>
            <a:r>
              <a:rPr lang="ru-RU" sz="3600" b="1"/>
              <a:t>Температуры прорастания семян.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7895" name="Picture 7" descr="Изображение 005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1476375" y="908050"/>
            <a:ext cx="6299200" cy="588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-26988"/>
            <a:ext cx="7772400" cy="1470026"/>
          </a:xfrm>
        </p:spPr>
        <p:txBody>
          <a:bodyPr/>
          <a:lstStyle/>
          <a:p>
            <a:r>
              <a:rPr lang="ru-RU" sz="3600" b="1"/>
              <a:t>Условия прорастания семян.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50" name="Picture 6" descr="r6"/>
          <p:cNvPicPr>
            <a:picLocks noChangeAspect="1" noChangeArrowheads="1"/>
          </p:cNvPicPr>
          <p:nvPr/>
        </p:nvPicPr>
        <p:blipFill>
          <a:blip r:embed="rId2" cstate="print">
            <a:lum bright="-12000" contrast="36000"/>
          </a:blip>
          <a:srcRect/>
          <a:stretch>
            <a:fillRect/>
          </a:stretch>
        </p:blipFill>
        <p:spPr bwMode="auto">
          <a:xfrm>
            <a:off x="1692275" y="1341438"/>
            <a:ext cx="5400675" cy="5400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1470025"/>
          </a:xfrm>
        </p:spPr>
        <p:txBody>
          <a:bodyPr/>
          <a:lstStyle/>
          <a:p>
            <a:r>
              <a:rPr lang="ru-RU" sz="3600" b="1"/>
              <a:t>Этапы прорастания семян.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484313"/>
            <a:ext cx="8820150" cy="4679950"/>
          </a:xfrm>
        </p:spPr>
        <p:txBody>
          <a:bodyPr/>
          <a:lstStyle/>
          <a:p>
            <a:pPr algn="l"/>
            <a:r>
              <a:rPr lang="ru-RU"/>
              <a:t>1 этап – Поглощение воды.</a:t>
            </a:r>
          </a:p>
          <a:p>
            <a:pPr algn="l"/>
            <a:r>
              <a:rPr lang="ru-RU"/>
              <a:t>2 этап – Набухание семян.</a:t>
            </a:r>
          </a:p>
          <a:p>
            <a:pPr algn="l"/>
            <a:r>
              <a:rPr lang="ru-RU"/>
              <a:t>3 этап – Увеличение размеров. Деление        </a:t>
            </a:r>
          </a:p>
          <a:p>
            <a:pPr algn="l"/>
            <a:r>
              <a:rPr lang="ru-RU"/>
              <a:t>               клеток.</a:t>
            </a:r>
          </a:p>
          <a:p>
            <a:pPr algn="l"/>
            <a:r>
              <a:rPr lang="ru-RU"/>
              <a:t>4 этап – Появление корешка.</a:t>
            </a:r>
          </a:p>
          <a:p>
            <a:pPr algn="l"/>
            <a:r>
              <a:rPr lang="ru-RU"/>
              <a:t>5 этап – Появление зародышевого побега. </a:t>
            </a:r>
          </a:p>
          <a:p>
            <a:pPr algn="l"/>
            <a:r>
              <a:rPr lang="ru-RU"/>
              <a:t>                         </a:t>
            </a:r>
          </a:p>
          <a:p>
            <a:pPr algn="l"/>
            <a:r>
              <a:rPr lang="ru-RU"/>
              <a:t>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rAng="0" ptsTypes="">
                                      <p:cBhvr>
                                        <p:cTn id="5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5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50" y="0"/>
            <a:ext cx="7772400" cy="1470025"/>
          </a:xfrm>
        </p:spPr>
        <p:txBody>
          <a:bodyPr/>
          <a:lstStyle/>
          <a:p>
            <a:r>
              <a:rPr lang="ru-RU" sz="3600" b="1"/>
              <a:t>Развитие фасоли от семени до взрослого растения.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66" name="Picture 6" descr="1"/>
          <p:cNvPicPr>
            <a:picLocks noChangeAspect="1" noChangeArrowheads="1"/>
          </p:cNvPicPr>
          <p:nvPr/>
        </p:nvPicPr>
        <p:blipFill>
          <a:blip r:embed="rId2" cstate="print">
            <a:lum contrast="24000"/>
          </a:blip>
          <a:srcRect/>
          <a:stretch>
            <a:fillRect/>
          </a:stretch>
        </p:blipFill>
        <p:spPr bwMode="auto">
          <a:xfrm>
            <a:off x="1835150" y="1384300"/>
            <a:ext cx="5376863" cy="5473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50" y="-26988"/>
            <a:ext cx="7772400" cy="1470026"/>
          </a:xfrm>
        </p:spPr>
        <p:txBody>
          <a:bodyPr/>
          <a:lstStyle/>
          <a:p>
            <a:r>
              <a:rPr lang="ru-RU" sz="3600" b="1"/>
              <a:t>Типы прорастания семян.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8" name="Picture 6" descr="Изображение 006"/>
          <p:cNvPicPr>
            <a:picLocks noChangeAspect="1" noChangeArrowheads="1"/>
          </p:cNvPicPr>
          <p:nvPr/>
        </p:nvPicPr>
        <p:blipFill>
          <a:blip r:embed="rId2" cstate="print">
            <a:lum contrast="18000"/>
          </a:blip>
          <a:srcRect/>
          <a:stretch>
            <a:fillRect/>
          </a:stretch>
        </p:blipFill>
        <p:spPr bwMode="auto">
          <a:xfrm>
            <a:off x="179388" y="1484313"/>
            <a:ext cx="8858250" cy="4910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4925" y="-26988"/>
            <a:ext cx="9001125" cy="1470026"/>
          </a:xfrm>
        </p:spPr>
        <p:txBody>
          <a:bodyPr/>
          <a:lstStyle/>
          <a:p>
            <a:r>
              <a:rPr lang="ru-RU" sz="3600" b="1"/>
              <a:t>Устройство современного элеватора.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5846" name="Picture 6" descr="Изображение"/>
          <p:cNvPicPr>
            <a:picLocks noChangeAspect="1" noChangeArrowheads="1"/>
          </p:cNvPicPr>
          <p:nvPr/>
        </p:nvPicPr>
        <p:blipFill>
          <a:blip r:embed="rId2" cstate="print">
            <a:lum contrast="24000"/>
          </a:blip>
          <a:srcRect/>
          <a:stretch>
            <a:fillRect/>
          </a:stretch>
        </p:blipFill>
        <p:spPr bwMode="auto">
          <a:xfrm>
            <a:off x="971550" y="908050"/>
            <a:ext cx="7129463" cy="5988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1498600"/>
          </a:xfrm>
        </p:spPr>
        <p:txBody>
          <a:bodyPr/>
          <a:lstStyle/>
          <a:p>
            <a:r>
              <a:rPr lang="ru-RU" sz="3600" b="1"/>
              <a:t>Лабораторная работа № 17.</a:t>
            </a:r>
            <a:br>
              <a:rPr lang="ru-RU" sz="3600" b="1"/>
            </a:br>
            <a:r>
              <a:rPr lang="ru-RU" sz="3600" b="1"/>
              <a:t>Прорастание семян.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32038"/>
            <a:ext cx="91440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/>
              <a:t>Цель работы:</a:t>
            </a:r>
          </a:p>
          <a:p>
            <a:pPr>
              <a:lnSpc>
                <a:spcPct val="90000"/>
              </a:lnSpc>
            </a:pPr>
            <a:r>
              <a:rPr lang="ru-RU"/>
              <a:t>1. Научиться проращивать семена растений.</a:t>
            </a:r>
          </a:p>
          <a:p>
            <a:pPr>
              <a:lnSpc>
                <a:spcPct val="90000"/>
              </a:lnSpc>
            </a:pPr>
            <a:r>
              <a:rPr lang="ru-RU"/>
              <a:t>2. Вести дневник наблюдений.</a:t>
            </a:r>
          </a:p>
          <a:p>
            <a:pPr>
              <a:lnSpc>
                <a:spcPct val="90000"/>
              </a:lnSpc>
            </a:pPr>
            <a:r>
              <a:rPr lang="ru-RU"/>
              <a:t>3. Определять процент всхожести семян.</a:t>
            </a:r>
          </a:p>
          <a:p>
            <a:pPr>
              <a:lnSpc>
                <a:spcPct val="90000"/>
              </a:lnSpc>
            </a:pPr>
            <a:r>
              <a:rPr lang="ru-RU" b="1"/>
              <a:t>Оборудование:</a:t>
            </a:r>
            <a:r>
              <a:rPr lang="ru-RU"/>
              <a:t> проросшие семена пшеницы, ячменя, фасоли, гороха, тыквы.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07950" y="692150"/>
            <a:ext cx="8686800" cy="5505450"/>
          </a:xfrm>
        </p:spPr>
        <p:txBody>
          <a:bodyPr/>
          <a:lstStyle/>
          <a:p>
            <a:r>
              <a:rPr lang="ru-RU" b="1"/>
              <a:t>Цель:</a:t>
            </a:r>
          </a:p>
          <a:p>
            <a:r>
              <a:rPr lang="ru-RU"/>
              <a:t>Показать роль семени в индивидуальном развитии растений.</a:t>
            </a:r>
          </a:p>
          <a:p>
            <a:r>
              <a:rPr lang="ru-RU"/>
              <a:t>Дать понятие об условиях прорастания семян, росте и развитии проростка.</a:t>
            </a:r>
          </a:p>
          <a:p>
            <a:r>
              <a:rPr lang="ru-RU"/>
              <a:t>Продолжить формирование умений обсуждать проблемные вопросы, анализировать, работать с различными источниками информации.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29600" cy="1143000"/>
          </a:xfrm>
        </p:spPr>
        <p:txBody>
          <a:bodyPr/>
          <a:lstStyle/>
          <a:p>
            <a:r>
              <a:rPr lang="ru-RU" sz="2800" b="1"/>
              <a:t>Инструкция по технике безопасности при выполнении лабораторной работы.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Работать за столом следует аккуратно.</a:t>
            </a:r>
          </a:p>
          <a:p>
            <a:r>
              <a:rPr lang="ru-RU" sz="2800"/>
              <a:t>Не делать резких движений.</a:t>
            </a:r>
          </a:p>
          <a:p>
            <a:r>
              <a:rPr lang="ru-RU" sz="2800"/>
              <a:t>Осторожно пользоваться стеклянной посудой.</a:t>
            </a:r>
          </a:p>
          <a:p>
            <a:r>
              <a:rPr lang="ru-RU" sz="2800"/>
              <a:t>Рабочее место держать в порядке.</a:t>
            </a:r>
          </a:p>
          <a:p>
            <a:r>
              <a:rPr lang="ru-RU" sz="2800"/>
              <a:t>При работе строго выполнять указания учителя.</a:t>
            </a:r>
          </a:p>
          <a:p>
            <a:r>
              <a:rPr lang="ru-RU" sz="2800"/>
              <a:t>После выполнения работы привести в порядок рабочее место.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0"/>
            <a:ext cx="7772400" cy="1470025"/>
          </a:xfrm>
        </p:spPr>
        <p:txBody>
          <a:bodyPr/>
          <a:lstStyle/>
          <a:p>
            <a:r>
              <a:rPr lang="ru-RU" sz="3200"/>
              <a:t>Ход работы.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68413"/>
            <a:ext cx="9144000" cy="5300662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ru-RU" sz="2400"/>
              <a:t>1. Подсчитайте число проросших семян в каждой пробе (1 – 4).</a:t>
            </a:r>
          </a:p>
          <a:p>
            <a:pPr algn="l">
              <a:lnSpc>
                <a:spcPct val="90000"/>
              </a:lnSpc>
            </a:pPr>
            <a:r>
              <a:rPr lang="ru-RU" sz="2400"/>
              <a:t>Пшеница:</a:t>
            </a:r>
          </a:p>
          <a:p>
            <a:pPr algn="l">
              <a:lnSpc>
                <a:spcPct val="90000"/>
              </a:lnSpc>
            </a:pPr>
            <a:r>
              <a:rPr lang="ru-RU" sz="2400"/>
              <a:t>1 проба – посеяно 100 шт., проросло 94.</a:t>
            </a:r>
          </a:p>
          <a:p>
            <a:pPr algn="l">
              <a:lnSpc>
                <a:spcPct val="90000"/>
              </a:lnSpc>
            </a:pPr>
            <a:r>
              <a:rPr lang="ru-RU" sz="2400"/>
              <a:t>2 проба – посеяно 100 шт., проросло 95.</a:t>
            </a:r>
          </a:p>
          <a:p>
            <a:pPr algn="l">
              <a:lnSpc>
                <a:spcPct val="90000"/>
              </a:lnSpc>
            </a:pPr>
            <a:r>
              <a:rPr lang="ru-RU" sz="2400"/>
              <a:t>3 проба – посеяно 100 шт., проросло 93.</a:t>
            </a:r>
          </a:p>
          <a:p>
            <a:pPr algn="l">
              <a:lnSpc>
                <a:spcPct val="90000"/>
              </a:lnSpc>
            </a:pPr>
            <a:r>
              <a:rPr lang="ru-RU" sz="2400"/>
              <a:t>4 проба – посеяно 100 шт., проросло 94.</a:t>
            </a:r>
          </a:p>
          <a:p>
            <a:pPr algn="l">
              <a:lnSpc>
                <a:spcPct val="90000"/>
              </a:lnSpc>
            </a:pPr>
            <a:r>
              <a:rPr lang="ru-RU" sz="2400"/>
              <a:t>2. Подсчитайте средний процент всхожести семян, приняв 100 посеянных семян за 100%.</a:t>
            </a:r>
          </a:p>
          <a:p>
            <a:pPr algn="l">
              <a:lnSpc>
                <a:spcPct val="90000"/>
              </a:lnSpc>
            </a:pPr>
            <a:r>
              <a:rPr lang="ru-RU" sz="2400"/>
              <a:t>                       (94+95+93+94):4=94%</a:t>
            </a:r>
          </a:p>
          <a:p>
            <a:pPr algn="l">
              <a:lnSpc>
                <a:spcPct val="90000"/>
              </a:lnSpc>
            </a:pPr>
            <a:r>
              <a:rPr lang="ru-RU" sz="2400"/>
              <a:t>Вывод:</a:t>
            </a:r>
          </a:p>
          <a:p>
            <a:pPr algn="l">
              <a:lnSpc>
                <a:spcPct val="90000"/>
              </a:lnSpc>
            </a:pPr>
            <a:r>
              <a:rPr lang="ru-RU" sz="2400"/>
              <a:t>1. Агротехнические знания необходимы для подготовки…</a:t>
            </a:r>
          </a:p>
          <a:p>
            <a:pPr algn="l">
              <a:lnSpc>
                <a:spcPct val="90000"/>
              </a:lnSpc>
            </a:pPr>
            <a:r>
              <a:rPr lang="ru-RU" sz="2400"/>
              <a:t>2. Для этого необходимо знать…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5062" name="WordArt 6"/>
          <p:cNvSpPr>
            <a:spLocks noChangeArrowheads="1" noChangeShapeType="1" noTextEdit="1"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0099"/>
                    </a:gs>
                    <a:gs pos="100000">
                      <a:srgbClr val="990099">
                        <a:gamma/>
                        <a:tint val="0"/>
                        <a:invGamma/>
                      </a:srgbClr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Верю-не верю</a:t>
            </a:r>
          </a:p>
        </p:txBody>
      </p:sp>
      <p:pic>
        <p:nvPicPr>
          <p:cNvPr id="45064" name="Picture 8" descr="Изображение 008"/>
          <p:cNvPicPr>
            <a:picLocks noChangeAspect="1" noChangeArrowheads="1"/>
          </p:cNvPicPr>
          <p:nvPr/>
        </p:nvPicPr>
        <p:blipFill>
          <a:blip r:embed="rId2" cstate="print">
            <a:lum contrast="36000"/>
          </a:blip>
          <a:srcRect/>
          <a:stretch>
            <a:fillRect/>
          </a:stretch>
        </p:blipFill>
        <p:spPr bwMode="auto">
          <a:xfrm>
            <a:off x="0" y="1052513"/>
            <a:ext cx="9144000" cy="4105275"/>
          </a:xfrm>
          <a:prstGeom prst="rect">
            <a:avLst/>
          </a:prstGeom>
          <a:noFill/>
        </p:spPr>
      </p:pic>
      <p:graphicFrame>
        <p:nvGraphicFramePr>
          <p:cNvPr id="45104" name="Group 48"/>
          <p:cNvGraphicFramePr>
            <a:graphicFrameLocks noGrp="1"/>
          </p:cNvGraphicFramePr>
          <p:nvPr/>
        </p:nvGraphicFramePr>
        <p:xfrm>
          <a:off x="395288" y="5589588"/>
          <a:ext cx="8382000" cy="10972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5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838200" indent="-838200" algn="l"/>
            <a:r>
              <a:rPr lang="ru-RU" sz="2800"/>
              <a:t>        </a:t>
            </a:r>
            <a:r>
              <a:rPr lang="ru-RU" sz="2800" b="1"/>
              <a:t>(обязательное)</a:t>
            </a:r>
            <a:r>
              <a:rPr lang="ru-RU" sz="2800"/>
              <a:t> §21 прочитать, пересказать, выучить основные понятия.</a:t>
            </a:r>
            <a:br>
              <a:rPr lang="ru-RU" sz="2800"/>
            </a:br>
            <a:r>
              <a:rPr lang="ru-RU" sz="2800" b="1"/>
              <a:t>(познавательное)</a:t>
            </a:r>
            <a:r>
              <a:rPr lang="ru-RU" sz="2800"/>
              <a:t> заполнить рабочие тетради.</a:t>
            </a:r>
            <a:br>
              <a:rPr lang="ru-RU" sz="2800"/>
            </a:br>
            <a:r>
              <a:rPr lang="ru-RU" sz="2800" b="1"/>
              <a:t>(творческое)</a:t>
            </a:r>
            <a:r>
              <a:rPr lang="ru-RU" sz="2800"/>
              <a:t> приготовить коллекцию семян культурных растений.</a:t>
            </a:r>
          </a:p>
        </p:txBody>
      </p:sp>
      <p:sp>
        <p:nvSpPr>
          <p:cNvPr id="47110" name="WordArt 6"/>
          <p:cNvSpPr>
            <a:spLocks noChangeArrowheads="1" noChangeShapeType="1" noTextEdit="1"/>
          </p:cNvSpPr>
          <p:nvPr/>
        </p:nvSpPr>
        <p:spPr bwMode="auto">
          <a:xfrm>
            <a:off x="900113" y="981075"/>
            <a:ext cx="420052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Домашнее задание: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/>
              <a:t>Задачи:</a:t>
            </a:r>
          </a:p>
          <a:p>
            <a:r>
              <a:rPr lang="ru-RU"/>
              <a:t>Развивать понятия о значении зародыша семени.</a:t>
            </a:r>
          </a:p>
          <a:p>
            <a:r>
              <a:rPr lang="ru-RU"/>
              <a:t>Вырабатывать умения по проведению наблюдений за опытами и объяснению результатов.</a:t>
            </a:r>
          </a:p>
          <a:p>
            <a:r>
              <a:rPr lang="ru-RU"/>
              <a:t>Научиться определять процент всхожести семян.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/>
              <a:t>Основные признаки живого.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8218487" cy="4568825"/>
          </a:xfrm>
        </p:spPr>
        <p:txBody>
          <a:bodyPr/>
          <a:lstStyle/>
          <a:p>
            <a:r>
              <a:rPr lang="ru-RU" sz="3600"/>
              <a:t>Рост, развитие,</a:t>
            </a:r>
          </a:p>
          <a:p>
            <a:pPr>
              <a:buFontTx/>
              <a:buNone/>
            </a:pPr>
            <a:r>
              <a:rPr lang="ru-RU"/>
              <a:t>  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1628775"/>
            <a:ext cx="8208962" cy="4711700"/>
          </a:xfrm>
        </p:spPr>
        <p:txBody>
          <a:bodyPr/>
          <a:lstStyle/>
          <a:p>
            <a:r>
              <a:rPr lang="ru-RU" sz="3600"/>
              <a:t>Рост, развитие, обмен веществ, питание, дыхание, выделение, раздражимость, подвижность, размножение.    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68313" y="1484313"/>
            <a:ext cx="8208962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ru-RU" sz="36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r>
              <a:rPr lang="ru-RU" sz="3200" b="1"/>
              <a:t>Двойное оплодотворение у покрытосеменных растений.</a:t>
            </a:r>
          </a:p>
        </p:txBody>
      </p:sp>
      <p:pic>
        <p:nvPicPr>
          <p:cNvPr id="39941" name="Picture 5" descr="плоды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611188" y="1103313"/>
            <a:ext cx="7848600" cy="5754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0"/>
            <a:ext cx="7772400" cy="1470025"/>
          </a:xfrm>
        </p:spPr>
        <p:txBody>
          <a:bodyPr/>
          <a:lstStyle/>
          <a:p>
            <a:r>
              <a:rPr lang="ru-RU" sz="3600" b="1"/>
              <a:t>Этапы онтогенеза.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1125538"/>
            <a:ext cx="6400800" cy="5616575"/>
          </a:xfrm>
        </p:spPr>
        <p:txBody>
          <a:bodyPr/>
          <a:lstStyle/>
          <a:p>
            <a:pPr algn="l"/>
            <a:r>
              <a:rPr lang="ru-RU"/>
              <a:t>    Оплодотворение яйцеклетки</a:t>
            </a:r>
          </a:p>
          <a:p>
            <a:pPr algn="l"/>
            <a:endParaRPr lang="ru-RU" sz="1000"/>
          </a:p>
          <a:p>
            <a:pPr algn="l"/>
            <a:r>
              <a:rPr lang="ru-RU" sz="1000"/>
              <a:t>                                </a:t>
            </a:r>
            <a:r>
              <a:rPr lang="ru-RU"/>
              <a:t>Образование зиготы </a:t>
            </a:r>
          </a:p>
          <a:p>
            <a:pPr algn="l"/>
            <a:endParaRPr lang="ru-RU" sz="1000"/>
          </a:p>
          <a:p>
            <a:pPr algn="l"/>
            <a:r>
              <a:rPr lang="ru-RU" sz="1000"/>
              <a:t>                           </a:t>
            </a:r>
            <a:r>
              <a:rPr lang="ru-RU"/>
              <a:t>Многократное деление</a:t>
            </a:r>
          </a:p>
          <a:p>
            <a:pPr algn="l"/>
            <a:endParaRPr lang="ru-RU" sz="1000"/>
          </a:p>
          <a:p>
            <a:pPr algn="l"/>
            <a:endParaRPr lang="ru-RU" sz="1000"/>
          </a:p>
          <a:p>
            <a:pPr algn="l"/>
            <a:r>
              <a:rPr lang="ru-RU"/>
              <a:t>      Формирование зародыша</a:t>
            </a:r>
          </a:p>
          <a:p>
            <a:pPr algn="l"/>
            <a:endParaRPr lang="ru-RU" sz="2000"/>
          </a:p>
          <a:p>
            <a:pPr algn="l"/>
            <a:r>
              <a:rPr lang="ru-RU" sz="2000"/>
              <a:t>              </a:t>
            </a:r>
            <a:r>
              <a:rPr lang="ru-RU"/>
              <a:t>Образование семени</a:t>
            </a:r>
          </a:p>
          <a:p>
            <a:pPr algn="l"/>
            <a:endParaRPr lang="ru-RU" sz="1600"/>
          </a:p>
          <a:p>
            <a:pPr algn="l"/>
            <a:endParaRPr lang="ru-RU" sz="1000"/>
          </a:p>
          <a:p>
            <a:pPr algn="l"/>
            <a:r>
              <a:rPr lang="ru-RU" sz="1000"/>
              <a:t>              </a:t>
            </a:r>
          </a:p>
          <a:p>
            <a:pPr algn="l"/>
            <a:r>
              <a:rPr lang="ru-RU" sz="1000"/>
              <a:t>                            </a:t>
            </a:r>
          </a:p>
          <a:p>
            <a:pPr algn="l"/>
            <a:r>
              <a:rPr lang="ru-RU" sz="1000"/>
              <a:t>                           </a:t>
            </a:r>
          </a:p>
          <a:p>
            <a:pPr algn="l"/>
            <a:r>
              <a:rPr lang="ru-RU"/>
              <a:t>      </a:t>
            </a:r>
            <a:r>
              <a:rPr lang="ru-RU" sz="1000"/>
              <a:t>      </a:t>
            </a:r>
            <a:r>
              <a:rPr lang="ru-RU"/>
              <a:t>    </a:t>
            </a:r>
            <a:r>
              <a:rPr lang="ru-RU" sz="1000"/>
              <a:t>  </a:t>
            </a:r>
          </a:p>
          <a:p>
            <a:pPr algn="l"/>
            <a:endParaRPr lang="ru-RU" sz="1000"/>
          </a:p>
          <a:p>
            <a:pPr algn="l"/>
            <a:r>
              <a:rPr lang="ru-RU" sz="1000"/>
              <a:t>                </a:t>
            </a:r>
            <a:r>
              <a:rPr lang="ru-RU"/>
              <a:t>       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500563" y="1628775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500563" y="2420938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500563" y="3284538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4500563" y="4149725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2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836613"/>
            <a:ext cx="9144000" cy="692150"/>
          </a:xfrm>
        </p:spPr>
        <p:txBody>
          <a:bodyPr/>
          <a:lstStyle/>
          <a:p>
            <a:r>
              <a:rPr lang="ru-RU" sz="3600"/>
              <a:t>  </a:t>
            </a:r>
            <a:r>
              <a:rPr lang="ru-RU" sz="3600">
                <a:solidFill>
                  <a:srgbClr val="FF9900"/>
                </a:solidFill>
              </a:rPr>
              <a:t>Класс Двудольные</a:t>
            </a:r>
          </a:p>
        </p:txBody>
      </p:sp>
      <p:pic>
        <p:nvPicPr>
          <p:cNvPr id="6152" name="Picture 8" descr="Изображение"/>
          <p:cNvPicPr>
            <a:picLocks noChangeAspect="1" noChangeArrowheads="1"/>
          </p:cNvPicPr>
          <p:nvPr/>
        </p:nvPicPr>
        <p:blipFill>
          <a:blip r:embed="rId2" cstate="print">
            <a:lum bright="12000" contrast="30000"/>
          </a:blip>
          <a:srcRect/>
          <a:stretch>
            <a:fillRect/>
          </a:stretch>
        </p:blipFill>
        <p:spPr bwMode="auto">
          <a:xfrm>
            <a:off x="755650" y="1700213"/>
            <a:ext cx="4106863" cy="4402137"/>
          </a:xfrm>
          <a:prstGeom prst="rect">
            <a:avLst/>
          </a:prstGeom>
          <a:noFill/>
        </p:spPr>
      </p:pic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000" b="1">
                <a:solidFill>
                  <a:srgbClr val="FF9900"/>
                </a:solidFill>
              </a:rPr>
              <a:t>Цветковые растения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4500563" y="4149725"/>
            <a:ext cx="2520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3600">
                <a:solidFill>
                  <a:schemeClr val="tx2"/>
                </a:solidFill>
              </a:rPr>
              <a:t>  </a:t>
            </a:r>
            <a:r>
              <a:rPr lang="ru-RU" sz="2800">
                <a:solidFill>
                  <a:schemeClr val="tx2"/>
                </a:solidFill>
              </a:rPr>
              <a:t>Семядоли</a:t>
            </a:r>
            <a:endParaRPr lang="ru-RU" sz="3600">
              <a:solidFill>
                <a:schemeClr val="tx2"/>
              </a:solidFill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4500563" y="5157788"/>
            <a:ext cx="34575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3600">
                <a:solidFill>
                  <a:schemeClr val="tx2"/>
                </a:solidFill>
              </a:rPr>
              <a:t>  </a:t>
            </a:r>
            <a:r>
              <a:rPr lang="ru-RU" sz="2800">
                <a:solidFill>
                  <a:schemeClr val="tx2"/>
                </a:solidFill>
              </a:rPr>
              <a:t>Кожура семени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4500563" y="3141663"/>
            <a:ext cx="34575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3600">
                <a:solidFill>
                  <a:schemeClr val="tx2"/>
                </a:solidFill>
              </a:rPr>
              <a:t>  </a:t>
            </a:r>
            <a:r>
              <a:rPr lang="ru-RU" sz="2800">
                <a:solidFill>
                  <a:schemeClr val="tx2"/>
                </a:solidFill>
              </a:rPr>
              <a:t>Корешок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4572000" y="1989138"/>
            <a:ext cx="34575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3600">
                <a:solidFill>
                  <a:schemeClr val="tx2"/>
                </a:solidFill>
              </a:rPr>
              <a:t>  </a:t>
            </a:r>
            <a:r>
              <a:rPr lang="ru-RU" sz="2800">
                <a:solidFill>
                  <a:schemeClr val="tx2"/>
                </a:solidFill>
              </a:rPr>
              <a:t>Стебелёк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4500563" y="2420938"/>
            <a:ext cx="34575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3600">
                <a:solidFill>
                  <a:schemeClr val="tx2"/>
                </a:solidFill>
              </a:rPr>
              <a:t>  </a:t>
            </a:r>
            <a:r>
              <a:rPr lang="ru-RU" sz="2800">
                <a:solidFill>
                  <a:schemeClr val="tx2"/>
                </a:solidFill>
              </a:rPr>
              <a:t>Почечка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684213" y="6165850"/>
            <a:ext cx="50403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2800">
                <a:solidFill>
                  <a:schemeClr val="tx2"/>
                </a:solidFill>
              </a:rPr>
              <a:t> Строение семени фасоли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15888"/>
            <a:ext cx="8218488" cy="706437"/>
          </a:xfrm>
        </p:spPr>
        <p:txBody>
          <a:bodyPr/>
          <a:lstStyle/>
          <a:p>
            <a:r>
              <a:rPr lang="ru-RU" sz="4000" b="1"/>
              <a:t>Цветковые растения</a:t>
            </a:r>
          </a:p>
        </p:txBody>
      </p:sp>
      <p:pic>
        <p:nvPicPr>
          <p:cNvPr id="14340" name="Picture 4" descr="Изображение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>
            <a:lum bright="12000" contrast="18000"/>
          </a:blip>
          <a:srcRect/>
          <a:stretch>
            <a:fillRect/>
          </a:stretch>
        </p:blipFill>
        <p:spPr>
          <a:xfrm>
            <a:off x="3419475" y="1557338"/>
            <a:ext cx="2263775" cy="4751387"/>
          </a:xfrm>
          <a:noFill/>
          <a:ln/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95288" y="836613"/>
            <a:ext cx="8218487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>
                <a:solidFill>
                  <a:schemeClr val="tx2"/>
                </a:solidFill>
              </a:rPr>
              <a:t>Класс Однодольные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827088" y="2420938"/>
            <a:ext cx="273685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2800">
                <a:solidFill>
                  <a:schemeClr val="tx2"/>
                </a:solidFill>
              </a:rPr>
              <a:t>Околоплодник, сросшийся с семенной ко-</a:t>
            </a:r>
            <a:br>
              <a:rPr lang="ru-RU" sz="2800">
                <a:solidFill>
                  <a:schemeClr val="tx2"/>
                </a:solidFill>
              </a:rPr>
            </a:br>
            <a:r>
              <a:rPr lang="ru-RU" sz="2800">
                <a:solidFill>
                  <a:schemeClr val="tx2"/>
                </a:solidFill>
              </a:rPr>
              <a:t>журой</a:t>
            </a:r>
            <a:br>
              <a:rPr lang="ru-RU" sz="2800">
                <a:solidFill>
                  <a:schemeClr val="tx2"/>
                </a:solidFill>
              </a:rPr>
            </a:br>
            <a:endParaRPr lang="ru-RU" sz="2800">
              <a:solidFill>
                <a:schemeClr val="tx2"/>
              </a:solidFill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580063" y="2276475"/>
            <a:ext cx="2160587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2800">
                <a:solidFill>
                  <a:schemeClr val="tx2"/>
                </a:solidFill>
              </a:rPr>
              <a:t>Эндосперм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580063" y="4292600"/>
            <a:ext cx="2160587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2800">
                <a:solidFill>
                  <a:schemeClr val="tx2"/>
                </a:solidFill>
              </a:rPr>
              <a:t>Семядоля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580063" y="4868863"/>
            <a:ext cx="22320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2800">
                <a:solidFill>
                  <a:schemeClr val="tx2"/>
                </a:solidFill>
              </a:rPr>
              <a:t>Почечка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5580063" y="5373688"/>
            <a:ext cx="22320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2800">
                <a:solidFill>
                  <a:schemeClr val="tx2"/>
                </a:solidFill>
              </a:rPr>
              <a:t>Стебелёк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5580063" y="5734050"/>
            <a:ext cx="22320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2800">
                <a:solidFill>
                  <a:schemeClr val="tx2"/>
                </a:solidFill>
              </a:rPr>
              <a:t>Корешок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1979613" y="6354763"/>
            <a:ext cx="504031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2800">
                <a:solidFill>
                  <a:schemeClr val="tx2"/>
                </a:solidFill>
              </a:rPr>
              <a:t>Строение зерновки пшеницы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4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charRg st="0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14342">
                                            <p:txEl>
                                              <p:charRg st="0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14342">
                                            <p:txEl>
                                              <p:charRg st="0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14342">
                                            <p:txEl>
                                              <p:charRg st="0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charRg st="0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charRg st="0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charRg st="39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14342">
                                            <p:txEl>
                                              <p:charRg st="39" end="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14342">
                                            <p:txEl>
                                              <p:charRg st="39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14342">
                                            <p:txEl>
                                              <p:charRg st="39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charRg st="39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charRg st="39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2" name="Picture 4" descr="плоды2"/>
          <p:cNvPicPr>
            <a:picLocks noChangeAspect="1" noChangeArrowheads="1"/>
          </p:cNvPicPr>
          <p:nvPr/>
        </p:nvPicPr>
        <p:blipFill>
          <a:blip r:embed="rId2" cstate="print">
            <a:lum bright="12000" contrast="6000"/>
          </a:blip>
          <a:srcRect/>
          <a:stretch>
            <a:fillRect/>
          </a:stretch>
        </p:blipFill>
        <p:spPr bwMode="auto">
          <a:xfrm>
            <a:off x="468313" y="1117600"/>
            <a:ext cx="8316912" cy="5740400"/>
          </a:xfrm>
          <a:prstGeom prst="rect">
            <a:avLst/>
          </a:prstGeom>
          <a:noFill/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62950" cy="1209675"/>
          </a:xfrm>
        </p:spPr>
        <p:txBody>
          <a:bodyPr/>
          <a:lstStyle/>
          <a:p>
            <a:r>
              <a:rPr lang="ru-RU" sz="3200" b="1"/>
              <a:t>Приспособления к распространению плодов и семян.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492</Words>
  <Application>Microsoft Office PowerPoint</Application>
  <PresentationFormat>Экран (4:3)</PresentationFormat>
  <Paragraphs>125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Arial</vt:lpstr>
      <vt:lpstr>Times New Roman</vt:lpstr>
      <vt:lpstr>Оформление по умолчанию</vt:lpstr>
      <vt:lpstr>Слайд 1</vt:lpstr>
      <vt:lpstr>Слайд 2</vt:lpstr>
      <vt:lpstr>Слайд 3</vt:lpstr>
      <vt:lpstr>Основные признаки живого.</vt:lpstr>
      <vt:lpstr>Двойное оплодотворение у покрытосеменных растений.</vt:lpstr>
      <vt:lpstr>Этапы онтогенеза.</vt:lpstr>
      <vt:lpstr>  Класс Двудольные</vt:lpstr>
      <vt:lpstr>Цветковые растения</vt:lpstr>
      <vt:lpstr>Приспособления к распространению плодов и семян.</vt:lpstr>
      <vt:lpstr>Опыт №1. Влияние воды на прорастание семян. </vt:lpstr>
      <vt:lpstr>Опыт №2. Влияние воздуха на прорас- тание семян.</vt:lpstr>
      <vt:lpstr>Опыт №3. Влияние тепла на прорастание семян.</vt:lpstr>
      <vt:lpstr>Температуры прорастания семян.</vt:lpstr>
      <vt:lpstr>Условия прорастания семян.</vt:lpstr>
      <vt:lpstr>Этапы прорастания семян.</vt:lpstr>
      <vt:lpstr>Развитие фасоли от семени до взрослого растения.</vt:lpstr>
      <vt:lpstr>Типы прорастания семян.</vt:lpstr>
      <vt:lpstr>Устройство современного элеватора.</vt:lpstr>
      <vt:lpstr>Лабораторная работа № 17. Прорастание семян.</vt:lpstr>
      <vt:lpstr>Инструкция по технике безопасности при выполнении лабораторной работы.</vt:lpstr>
      <vt:lpstr>Ход работы.</vt:lpstr>
      <vt:lpstr>Слайд 22</vt:lpstr>
      <vt:lpstr>        (обязательное) §21 прочитать, пересказать, выучить основные понятия. (познавательное) заполнить рабочие тетради. (творческое) приготовить коллекцию семян культурных растений.</vt:lpstr>
    </vt:vector>
  </TitlesOfParts>
  <Company>123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Тема:Условия прорастания семян</dc:title>
  <dc:creator>Олег</dc:creator>
  <cp:lastModifiedBy>Пользователь</cp:lastModifiedBy>
  <cp:revision>16</cp:revision>
  <dcterms:created xsi:type="dcterms:W3CDTF">2009-04-19T18:13:47Z</dcterms:created>
  <dcterms:modified xsi:type="dcterms:W3CDTF">2011-07-21T07:43:50Z</dcterms:modified>
</cp:coreProperties>
</file>