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60" r:id="rId2"/>
    <p:sldId id="261" r:id="rId3"/>
    <p:sldId id="262" r:id="rId4"/>
    <p:sldId id="266" r:id="rId5"/>
    <p:sldId id="263" r:id="rId6"/>
    <p:sldId id="257" r:id="rId7"/>
    <p:sldId id="264" r:id="rId8"/>
    <p:sldId id="265" r:id="rId9"/>
    <p:sldId id="267" r:id="rId10"/>
    <p:sldId id="268" r:id="rId11"/>
    <p:sldId id="256" r:id="rId12"/>
    <p:sldId id="259" r:id="rId13"/>
    <p:sldId id="258" r:id="rId14"/>
    <p:sldId id="269" r:id="rId15"/>
    <p:sldId id="271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72" r:id="rId26"/>
    <p:sldId id="285" r:id="rId27"/>
    <p:sldId id="286" r:id="rId28"/>
    <p:sldId id="287" r:id="rId29"/>
    <p:sldId id="288" r:id="rId30"/>
    <p:sldId id="290" r:id="rId31"/>
    <p:sldId id="289" r:id="rId32"/>
    <p:sldId id="27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02D6D-F5F4-45E7-8C68-BBA8C4887B30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16DC8-D768-47FD-A25B-A151DC5A6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957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B1BD20-897D-4C95-B287-4A8872BA9B58}" type="slidenum">
              <a:rPr lang="ru-RU" altLang="ru-RU" smtClean="0"/>
              <a:pPr eaLnBrk="1" hangingPunct="1"/>
              <a:t>17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FB2C782-8DBE-44A0-AA97-A6089A1AEE3A}" type="slidenum">
              <a:rPr lang="ru-RU" altLang="ru-RU" smtClean="0"/>
              <a:pPr eaLnBrk="1" hangingPunct="1"/>
              <a:t>28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A82F584-5761-4FE6-B81F-FE28D17963C3}" type="slidenum">
              <a:rPr lang="ru-RU" altLang="ru-RU" smtClean="0"/>
              <a:pPr eaLnBrk="1" hangingPunct="1"/>
              <a:t>29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227D464-4C14-4BE4-99C8-6B98E2FE40DF}" type="slidenum">
              <a:rPr lang="ru-RU" altLang="ru-RU" smtClean="0"/>
              <a:pPr eaLnBrk="1" hangingPunct="1"/>
              <a:t>31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6B8B49-766D-45F0-B371-6B30790D5595}" type="slidenum">
              <a:rPr lang="ru-RU" altLang="ru-RU" smtClean="0"/>
              <a:pPr eaLnBrk="1" hangingPunct="1"/>
              <a:t>18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7D83F1E-7ADF-4A73-AE59-7DBD1FF9E387}" type="slidenum">
              <a:rPr lang="ru-RU" altLang="ru-RU" smtClean="0"/>
              <a:pPr eaLnBrk="1" hangingPunct="1"/>
              <a:t>19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62D8891-C3C7-48F0-AD5D-BACE75320144}" type="slidenum">
              <a:rPr lang="ru-RU" altLang="ru-RU" smtClean="0"/>
              <a:pPr eaLnBrk="1" hangingPunct="1"/>
              <a:t>20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E96D0E-6C92-4436-8F35-7D0AB7AEFDEC}" type="slidenum">
              <a:rPr lang="ru-RU" altLang="ru-RU" smtClean="0"/>
              <a:pPr eaLnBrk="1" hangingPunct="1"/>
              <a:t>21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854C0CC-187D-41A5-A8D4-367F3350224B}" type="slidenum">
              <a:rPr lang="ru-RU" altLang="ru-RU" smtClean="0"/>
              <a:pPr eaLnBrk="1" hangingPunct="1"/>
              <a:t>22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20FBC06-5F2A-4906-B6AE-B9D2CC437E39}" type="slidenum">
              <a:rPr lang="ru-RU" altLang="ru-RU" smtClean="0"/>
              <a:pPr eaLnBrk="1" hangingPunct="1"/>
              <a:t>23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8C6473-14F5-48D9-9357-A78A43BFB023}" type="slidenum">
              <a:rPr lang="ru-RU" altLang="ru-RU" smtClean="0"/>
              <a:pPr eaLnBrk="1" hangingPunct="1"/>
              <a:t>26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290B76B-B7EF-481E-A6C0-6DAE2AF68124}" type="slidenum">
              <a:rPr lang="ru-RU" altLang="ru-RU" smtClean="0"/>
              <a:pPr eaLnBrk="1" hangingPunct="1"/>
              <a:t>27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54E51A4-3B4A-458E-8A24-8BEC267CC1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5162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9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livelookbetter.com/uploads/posts/2009-10/1255978964_vm_8_1_proteins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4006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Полость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носа,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носоглотка,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гортань,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трахея,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бронхи,</a:t>
            </a: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лёгкие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682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b="1" dirty="0" smtClean="0"/>
              <a:t>4. </a:t>
            </a:r>
            <a:r>
              <a:rPr lang="ru-RU" altLang="ru-RU" b="1" dirty="0"/>
              <a:t>Какой из перечисленных органов не относится к дыхательной системе? </a:t>
            </a:r>
          </a:p>
          <a:p>
            <a:pPr>
              <a:buFont typeface="Wingdings" pitchFamily="2" charset="2"/>
              <a:buNone/>
            </a:pPr>
            <a:r>
              <a:rPr lang="ru-RU" altLang="ru-RU" dirty="0"/>
              <a:t>А) лёгкие </a:t>
            </a:r>
          </a:p>
          <a:p>
            <a:pPr>
              <a:buFont typeface="Wingdings" pitchFamily="2" charset="2"/>
              <a:buNone/>
            </a:pPr>
            <a:r>
              <a:rPr lang="ru-RU" altLang="ru-RU" dirty="0"/>
              <a:t>Б) трахея </a:t>
            </a:r>
          </a:p>
          <a:p>
            <a:pPr>
              <a:buFont typeface="Wingdings" pitchFamily="2" charset="2"/>
              <a:buNone/>
            </a:pPr>
            <a:r>
              <a:rPr lang="ru-RU" altLang="ru-RU" dirty="0"/>
              <a:t>В) лёгочная артерия </a:t>
            </a:r>
          </a:p>
          <a:p>
            <a:pPr>
              <a:buFont typeface="Wingdings" pitchFamily="2" charset="2"/>
              <a:buNone/>
            </a:pPr>
            <a:r>
              <a:rPr lang="ru-RU" altLang="ru-RU" dirty="0"/>
              <a:t>Г) бронхи </a:t>
            </a:r>
          </a:p>
        </p:txBody>
      </p:sp>
    </p:spTree>
    <p:extLst>
      <p:ext uri="{BB962C8B-B14F-4D97-AF65-F5344CB8AC3E}">
        <p14:creationId xmlns:p14="http://schemas.microsoft.com/office/powerpoint/2010/main" val="64701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05068" y="-35768"/>
            <a:ext cx="8229600" cy="1253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47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живых организмов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2051720" y="3371132"/>
            <a:ext cx="5028725" cy="763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Дыхание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54292" y="1217604"/>
            <a:ext cx="3528392" cy="763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Рождение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205540" y="1844824"/>
            <a:ext cx="4098742" cy="763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Рост и развитие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2231871" y="2607978"/>
            <a:ext cx="3024336" cy="763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Движение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3131840" y="4079457"/>
            <a:ext cx="5341002" cy="763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Размножение</a:t>
            </a: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4955842" y="4842611"/>
            <a:ext cx="3999690" cy="763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Старение и смерть</a:t>
            </a:r>
          </a:p>
        </p:txBody>
      </p:sp>
    </p:spTree>
    <p:extLst>
      <p:ext uri="{BB962C8B-B14F-4D97-AF65-F5344CB8AC3E}">
        <p14:creationId xmlns:p14="http://schemas.microsoft.com/office/powerpoint/2010/main" val="60426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612775" y="1006475"/>
            <a:ext cx="8229600" cy="273685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 и состав пищи</a:t>
            </a:r>
            <a:endParaRPr lang="ru-RU" altLang="ru-RU" sz="4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1835150" y="5767388"/>
            <a:ext cx="5327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solidFill>
                  <a:srgbClr val="000000"/>
                </a:solidFill>
              </a:rPr>
              <a:t>Подготовил: Учитель биологии  Чепрасов М.В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solidFill>
                  <a:srgbClr val="000000"/>
                </a:solidFill>
              </a:rPr>
              <a:t>КГК</a:t>
            </a:r>
            <a:r>
              <a:rPr lang="en-US" altLang="ru-RU" sz="1200">
                <a:solidFill>
                  <a:srgbClr val="000000"/>
                </a:solidFill>
              </a:rPr>
              <a:t> </a:t>
            </a:r>
            <a:r>
              <a:rPr lang="ru-RU" altLang="ru-RU" sz="1200">
                <a:solidFill>
                  <a:srgbClr val="000000"/>
                </a:solidFill>
              </a:rPr>
              <a:t>СКОУ СКОШ 8 вида №3 г. Комсомольска-на-Амуре.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solidFill>
                  <a:srgbClr val="000000"/>
                </a:solidFill>
              </a:rPr>
              <a:t>                                                    2015 г.</a:t>
            </a:r>
          </a:p>
        </p:txBody>
      </p:sp>
      <p:sp>
        <p:nvSpPr>
          <p:cNvPr id="3076" name="AutoShape 6" descr="124"/>
          <p:cNvSpPr>
            <a:spLocks noChangeAspect="1" noChangeArrowheads="1"/>
          </p:cNvSpPr>
          <p:nvPr/>
        </p:nvSpPr>
        <p:spPr bwMode="auto">
          <a:xfrm>
            <a:off x="1409700" y="1266825"/>
            <a:ext cx="6324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7" name="AutoShape 8" descr="124"/>
          <p:cNvSpPr>
            <a:spLocks noChangeAspect="1" noChangeArrowheads="1"/>
          </p:cNvSpPr>
          <p:nvPr/>
        </p:nvSpPr>
        <p:spPr bwMode="auto">
          <a:xfrm>
            <a:off x="1409700" y="1266825"/>
            <a:ext cx="6324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8" name="Text Box 10"/>
          <p:cNvSpPr txBox="1">
            <a:spLocks noChangeArrowheads="1"/>
          </p:cNvSpPr>
          <p:nvPr/>
        </p:nvSpPr>
        <p:spPr bwMode="auto">
          <a:xfrm>
            <a:off x="611188" y="3644900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3079" name="AutoShape 12" descr="124"/>
          <p:cNvSpPr>
            <a:spLocks noChangeAspect="1" noChangeArrowheads="1"/>
          </p:cNvSpPr>
          <p:nvPr/>
        </p:nvSpPr>
        <p:spPr bwMode="auto">
          <a:xfrm>
            <a:off x="149225" y="46038"/>
            <a:ext cx="6324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80" name="AutoShape 14" descr="124"/>
          <p:cNvSpPr>
            <a:spLocks noChangeAspect="1" noChangeArrowheads="1"/>
          </p:cNvSpPr>
          <p:nvPr/>
        </p:nvSpPr>
        <p:spPr bwMode="auto">
          <a:xfrm>
            <a:off x="1409700" y="1266825"/>
            <a:ext cx="6324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3081" name="Picture 18" descr="821972072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5" t="7149" r="11015" b="3278"/>
          <a:stretch>
            <a:fillRect/>
          </a:stretch>
        </p:blipFill>
        <p:spPr bwMode="auto">
          <a:xfrm>
            <a:off x="5402940" y="3383870"/>
            <a:ext cx="33464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ext Box 21"/>
          <p:cNvSpPr txBox="1">
            <a:spLocks noChangeArrowheads="1"/>
          </p:cNvSpPr>
          <p:nvPr/>
        </p:nvSpPr>
        <p:spPr bwMode="auto">
          <a:xfrm>
            <a:off x="5795963" y="3429000"/>
            <a:ext cx="295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pic>
        <p:nvPicPr>
          <p:cNvPr id="3083" name="Picture 24" descr="74588720_large_raznoobraznaya_e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18"/>
            <a:ext cx="3311525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45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ru-RU" dirty="0" smtClean="0"/>
              <a:t>Каково же значение пищи?</a:t>
            </a:r>
            <a:endParaRPr lang="ru-RU" dirty="0"/>
          </a:p>
        </p:txBody>
      </p:sp>
      <p:pic>
        <p:nvPicPr>
          <p:cNvPr id="8194" name="Picture 2" descr="https://encrypted-tbn1.gstatic.com/images?q=tbn:ANd9GcQpGMWeM6H8t5Pbb9EqgqlFfMVqa0kv5T7JIKK0PVfpim0BNwU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90643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medweb.ru/upload/news/%D0%96%D0%B8%D1%80%D0%BD%D0%B0%D1%8F%20%D0%BF%D0%B8%D1%89%D0%B0%20%D1%81%D0%BD%D0%B8%D0%B6%D0%B0%D0%B5%D1%82%20%D0%BA%D0%B0%D1%87%D0%B5%D1%81%D1%82%D0%B2%D0%BE%20%D1%81%D0%BF%D0%B5%D1%80%D0%BC%D1%8B_shutterstock_758153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399444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16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experts.people.zr.ru/files/2013/02/LZ4W9466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4495"/>
            <a:ext cx="5760640" cy="384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367644" y="4509120"/>
            <a:ext cx="6264696" cy="11521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Пища – источник энергии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63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remelektrokran.ru/kra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6120680" cy="38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402194" y="5013176"/>
            <a:ext cx="6264696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Пища – источник строительного материала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90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altLang="ru-RU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Состав пищи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661193" y="932091"/>
            <a:ext cx="35718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/>
              <a:t>    </a:t>
            </a:r>
            <a:r>
              <a:rPr lang="ru-RU" altLang="ru-RU" b="1" dirty="0">
                <a:solidFill>
                  <a:srgbClr val="000000"/>
                </a:solidFill>
              </a:rPr>
              <a:t>Органические вещества</a:t>
            </a: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4807950" y="980728"/>
            <a:ext cx="38576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 dirty="0">
                <a:solidFill>
                  <a:srgbClr val="000000"/>
                </a:solidFill>
              </a:rPr>
              <a:t>Неорганические вещества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1239019" y="2122005"/>
            <a:ext cx="714375" cy="50006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8" name="TextBox 11"/>
          <p:cNvSpPr txBox="1">
            <a:spLocks noChangeArrowheads="1"/>
          </p:cNvSpPr>
          <p:nvPr/>
        </p:nvSpPr>
        <p:spPr bwMode="auto">
          <a:xfrm>
            <a:off x="478606" y="2767012"/>
            <a:ext cx="1285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000000"/>
                </a:solidFill>
              </a:rPr>
              <a:t>белки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2356191" y="2299805"/>
            <a:ext cx="571500" cy="158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0" name="TextBox 18"/>
          <p:cNvSpPr txBox="1">
            <a:spLocks noChangeArrowheads="1"/>
          </p:cNvSpPr>
          <p:nvPr/>
        </p:nvSpPr>
        <p:spPr bwMode="auto">
          <a:xfrm>
            <a:off x="1999797" y="2729224"/>
            <a:ext cx="128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</a:rPr>
              <a:t>жиры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rot="16200000" flipH="1">
            <a:off x="3326039" y="2086286"/>
            <a:ext cx="642938" cy="50006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2" name="TextBox 27"/>
          <p:cNvSpPr txBox="1">
            <a:spLocks noChangeArrowheads="1"/>
          </p:cNvSpPr>
          <p:nvPr/>
        </p:nvSpPr>
        <p:spPr bwMode="auto">
          <a:xfrm>
            <a:off x="3147218" y="2805793"/>
            <a:ext cx="1785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</a:rPr>
              <a:t>углеводы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rot="16200000" flipH="1">
            <a:off x="7116039" y="2259684"/>
            <a:ext cx="714375" cy="500063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5664388" y="2314228"/>
            <a:ext cx="642937" cy="35718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5" name="TextBox 21"/>
          <p:cNvSpPr txBox="1">
            <a:spLocks noChangeArrowheads="1"/>
          </p:cNvSpPr>
          <p:nvPr/>
        </p:nvSpPr>
        <p:spPr bwMode="auto">
          <a:xfrm>
            <a:off x="4842856" y="2957824"/>
            <a:ext cx="2286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</a:rPr>
              <a:t>Минеральные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</a:rPr>
              <a:t>соли</a:t>
            </a:r>
          </a:p>
        </p:txBody>
      </p:sp>
      <p:sp>
        <p:nvSpPr>
          <p:cNvPr id="8206" name="TextBox 24"/>
          <p:cNvSpPr txBox="1">
            <a:spLocks noChangeArrowheads="1"/>
          </p:cNvSpPr>
          <p:nvPr/>
        </p:nvSpPr>
        <p:spPr bwMode="auto">
          <a:xfrm>
            <a:off x="7330352" y="3240087"/>
            <a:ext cx="128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 smtClean="0">
                <a:solidFill>
                  <a:srgbClr val="000000"/>
                </a:solidFill>
              </a:rPr>
              <a:t>Вода</a:t>
            </a:r>
            <a:endParaRPr lang="ru-RU" altLang="ru-RU" sz="2400" b="1" dirty="0">
              <a:solidFill>
                <a:srgbClr val="000000"/>
              </a:solidFill>
            </a:endParaRPr>
          </a:p>
        </p:txBody>
      </p:sp>
      <p:pic>
        <p:nvPicPr>
          <p:cNvPr id="8209" name="Picture 7" descr="edaa-23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06" y="3301206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20" descr="b_110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5" r="22749"/>
          <a:stretch>
            <a:fillRect/>
          </a:stretch>
        </p:blipFill>
        <p:spPr bwMode="auto">
          <a:xfrm>
            <a:off x="453999" y="4221163"/>
            <a:ext cx="792162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16" descr="640px-Butter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797" y="3316288"/>
            <a:ext cx="10080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9" descr="oleos-men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828" y="4302126"/>
            <a:ext cx="122396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14" descr="edaa-25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498" y="2964656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Picture 10" descr="edaa-87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433" y="4261077"/>
            <a:ext cx="6953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24" descr="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198" y="3802422"/>
            <a:ext cx="1186256" cy="148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7" name="Picture 19" descr="491035_47539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394" y="3900882"/>
            <a:ext cx="1439837" cy="143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88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Белки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dirty="0" smtClean="0"/>
              <a:t>Белки –</a:t>
            </a:r>
            <a:r>
              <a:rPr lang="ru-RU" dirty="0" smtClean="0"/>
              <a:t> это строительный материал человеческого организма, источник энергии.</a:t>
            </a:r>
          </a:p>
          <a:p>
            <a:pPr eaLnBrk="1" hangingPunct="1">
              <a:defRPr/>
            </a:pPr>
            <a:r>
              <a:rPr lang="ru-RU" dirty="0" smtClean="0"/>
              <a:t>Повышают работоспособность органов тела.</a:t>
            </a:r>
          </a:p>
          <a:p>
            <a:pPr eaLnBrk="1" hangingPunct="1">
              <a:defRPr/>
            </a:pPr>
            <a:r>
              <a:rPr lang="ru-RU" dirty="0" smtClean="0"/>
              <a:t>Суточная норма потребления белков зависит от физической нагрузки. Высокая норма потребления – 120 </a:t>
            </a:r>
            <a:r>
              <a:rPr lang="ru-RU" dirty="0" err="1" smtClean="0"/>
              <a:t>гр</a:t>
            </a:r>
            <a:r>
              <a:rPr lang="ru-RU" dirty="0" smtClean="0"/>
              <a:t>, низкая – 80 гр.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i="1" dirty="0" smtClean="0"/>
          </a:p>
        </p:txBody>
      </p:sp>
    </p:spTree>
    <p:extLst>
      <p:ext uri="{BB962C8B-B14F-4D97-AF65-F5344CB8AC3E}">
        <p14:creationId xmlns:p14="http://schemas.microsoft.com/office/powerpoint/2010/main" val="374316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/>
              <a:t>Белки растительного происхождения.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Соя</a:t>
            </a:r>
            <a:endParaRPr lang="ru-RU" sz="2800" dirty="0"/>
          </a:p>
          <a:p>
            <a:pPr eaLnBrk="1" hangingPunct="1">
              <a:defRPr/>
            </a:pPr>
            <a:r>
              <a:rPr lang="ru-RU" sz="2800" dirty="0" smtClean="0"/>
              <a:t>Фасоль</a:t>
            </a:r>
          </a:p>
          <a:p>
            <a:pPr eaLnBrk="1" hangingPunct="1">
              <a:defRPr/>
            </a:pPr>
            <a:r>
              <a:rPr lang="ru-RU" sz="2800" dirty="0" smtClean="0"/>
              <a:t>Горох</a:t>
            </a:r>
          </a:p>
          <a:p>
            <a:pPr eaLnBrk="1" hangingPunct="1">
              <a:defRPr/>
            </a:pPr>
            <a:r>
              <a:rPr lang="ru-RU" sz="2800" dirty="0" smtClean="0"/>
              <a:t>Бобы</a:t>
            </a:r>
          </a:p>
          <a:p>
            <a:pPr eaLnBrk="1" hangingPunct="1">
              <a:defRPr/>
            </a:pPr>
            <a:endParaRPr lang="ru-RU" sz="2800" dirty="0" smtClean="0"/>
          </a:p>
        </p:txBody>
      </p:sp>
      <p:pic>
        <p:nvPicPr>
          <p:cNvPr id="6151" name="Picture 7" descr="Картинка 15 из 1998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00808"/>
            <a:ext cx="4356100" cy="290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97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Белки животного происхождения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Мясо</a:t>
            </a:r>
            <a:endParaRPr lang="ru-RU" sz="2800" dirty="0"/>
          </a:p>
          <a:p>
            <a:pPr eaLnBrk="1" hangingPunct="1">
              <a:defRPr/>
            </a:pPr>
            <a:r>
              <a:rPr lang="ru-RU" sz="2800" dirty="0" smtClean="0"/>
              <a:t>Рыба</a:t>
            </a:r>
          </a:p>
          <a:p>
            <a:pPr eaLnBrk="1" hangingPunct="1">
              <a:defRPr/>
            </a:pPr>
            <a:r>
              <a:rPr lang="ru-RU" sz="2800" dirty="0" smtClean="0"/>
              <a:t>Сыр</a:t>
            </a:r>
          </a:p>
          <a:p>
            <a:pPr eaLnBrk="1" hangingPunct="1">
              <a:defRPr/>
            </a:pPr>
            <a:r>
              <a:rPr lang="ru-RU" sz="2800" dirty="0" smtClean="0"/>
              <a:t>Творог</a:t>
            </a:r>
          </a:p>
          <a:p>
            <a:pPr eaLnBrk="1" hangingPunct="1">
              <a:defRPr/>
            </a:pPr>
            <a:r>
              <a:rPr lang="ru-RU" sz="2800" dirty="0" smtClean="0"/>
              <a:t>Яйца</a:t>
            </a:r>
          </a:p>
        </p:txBody>
      </p:sp>
      <p:pic>
        <p:nvPicPr>
          <p:cNvPr id="7175" name="Picture 7" descr="proteinovaya-die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916113"/>
            <a:ext cx="4535487" cy="309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02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258888" y="333375"/>
            <a:ext cx="6913562" cy="833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800" dirty="0">
                <a:latin typeface="Book Antiqua" pitchFamily="18" charset="0"/>
              </a:rPr>
              <a:t>Дыхательная система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367338" y="2070100"/>
            <a:ext cx="342265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0" dirty="0" smtClean="0">
                <a:latin typeface="Book Antiqua" pitchFamily="18" charset="0"/>
              </a:rPr>
              <a:t>Лёгкие</a:t>
            </a:r>
            <a:endParaRPr lang="ru-RU" altLang="ru-RU" sz="2800" b="0" dirty="0">
              <a:latin typeface="Book Antiqua" pitchFamily="18" charset="0"/>
            </a:endParaRP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 flipH="1">
            <a:off x="2570163" y="1179513"/>
            <a:ext cx="108108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6011863" y="1179513"/>
            <a:ext cx="10795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33388" y="2043113"/>
            <a:ext cx="4319587" cy="52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0" dirty="0" smtClean="0">
                <a:latin typeface="Book Antiqua" pitchFamily="18" charset="0"/>
              </a:rPr>
              <a:t>Дыхательные  </a:t>
            </a:r>
            <a:r>
              <a:rPr lang="ru-RU" altLang="ru-RU" sz="2800" b="0" dirty="0">
                <a:latin typeface="Book Antiqua" pitchFamily="18" charset="0"/>
              </a:rPr>
              <a:t>пути</a:t>
            </a:r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2593975" y="260191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98463" y="2881313"/>
            <a:ext cx="4392612" cy="3205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0" dirty="0">
                <a:latin typeface="Book Antiqua" pitchFamily="18" charset="0"/>
              </a:rPr>
              <a:t>последовательно </a:t>
            </a:r>
            <a:r>
              <a:rPr lang="ru-RU" altLang="ru-RU" sz="2400" b="0" dirty="0" smtClean="0">
                <a:latin typeface="Book Antiqua" pitchFamily="18" charset="0"/>
              </a:rPr>
              <a:t>соединенные </a:t>
            </a:r>
            <a:r>
              <a:rPr lang="ru-RU" altLang="ru-RU" sz="2400" b="0" dirty="0">
                <a:latin typeface="Book Antiqua" pitchFamily="18" charset="0"/>
              </a:rPr>
              <a:t>между собой </a:t>
            </a:r>
            <a:r>
              <a:rPr lang="ru-RU" altLang="ru-RU" sz="2400" b="0" dirty="0" smtClean="0">
                <a:latin typeface="Book Antiqua" pitchFamily="18" charset="0"/>
              </a:rPr>
              <a:t>полости </a:t>
            </a:r>
            <a:r>
              <a:rPr lang="ru-RU" altLang="ru-RU" sz="2400" b="0" dirty="0">
                <a:latin typeface="Book Antiqua" pitchFamily="18" charset="0"/>
              </a:rPr>
              <a:t>и </a:t>
            </a:r>
            <a:r>
              <a:rPr lang="ru-RU" altLang="ru-RU" sz="2400" b="0" dirty="0" smtClean="0">
                <a:latin typeface="Book Antiqua" pitchFamily="18" charset="0"/>
              </a:rPr>
              <a:t>трубки</a:t>
            </a:r>
            <a:r>
              <a:rPr lang="ru-RU" altLang="ru-RU" sz="2400" b="0" dirty="0" smtClean="0">
                <a:latin typeface="Verdana" pitchFamily="34" charset="0"/>
              </a:rPr>
              <a:t>:</a:t>
            </a:r>
            <a:endParaRPr lang="ru-RU" altLang="ru-RU" sz="2400" b="0" dirty="0">
              <a:latin typeface="Verdana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ru-RU" altLang="ru-RU" sz="2400" b="0" dirty="0">
                <a:latin typeface="Book Antiqua" pitchFamily="18" charset="0"/>
              </a:rPr>
              <a:t>1) полость носа,</a:t>
            </a:r>
            <a:br>
              <a:rPr lang="ru-RU" altLang="ru-RU" sz="2400" b="0" dirty="0">
                <a:latin typeface="Book Antiqua" pitchFamily="18" charset="0"/>
              </a:rPr>
            </a:br>
            <a:r>
              <a:rPr lang="ru-RU" altLang="ru-RU" sz="2400" b="0" dirty="0">
                <a:latin typeface="Book Antiqua" pitchFamily="18" charset="0"/>
              </a:rPr>
              <a:t>2) носоглотка,</a:t>
            </a:r>
            <a:br>
              <a:rPr lang="ru-RU" altLang="ru-RU" sz="2400" b="0" dirty="0">
                <a:latin typeface="Book Antiqua" pitchFamily="18" charset="0"/>
              </a:rPr>
            </a:br>
            <a:r>
              <a:rPr lang="ru-RU" altLang="ru-RU" sz="2400" b="0" dirty="0">
                <a:latin typeface="Book Antiqua" pitchFamily="18" charset="0"/>
              </a:rPr>
              <a:t>3) гортань,</a:t>
            </a:r>
            <a:br>
              <a:rPr lang="ru-RU" altLang="ru-RU" sz="2400" b="0" dirty="0">
                <a:latin typeface="Book Antiqua" pitchFamily="18" charset="0"/>
              </a:rPr>
            </a:br>
            <a:r>
              <a:rPr lang="ru-RU" altLang="ru-RU" sz="2400" b="0" dirty="0">
                <a:latin typeface="Book Antiqua" pitchFamily="18" charset="0"/>
              </a:rPr>
              <a:t>4) трахея</a:t>
            </a:r>
            <a:br>
              <a:rPr lang="ru-RU" altLang="ru-RU" sz="2400" b="0" dirty="0">
                <a:latin typeface="Book Antiqua" pitchFamily="18" charset="0"/>
              </a:rPr>
            </a:br>
            <a:r>
              <a:rPr lang="ru-RU" altLang="ru-RU" sz="2400" b="0" dirty="0">
                <a:latin typeface="Book Antiqua" pitchFamily="18" charset="0"/>
              </a:rPr>
              <a:t>5) бронхи.</a:t>
            </a: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7088188" y="261461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5364163" y="2897188"/>
            <a:ext cx="3455987" cy="1754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0" dirty="0">
                <a:latin typeface="Book Antiqua" pitchFamily="18" charset="0"/>
              </a:rPr>
              <a:t>место, где происходит газообмен:</a:t>
            </a:r>
          </a:p>
          <a:p>
            <a:pPr algn="l">
              <a:spcBef>
                <a:spcPct val="50000"/>
              </a:spcBef>
            </a:pPr>
            <a:r>
              <a:rPr lang="ru-RU" altLang="ru-RU" sz="2400" b="0" dirty="0" smtClean="0">
                <a:latin typeface="Book Antiqua" pitchFamily="18" charset="0"/>
              </a:rPr>
              <a:t>лёгкие</a:t>
            </a:r>
            <a:r>
              <a:rPr lang="ru-RU" altLang="ru-RU" sz="2400" b="0" dirty="0">
                <a:solidFill>
                  <a:schemeClr val="tx2"/>
                </a:solidFill>
                <a:latin typeface="Book Antiqua" pitchFamily="18" charset="0"/>
              </a:rPr>
              <a:t/>
            </a:r>
            <a:br>
              <a:rPr lang="ru-RU" altLang="ru-RU" sz="2400" b="0" dirty="0">
                <a:solidFill>
                  <a:schemeClr val="tx2"/>
                </a:solidFill>
                <a:latin typeface="Book Antiqua" pitchFamily="18" charset="0"/>
              </a:rPr>
            </a:br>
            <a:endParaRPr lang="ru-RU" altLang="ru-RU" sz="2400" b="0" dirty="0">
              <a:solidFill>
                <a:schemeClr val="tx2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6650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1" grpId="0" animBg="1"/>
      <p:bldP spid="12294" grpId="0" animBg="1"/>
      <p:bldP spid="12296" grpId="0" animBg="1"/>
      <p:bldP spid="1229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Углеводы.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Углеводы, как белки и жиры, - важнейшие компоненты пищевого рациона.</a:t>
            </a:r>
          </a:p>
          <a:p>
            <a:pPr eaLnBrk="1" hangingPunct="1">
              <a:defRPr/>
            </a:pPr>
            <a:r>
              <a:rPr lang="ru-RU" dirty="0" smtClean="0"/>
              <a:t>Составляют значительную часть растительной пищи, </a:t>
            </a:r>
            <a:r>
              <a:rPr lang="ru-RU" i="1" dirty="0" smtClean="0"/>
              <a:t>являются источником</a:t>
            </a:r>
            <a:r>
              <a:rPr lang="ru-RU" dirty="0" smtClean="0"/>
              <a:t> </a:t>
            </a:r>
            <a:r>
              <a:rPr lang="ru-RU" i="1" dirty="0" smtClean="0"/>
              <a:t>энергии.</a:t>
            </a:r>
            <a:r>
              <a:rPr lang="ru-R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608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  <p:bldP spid="14233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4" name="Rectangle 6"/>
          <p:cNvSpPr>
            <a:spLocks noChangeArrowheads="1"/>
          </p:cNvSpPr>
          <p:nvPr/>
        </p:nvSpPr>
        <p:spPr bwMode="auto">
          <a:xfrm>
            <a:off x="3203575" y="981075"/>
            <a:ext cx="31686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solidFill>
                  <a:schemeClr val="tx2"/>
                </a:solidFill>
              </a:rPr>
              <a:t>УГЛЕВОДЫ</a:t>
            </a:r>
          </a:p>
        </p:txBody>
      </p:sp>
      <p:sp>
        <p:nvSpPr>
          <p:cNvPr id="273415" name="Text Box 7"/>
          <p:cNvSpPr txBox="1">
            <a:spLocks noChangeArrowheads="1"/>
          </p:cNvSpPr>
          <p:nvPr/>
        </p:nvSpPr>
        <p:spPr bwMode="auto">
          <a:xfrm>
            <a:off x="3132138" y="6165850"/>
            <a:ext cx="1225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chemeClr val="folHlink"/>
                </a:solidFill>
              </a:rPr>
              <a:t>ОВОЩИ</a:t>
            </a:r>
          </a:p>
        </p:txBody>
      </p:sp>
      <p:sp>
        <p:nvSpPr>
          <p:cNvPr id="273416" name="Text Box 8"/>
          <p:cNvSpPr txBox="1">
            <a:spLocks noChangeArrowheads="1"/>
          </p:cNvSpPr>
          <p:nvPr/>
        </p:nvSpPr>
        <p:spPr bwMode="auto">
          <a:xfrm>
            <a:off x="7380288" y="4149725"/>
            <a:ext cx="1320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chemeClr val="folHlink"/>
                </a:solidFill>
              </a:rPr>
              <a:t>ФРУКТЫ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372225" y="1628775"/>
            <a:ext cx="2447925" cy="2468563"/>
            <a:chOff x="3651" y="2115"/>
            <a:chExt cx="1542" cy="1555"/>
          </a:xfrm>
        </p:grpSpPr>
        <p:pic>
          <p:nvPicPr>
            <p:cNvPr id="10264" name="Picture 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01" t="32225"/>
            <a:stretch>
              <a:fillRect/>
            </a:stretch>
          </p:blipFill>
          <p:spPr bwMode="auto">
            <a:xfrm rot="-3023339">
              <a:off x="3899" y="2456"/>
              <a:ext cx="536" cy="1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5" name="Picture 1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393" b="45918"/>
            <a:stretch>
              <a:fillRect/>
            </a:stretch>
          </p:blipFill>
          <p:spPr bwMode="auto">
            <a:xfrm>
              <a:off x="4150" y="2115"/>
              <a:ext cx="798" cy="1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6" name="Picture 1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14" t="1204" r="51912" b="62138"/>
            <a:stretch>
              <a:fillRect/>
            </a:stretch>
          </p:blipFill>
          <p:spPr bwMode="auto">
            <a:xfrm rot="-2677082">
              <a:off x="4014" y="3203"/>
              <a:ext cx="27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7" name="Picture 1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80" t="32776" r="29240" b="35556"/>
            <a:stretch>
              <a:fillRect/>
            </a:stretch>
          </p:blipFill>
          <p:spPr bwMode="auto">
            <a:xfrm>
              <a:off x="4513" y="3067"/>
              <a:ext cx="680" cy="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8" name="Picture 1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14" t="1204" r="51912" b="62138"/>
            <a:stretch>
              <a:fillRect/>
            </a:stretch>
          </p:blipFill>
          <p:spPr bwMode="auto">
            <a:xfrm>
              <a:off x="4241" y="3249"/>
              <a:ext cx="348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9" name="Picture 16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14" t="1204" r="51912" b="62138"/>
            <a:stretch>
              <a:fillRect/>
            </a:stretch>
          </p:blipFill>
          <p:spPr bwMode="auto">
            <a:xfrm rot="2085266">
              <a:off x="4740" y="2840"/>
              <a:ext cx="235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3426" name="Picture 1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437063"/>
            <a:ext cx="2808288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3427" name="Picture 1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t="19212" r="8417" b="9979"/>
          <a:stretch>
            <a:fillRect/>
          </a:stretch>
        </p:blipFill>
        <p:spPr bwMode="auto">
          <a:xfrm>
            <a:off x="5292725" y="4581525"/>
            <a:ext cx="2376488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3430" name="Text Box 22"/>
          <p:cNvSpPr txBox="1">
            <a:spLocks noChangeArrowheads="1"/>
          </p:cNvSpPr>
          <p:nvPr/>
        </p:nvSpPr>
        <p:spPr bwMode="auto">
          <a:xfrm>
            <a:off x="6659563" y="6165850"/>
            <a:ext cx="885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chemeClr val="folHlink"/>
                </a:solidFill>
              </a:rPr>
              <a:t>ХЛЕБ</a:t>
            </a:r>
          </a:p>
        </p:txBody>
      </p: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395288" y="2565400"/>
            <a:ext cx="2182812" cy="1620838"/>
            <a:chOff x="204" y="1616"/>
            <a:chExt cx="1375" cy="1021"/>
          </a:xfrm>
        </p:grpSpPr>
        <p:pic>
          <p:nvPicPr>
            <p:cNvPr id="10255" name="Picture 28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1616"/>
              <a:ext cx="31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56" name="Group 37"/>
            <p:cNvGrpSpPr>
              <a:grpSpLocks/>
            </p:cNvGrpSpPr>
            <p:nvPr/>
          </p:nvGrpSpPr>
          <p:grpSpPr bwMode="auto">
            <a:xfrm>
              <a:off x="204" y="1670"/>
              <a:ext cx="1375" cy="967"/>
              <a:chOff x="204" y="1525"/>
              <a:chExt cx="1375" cy="1066"/>
            </a:xfrm>
          </p:grpSpPr>
          <p:pic>
            <p:nvPicPr>
              <p:cNvPr id="10257" name="Picture 25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9FBED"/>
                  </a:clrFrom>
                  <a:clrTo>
                    <a:srgbClr val="F9FBE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333" t="17223" r="16000" b="24777"/>
              <a:stretch>
                <a:fillRect/>
              </a:stretch>
            </p:blipFill>
            <p:spPr bwMode="auto">
              <a:xfrm rot="1033889">
                <a:off x="521" y="1706"/>
                <a:ext cx="817" cy="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8" name="Picture 23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" y="2113"/>
                <a:ext cx="516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9" name="Picture 24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627425">
                <a:off x="204" y="1525"/>
                <a:ext cx="823" cy="7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0" name="Picture 26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4" y="2323"/>
                <a:ext cx="357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1" name="Picture 27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239086">
                <a:off x="1066" y="1649"/>
                <a:ext cx="270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2" name="Picture 29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2" y="2187"/>
                <a:ext cx="357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3" name="Picture 30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2" y="1824"/>
                <a:ext cx="357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73440" name="Text Box 32"/>
          <p:cNvSpPr txBox="1">
            <a:spLocks noChangeArrowheads="1"/>
          </p:cNvSpPr>
          <p:nvPr/>
        </p:nvSpPr>
        <p:spPr bwMode="auto">
          <a:xfrm>
            <a:off x="539750" y="4292600"/>
            <a:ext cx="163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chemeClr val="folHlink"/>
                </a:solidFill>
              </a:rPr>
              <a:t>СЛАДОСТИ</a:t>
            </a:r>
          </a:p>
        </p:txBody>
      </p:sp>
      <p:sp>
        <p:nvSpPr>
          <p:cNvPr id="273441" name="Line 33"/>
          <p:cNvSpPr>
            <a:spLocks noChangeShapeType="1"/>
          </p:cNvSpPr>
          <p:nvPr/>
        </p:nvSpPr>
        <p:spPr bwMode="auto">
          <a:xfrm flipH="1">
            <a:off x="2555875" y="1773238"/>
            <a:ext cx="1944688" cy="100806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3442" name="Line 34"/>
          <p:cNvSpPr>
            <a:spLocks noChangeShapeType="1"/>
          </p:cNvSpPr>
          <p:nvPr/>
        </p:nvSpPr>
        <p:spPr bwMode="auto">
          <a:xfrm flipH="1">
            <a:off x="3492500" y="1773238"/>
            <a:ext cx="1008063" cy="259238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3443" name="Line 35"/>
          <p:cNvSpPr>
            <a:spLocks noChangeShapeType="1"/>
          </p:cNvSpPr>
          <p:nvPr/>
        </p:nvSpPr>
        <p:spPr bwMode="auto">
          <a:xfrm>
            <a:off x="4500563" y="1773238"/>
            <a:ext cx="1223962" cy="295116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3444" name="Line 36"/>
          <p:cNvSpPr>
            <a:spLocks noChangeShapeType="1"/>
          </p:cNvSpPr>
          <p:nvPr/>
        </p:nvSpPr>
        <p:spPr bwMode="auto">
          <a:xfrm>
            <a:off x="4500563" y="1773238"/>
            <a:ext cx="1727200" cy="79216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413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3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3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3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3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3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3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3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4" grpId="0"/>
      <p:bldP spid="273415" grpId="0"/>
      <p:bldP spid="273416" grpId="0"/>
      <p:bldP spid="273430" grpId="0"/>
      <p:bldP spid="273440" grpId="0"/>
      <p:bldP spid="273441" grpId="0" animBg="1"/>
      <p:bldP spid="273442" grpId="0" animBg="1"/>
      <p:bldP spid="273443" grpId="0" animBg="1"/>
      <p:bldP spid="2734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Жиры.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Жиры – прежде всего </a:t>
            </a:r>
            <a:r>
              <a:rPr lang="ru-RU" i="1" dirty="0" smtClean="0"/>
              <a:t>источник энергии.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Регулируют обменные процессы в клетках.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Предохраняют организм от охлаждения.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Рекомендуемое потребление в день: сливочного масла 20-25 г; растительного 15-20 г.</a:t>
            </a:r>
          </a:p>
        </p:txBody>
      </p:sp>
    </p:spTree>
    <p:extLst>
      <p:ext uri="{BB962C8B-B14F-4D97-AF65-F5344CB8AC3E}">
        <p14:creationId xmlns:p14="http://schemas.microsoft.com/office/powerpoint/2010/main" val="362771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Жиры животного происхождения.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dirty="0" smtClean="0"/>
              <a:t>Мясо – один из основных продуктов питания. Белок мяса почти полностью усваивается организмом.</a:t>
            </a:r>
          </a:p>
          <a:p>
            <a:pPr eaLnBrk="1" hangingPunct="1">
              <a:defRPr/>
            </a:pPr>
            <a:r>
              <a:rPr lang="ru-RU" sz="2800" dirty="0" smtClean="0"/>
              <a:t>Рыба – источник высокой биологической ценности. </a:t>
            </a:r>
          </a:p>
          <a:p>
            <a:pPr eaLnBrk="1" hangingPunct="1">
              <a:defRPr/>
            </a:pPr>
            <a:r>
              <a:rPr lang="ru-RU" sz="2800" dirty="0" smtClean="0"/>
              <a:t>Молоко – содержит 160 полезных веществ, которые участвуют в формировании костной ткани, восстановлении крови, деятельности мозга.</a:t>
            </a:r>
          </a:p>
        </p:txBody>
      </p:sp>
    </p:spTree>
    <p:extLst>
      <p:ext uri="{BB962C8B-B14F-4D97-AF65-F5344CB8AC3E}">
        <p14:creationId xmlns:p14="http://schemas.microsoft.com/office/powerpoint/2010/main" val="37005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Жиры растительного происхождения</a:t>
            </a:r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4402137" cy="4530725"/>
          </a:xfrm>
        </p:spPr>
        <p:txBody>
          <a:bodyPr/>
          <a:lstStyle/>
          <a:p>
            <a:pPr>
              <a:defRPr/>
            </a:pPr>
            <a:r>
              <a:rPr lang="ru-RU" alt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Подсолнечник</a:t>
            </a:r>
          </a:p>
          <a:p>
            <a:pPr>
              <a:defRPr/>
            </a:pPr>
            <a:r>
              <a:rPr lang="ru-RU" alt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Оливки</a:t>
            </a:r>
          </a:p>
          <a:p>
            <a:pPr>
              <a:defRPr/>
            </a:pPr>
            <a:r>
              <a:rPr lang="ru-RU" alt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Кукуруза</a:t>
            </a:r>
          </a:p>
          <a:p>
            <a:pPr>
              <a:defRPr/>
            </a:pPr>
            <a:r>
              <a:rPr lang="ru-RU" alt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Арахис</a:t>
            </a:r>
          </a:p>
          <a:p>
            <a:pPr>
              <a:defRPr/>
            </a:pPr>
            <a:r>
              <a:rPr lang="ru-RU" alt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Соя</a:t>
            </a:r>
          </a:p>
          <a:p>
            <a:pPr>
              <a:defRPr/>
            </a:pPr>
            <a:endParaRPr lang="ru-RU" altLang="ru-RU" sz="2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altLang="ru-RU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8675688" y="6597650"/>
            <a:ext cx="4683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400">
                <a:solidFill>
                  <a:srgbClr val="000000"/>
                </a:solidFill>
              </a:rPr>
              <a:t>15</a:t>
            </a:r>
          </a:p>
        </p:txBody>
      </p:sp>
      <p:pic>
        <p:nvPicPr>
          <p:cNvPr id="14341" name="Picture 10" descr="362a9c4f101a9f7d9774e03e8fbe53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466" y="1772816"/>
            <a:ext cx="3816350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30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sz="4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Вода и минеральные соли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77618" y="1484784"/>
            <a:ext cx="3672408" cy="3816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altLang="ru-RU" sz="16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277618" y="1561611"/>
            <a:ext cx="4104455" cy="2520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alt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Без участия воды организм не сможет работать.</a:t>
            </a:r>
          </a:p>
          <a:p>
            <a:pPr marL="0" indent="0">
              <a:buNone/>
              <a:defRPr/>
            </a:pPr>
            <a:r>
              <a:rPr lang="ru-RU" alt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Вода участвует во всех процессах</a:t>
            </a:r>
          </a:p>
          <a:p>
            <a:pPr marL="0" indent="0">
              <a:buNone/>
              <a:defRPr/>
            </a:pPr>
            <a:endParaRPr lang="ru-RU" altLang="ru-RU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itchFamily="2" charset="2"/>
              <a:buNone/>
              <a:defRPr/>
            </a:pPr>
            <a:endParaRPr lang="ru-RU" altLang="ru-RU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382073" y="1816553"/>
            <a:ext cx="4402137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alt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Минеральные соли обеспечивают прочность костей и зубов, налаживают работу всех систем организма</a:t>
            </a:r>
          </a:p>
          <a:p>
            <a:pPr marL="0" indent="0">
              <a:buNone/>
              <a:defRPr/>
            </a:pPr>
            <a:endParaRPr lang="ru-RU" altLang="ru-RU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itchFamily="2" charset="2"/>
              <a:buNone/>
              <a:defRPr/>
            </a:pPr>
            <a:endParaRPr lang="ru-RU" altLang="ru-RU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219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608" name="Picture 152" descr="J03435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349500"/>
            <a:ext cx="1052512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5464" name="Rectangle 8"/>
          <p:cNvSpPr>
            <a:spLocks noChangeArrowheads="1"/>
          </p:cNvSpPr>
          <p:nvPr/>
        </p:nvSpPr>
        <p:spPr bwMode="auto">
          <a:xfrm>
            <a:off x="1295400" y="333375"/>
            <a:ext cx="78486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chemeClr val="tx2"/>
                </a:solidFill>
              </a:rPr>
              <a:t>В разном возрасте </a:t>
            </a:r>
            <a:br>
              <a:rPr lang="ru-RU" altLang="ru-RU" sz="2800" b="1">
                <a:solidFill>
                  <a:schemeClr val="tx2"/>
                </a:solidFill>
              </a:rPr>
            </a:br>
            <a:r>
              <a:rPr lang="ru-RU" altLang="ru-RU" sz="2800" b="1">
                <a:solidFill>
                  <a:schemeClr val="tx2"/>
                </a:solidFill>
              </a:rPr>
              <a:t>организму требуется разное количество питательных веществ</a:t>
            </a:r>
          </a:p>
        </p:txBody>
      </p:sp>
      <p:sp>
        <p:nvSpPr>
          <p:cNvPr id="17412" name="AutoShape 17"/>
          <p:cNvSpPr>
            <a:spLocks noChangeArrowheads="1"/>
          </p:cNvSpPr>
          <p:nvPr/>
        </p:nvSpPr>
        <p:spPr bwMode="auto">
          <a:xfrm>
            <a:off x="1692275" y="3500438"/>
            <a:ext cx="1295400" cy="1008062"/>
          </a:xfrm>
          <a:prstGeom prst="triangle">
            <a:avLst>
              <a:gd name="adj" fmla="val 50000"/>
            </a:avLst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0000"/>
                </a:solidFill>
              </a:rPr>
              <a:t>ЖИРЫ</a:t>
            </a:r>
          </a:p>
        </p:txBody>
      </p:sp>
      <p:sp>
        <p:nvSpPr>
          <p:cNvPr id="17413" name="Rectangle 18"/>
          <p:cNvSpPr>
            <a:spLocks noChangeArrowheads="1"/>
          </p:cNvSpPr>
          <p:nvPr/>
        </p:nvSpPr>
        <p:spPr bwMode="auto">
          <a:xfrm>
            <a:off x="971550" y="5353050"/>
            <a:ext cx="2663825" cy="9144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0000"/>
                </a:solidFill>
              </a:rPr>
              <a:t>УГЛЕВОДЫ</a:t>
            </a:r>
          </a:p>
        </p:txBody>
      </p:sp>
      <p:sp>
        <p:nvSpPr>
          <p:cNvPr id="17414" name="Rectangle 19"/>
          <p:cNvSpPr>
            <a:spLocks noChangeArrowheads="1"/>
          </p:cNvSpPr>
          <p:nvPr/>
        </p:nvSpPr>
        <p:spPr bwMode="auto">
          <a:xfrm>
            <a:off x="971550" y="4437063"/>
            <a:ext cx="2663825" cy="9144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0000"/>
                </a:solidFill>
              </a:rPr>
              <a:t>БЕЛКИ</a:t>
            </a:r>
          </a:p>
        </p:txBody>
      </p:sp>
      <p:sp>
        <p:nvSpPr>
          <p:cNvPr id="17415" name="AutoShape 81"/>
          <p:cNvSpPr>
            <a:spLocks noChangeArrowheads="1"/>
          </p:cNvSpPr>
          <p:nvPr/>
        </p:nvSpPr>
        <p:spPr bwMode="auto">
          <a:xfrm>
            <a:off x="6156325" y="3789363"/>
            <a:ext cx="1296988" cy="914400"/>
          </a:xfrm>
          <a:prstGeom prst="triangle">
            <a:avLst>
              <a:gd name="adj" fmla="val 50000"/>
            </a:avLst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0000"/>
                </a:solidFill>
              </a:rPr>
              <a:t>ЖИРЫ</a:t>
            </a:r>
          </a:p>
        </p:txBody>
      </p:sp>
      <p:sp>
        <p:nvSpPr>
          <p:cNvPr id="17416" name="AutoShape 83"/>
          <p:cNvSpPr>
            <a:spLocks noChangeArrowheads="1"/>
          </p:cNvSpPr>
          <p:nvPr/>
        </p:nvSpPr>
        <p:spPr bwMode="auto">
          <a:xfrm rot="10800000">
            <a:off x="5040313" y="5265738"/>
            <a:ext cx="3522662" cy="960437"/>
          </a:xfrm>
          <a:prstGeom prst="flowChartManualOperation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0000"/>
                </a:solidFill>
              </a:rPr>
              <a:t>УГЛЕВОДЫ</a:t>
            </a:r>
          </a:p>
        </p:txBody>
      </p:sp>
      <p:sp>
        <p:nvSpPr>
          <p:cNvPr id="17417" name="AutoShape 149"/>
          <p:cNvSpPr>
            <a:spLocks noChangeArrowheads="1"/>
          </p:cNvSpPr>
          <p:nvPr/>
        </p:nvSpPr>
        <p:spPr bwMode="auto">
          <a:xfrm rot="10800000">
            <a:off x="5724525" y="4652963"/>
            <a:ext cx="2166938" cy="609600"/>
          </a:xfrm>
          <a:prstGeom prst="flowChartManualOperation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0000"/>
                </a:solidFill>
              </a:rPr>
              <a:t>БЕЛКИ</a:t>
            </a:r>
          </a:p>
        </p:txBody>
      </p:sp>
      <p:pic>
        <p:nvPicPr>
          <p:cNvPr id="275609" name="Picture 153" descr="J034355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916113"/>
            <a:ext cx="16097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9158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7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7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«Кто долго жует, тот долго живет.»(народная мудрость)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tx2"/>
                </a:solidFill>
              </a:rPr>
              <a:t>1 правило.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Тщательно пережевывать пищу, не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злоупотреблять солеными и перчеными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блюдами.</a:t>
            </a:r>
            <a:endParaRPr lang="ru-RU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4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питания для долголетия</a:t>
            </a:r>
          </a:p>
        </p:txBody>
      </p:sp>
    </p:spTree>
    <p:extLst>
      <p:ext uri="{BB962C8B-B14F-4D97-AF65-F5344CB8AC3E}">
        <p14:creationId xmlns:p14="http://schemas.microsoft.com/office/powerpoint/2010/main" val="31520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«Завтрак съешь сам, обед подели с другом, ужин отдай врагу.»(И. Фишер)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tx2"/>
                </a:solidFill>
              </a:rPr>
              <a:t>2 правило.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Лучше семь раз поесть, чем один раз наесться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480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«Пища, которая не переваривается, съедает того, кто её съел.»(</a:t>
            </a:r>
            <a:r>
              <a:rPr lang="ru-RU" dirty="0" err="1" smtClean="0"/>
              <a:t>Абуль</a:t>
            </a:r>
            <a:r>
              <a:rPr lang="ru-RU" dirty="0" smtClean="0"/>
              <a:t> </a:t>
            </a:r>
            <a:r>
              <a:rPr lang="ru-RU" dirty="0" err="1" smtClean="0"/>
              <a:t>Фарадж</a:t>
            </a:r>
            <a:r>
              <a:rPr lang="ru-RU" dirty="0" smtClean="0"/>
              <a:t>)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tx2"/>
                </a:solidFill>
              </a:rPr>
              <a:t>3 правило.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Питание должно быть сбалансированным и энергетически оправданным.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980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Дыхание – это обмен газов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899592" y="1628800"/>
            <a:ext cx="7139136" cy="4495800"/>
          </a:xfrm>
        </p:spPr>
        <p:txBody>
          <a:bodyPr/>
          <a:lstStyle/>
          <a:p>
            <a:r>
              <a:rPr lang="ru-RU" altLang="ru-RU" sz="2800" dirty="0"/>
              <a:t>Дыхание – это обмен газов между клетками и окружающей средой</a:t>
            </a:r>
            <a:r>
              <a:rPr lang="ru-RU" altLang="ru-RU" sz="2800" dirty="0" smtClean="0"/>
              <a:t>. Насыщение организма кислородом и удаление углекислого газа.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54366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525963"/>
          </a:xfrm>
        </p:spPr>
        <p:txBody>
          <a:bodyPr/>
          <a:lstStyle/>
          <a:p>
            <a:r>
              <a:rPr lang="ru-RU" dirty="0" smtClean="0"/>
              <a:t>Каково значение пищи?</a:t>
            </a:r>
          </a:p>
          <a:p>
            <a:r>
              <a:rPr lang="ru-RU" dirty="0" smtClean="0"/>
              <a:t>В каких продуктах содержатся белки?</a:t>
            </a:r>
          </a:p>
          <a:p>
            <a:r>
              <a:rPr lang="ru-RU" dirty="0" smtClean="0"/>
              <a:t>Какие продукты содержат жиры?</a:t>
            </a:r>
          </a:p>
          <a:p>
            <a:r>
              <a:rPr lang="ru-RU" dirty="0" smtClean="0"/>
              <a:t>Каково значение минеральных солей?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94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Домашнее задание.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ru-RU" dirty="0" smtClean="0"/>
              <a:t>Составить для себя меню одного дня.</a:t>
            </a:r>
          </a:p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en-US" dirty="0" smtClean="0"/>
              <a:t>&amp;</a:t>
            </a:r>
            <a:r>
              <a:rPr lang="ru-RU" dirty="0" smtClean="0"/>
              <a:t> 34 прочитать.</a:t>
            </a:r>
          </a:p>
        </p:txBody>
      </p:sp>
    </p:spTree>
    <p:extLst>
      <p:ext uri="{BB962C8B-B14F-4D97-AF65-F5344CB8AC3E}">
        <p14:creationId xmlns:p14="http://schemas.microsoft.com/office/powerpoint/2010/main" val="407665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Спасибо!!! Урок окончен!!!</a:t>
            </a:r>
            <a:endParaRPr lang="ru-RU" dirty="0"/>
          </a:p>
        </p:txBody>
      </p:sp>
      <p:pic>
        <p:nvPicPr>
          <p:cNvPr id="1026" name="Picture 2" descr="http://probudilis.ru/img/eda/17_35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06489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83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 человека 2 вида дыхания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95536" y="2492896"/>
            <a:ext cx="4038600" cy="60466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Грудное (женщина)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420888"/>
            <a:ext cx="4038600" cy="67667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Брюшное (мужчина)</a:t>
            </a:r>
            <a:endParaRPr lang="ru-RU" dirty="0"/>
          </a:p>
        </p:txBody>
      </p:sp>
      <p:cxnSp>
        <p:nvCxnSpPr>
          <p:cNvPr id="6" name="Прямая со стрелкой 5"/>
          <p:cNvCxnSpPr>
            <a:endCxn id="4" idx="0"/>
          </p:cNvCxnSpPr>
          <p:nvPr/>
        </p:nvCxnSpPr>
        <p:spPr>
          <a:xfrm>
            <a:off x="5220072" y="1268760"/>
            <a:ext cx="1443236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2339752" y="1196752"/>
            <a:ext cx="144016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223799" y="3212976"/>
            <a:ext cx="5873824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2800" dirty="0" smtClean="0"/>
              <a:t>Как вы думаете, почему у мужчин</a:t>
            </a:r>
          </a:p>
          <a:p>
            <a:pPr marL="0" indent="0">
              <a:buNone/>
            </a:pPr>
            <a:r>
              <a:rPr lang="ru-RU" altLang="ru-RU" sz="2800" dirty="0" smtClean="0"/>
              <a:t> и женщин разные типы дыхания?</a:t>
            </a:r>
            <a:endParaRPr lang="ru-RU" altLang="ru-RU" sz="2800" dirty="0"/>
          </a:p>
        </p:txBody>
      </p:sp>
      <p:pic>
        <p:nvPicPr>
          <p:cNvPr id="3074" name="Picture 2" descr="http://www.actpa.su/wp-content/uploads/2014/05/Beremennaya-zhenshh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12976"/>
            <a:ext cx="2736304" cy="347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3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-252413" y="620713"/>
            <a:ext cx="2819401" cy="1139825"/>
          </a:xfrm>
        </p:spPr>
        <p:txBody>
          <a:bodyPr>
            <a:normAutofit fontScale="90000"/>
          </a:bodyPr>
          <a:lstStyle/>
          <a:p>
            <a:r>
              <a:rPr lang="ru-RU" altLang="ru-RU" sz="4000" b="1" dirty="0"/>
              <a:t>Органы дыхания</a:t>
            </a:r>
            <a:r>
              <a:rPr lang="ru-RU" altLang="ru-RU" sz="4000" dirty="0"/>
              <a:t> </a:t>
            </a:r>
          </a:p>
        </p:txBody>
      </p:sp>
      <p:pic>
        <p:nvPicPr>
          <p:cNvPr id="27652" name="Picture 4" descr="органы дыха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972" y="166328"/>
            <a:ext cx="6525344" cy="6525344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6" name="AutoShape 8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8" name="AutoShape 1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0" name="AutoShape 1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436096" y="1196752"/>
            <a:ext cx="5966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45644" y="1864178"/>
            <a:ext cx="5966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5063" y="2179863"/>
            <a:ext cx="5966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83967" y="2929998"/>
            <a:ext cx="5966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12673" y="4149080"/>
            <a:ext cx="5966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78600" y="4581128"/>
            <a:ext cx="5966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07986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320480" cy="4260314"/>
          </a:xfrm>
          <a:prstGeom prst="rect">
            <a:avLst/>
          </a:prstGeom>
          <a:noFill/>
          <a:ln w="9525">
            <a:solidFill>
              <a:srgbClr val="66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dirty="0" smtClean="0"/>
              <a:t>Лёгкие </a:t>
            </a:r>
            <a:r>
              <a:rPr lang="ru-RU" altLang="ru-RU" dirty="0"/>
              <a:t>– это </a:t>
            </a:r>
            <a:r>
              <a:rPr lang="ru-RU" altLang="ru-RU" dirty="0" smtClean="0"/>
              <a:t>главный орган дыхательной системы</a:t>
            </a:r>
            <a:endParaRPr lang="ru-RU" altLang="ru-RU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716016" y="1484784"/>
            <a:ext cx="4104456" cy="44644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altLang="ru-RU" sz="2800" dirty="0" smtClean="0"/>
          </a:p>
          <a:p>
            <a:pPr marL="0" indent="0">
              <a:buNone/>
            </a:pPr>
            <a:endParaRPr lang="ru-RU" altLang="ru-RU" sz="2800" dirty="0"/>
          </a:p>
          <a:p>
            <a:pPr marL="0" indent="0">
              <a:buNone/>
            </a:pPr>
            <a:r>
              <a:rPr lang="ru-RU" altLang="ru-RU" sz="2800" dirty="0" smtClean="0"/>
              <a:t>Лёгкие – это парный орган. Правое легкое</a:t>
            </a:r>
          </a:p>
          <a:p>
            <a:pPr marL="0" indent="0">
              <a:buNone/>
            </a:pPr>
            <a:r>
              <a:rPr lang="ru-RU" altLang="ru-RU" sz="2800" dirty="0" smtClean="0"/>
              <a:t>больше левого. Как вы думаете почему?</a:t>
            </a:r>
            <a:endParaRPr lang="ru-RU" altLang="ru-RU" sz="2800" dirty="0"/>
          </a:p>
        </p:txBody>
      </p:sp>
      <p:pic>
        <p:nvPicPr>
          <p:cNvPr id="1026" name="Picture 2" descr="http://lekarna.ru/wp-content/uploads/2009/12/heartStipp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231" y="4437112"/>
            <a:ext cx="1800200" cy="194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17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692696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altLang="ru-RU" b="1" dirty="0"/>
          </a:p>
          <a:p>
            <a:pPr>
              <a:buFont typeface="Wingdings" pitchFamily="2" charset="2"/>
              <a:buNone/>
            </a:pPr>
            <a:r>
              <a:rPr lang="ru-RU" altLang="ru-RU" b="1" dirty="0"/>
              <a:t>1. В каком органе дыхания воздух обогревается? </a:t>
            </a:r>
          </a:p>
          <a:p>
            <a:pPr>
              <a:buFont typeface="Wingdings" pitchFamily="2" charset="2"/>
              <a:buNone/>
            </a:pPr>
            <a:r>
              <a:rPr lang="ru-RU" altLang="ru-RU" dirty="0"/>
              <a:t>А) носовая полость</a:t>
            </a:r>
          </a:p>
          <a:p>
            <a:pPr>
              <a:buFont typeface="Wingdings" pitchFamily="2" charset="2"/>
              <a:buNone/>
            </a:pPr>
            <a:r>
              <a:rPr lang="ru-RU" altLang="ru-RU" dirty="0"/>
              <a:t>Б) гортань </a:t>
            </a:r>
          </a:p>
          <a:p>
            <a:pPr>
              <a:buFont typeface="Wingdings" pitchFamily="2" charset="2"/>
              <a:buNone/>
            </a:pPr>
            <a:r>
              <a:rPr lang="ru-RU" altLang="ru-RU" dirty="0"/>
              <a:t>В) трахея </a:t>
            </a:r>
          </a:p>
        </p:txBody>
      </p:sp>
    </p:spTree>
    <p:extLst>
      <p:ext uri="{BB962C8B-B14F-4D97-AF65-F5344CB8AC3E}">
        <p14:creationId xmlns:p14="http://schemas.microsoft.com/office/powerpoint/2010/main" val="95633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3568" y="764704"/>
            <a:ext cx="8001000" cy="426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ru-RU" altLang="ru-RU" b="1" dirty="0" smtClean="0"/>
              <a:t>2. В каком органе дыхания находятся голосовые связки? </a:t>
            </a:r>
          </a:p>
          <a:p>
            <a:pPr>
              <a:buFont typeface="Wingdings" pitchFamily="2" charset="2"/>
              <a:buNone/>
            </a:pPr>
            <a:r>
              <a:rPr lang="ru-RU" altLang="ru-RU" dirty="0" smtClean="0"/>
              <a:t>А) носовая полость</a:t>
            </a:r>
          </a:p>
          <a:p>
            <a:pPr>
              <a:buFont typeface="Wingdings" pitchFamily="2" charset="2"/>
              <a:buNone/>
            </a:pPr>
            <a:r>
              <a:rPr lang="ru-RU" altLang="ru-RU" dirty="0" smtClean="0"/>
              <a:t>Б) гортань </a:t>
            </a:r>
          </a:p>
          <a:p>
            <a:pPr>
              <a:buFont typeface="Wingdings" pitchFamily="2" charset="2"/>
              <a:buNone/>
            </a:pPr>
            <a:r>
              <a:rPr lang="ru-RU" altLang="ru-RU" dirty="0" smtClean="0"/>
              <a:t>В) трахея 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097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836712"/>
            <a:ext cx="8229600" cy="45259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b="1" dirty="0" smtClean="0"/>
              <a:t>3. </a:t>
            </a:r>
            <a:r>
              <a:rPr lang="ru-RU" altLang="ru-RU" b="1" dirty="0"/>
              <a:t>Как влияет крик на голосовые связки? </a:t>
            </a:r>
          </a:p>
          <a:p>
            <a:pPr>
              <a:buFont typeface="Wingdings" pitchFamily="2" charset="2"/>
              <a:buNone/>
            </a:pPr>
            <a:r>
              <a:rPr lang="ru-RU" altLang="ru-RU" dirty="0"/>
              <a:t>А) никак не влияет </a:t>
            </a:r>
          </a:p>
          <a:p>
            <a:pPr>
              <a:buFont typeface="Wingdings" pitchFamily="2" charset="2"/>
              <a:buNone/>
            </a:pPr>
            <a:r>
              <a:rPr lang="ru-RU" altLang="ru-RU" dirty="0"/>
              <a:t>Б) улучшает </a:t>
            </a:r>
          </a:p>
          <a:p>
            <a:pPr>
              <a:buFont typeface="Wingdings" pitchFamily="2" charset="2"/>
              <a:buNone/>
            </a:pPr>
            <a:r>
              <a:rPr lang="ru-RU" altLang="ru-RU" dirty="0"/>
              <a:t>В) ухудшает</a:t>
            </a:r>
          </a:p>
        </p:txBody>
      </p:sp>
    </p:spTree>
    <p:extLst>
      <p:ext uri="{BB962C8B-B14F-4D97-AF65-F5344CB8AC3E}">
        <p14:creationId xmlns:p14="http://schemas.microsoft.com/office/powerpoint/2010/main" val="220785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608</Words>
  <Application>Microsoft Office PowerPoint</Application>
  <PresentationFormat>Экран (4:3)</PresentationFormat>
  <Paragraphs>151</Paragraphs>
  <Slides>32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Дыхание – это обмен газов</vt:lpstr>
      <vt:lpstr>У человека 2 вида дыхания</vt:lpstr>
      <vt:lpstr>Органы дыхания </vt:lpstr>
      <vt:lpstr>Лёгкие – это главный орган дыхательной системы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Значение  и состав пищи</vt:lpstr>
      <vt:lpstr>Каково же значение пищи?</vt:lpstr>
      <vt:lpstr>Презентация PowerPoint</vt:lpstr>
      <vt:lpstr>Презентация PowerPoint</vt:lpstr>
      <vt:lpstr>Состав пищи</vt:lpstr>
      <vt:lpstr>Белки</vt:lpstr>
      <vt:lpstr>Белки растительного происхождения.</vt:lpstr>
      <vt:lpstr>Белки животного происхождения</vt:lpstr>
      <vt:lpstr>Углеводы.</vt:lpstr>
      <vt:lpstr>Презентация PowerPoint</vt:lpstr>
      <vt:lpstr>Жиры.</vt:lpstr>
      <vt:lpstr>Жиры животного происхождения.</vt:lpstr>
      <vt:lpstr>Жиры растительного происхождения</vt:lpstr>
      <vt:lpstr>Вода и минеральные соли</vt:lpstr>
      <vt:lpstr>Презентация PowerPoint</vt:lpstr>
      <vt:lpstr>Правила питания для долголетия</vt:lpstr>
      <vt:lpstr>Презентация PowerPoint</vt:lpstr>
      <vt:lpstr>Презентация PowerPoint</vt:lpstr>
      <vt:lpstr>Презентация PowerPoint</vt:lpstr>
      <vt:lpstr>Домашнее задание.</vt:lpstr>
      <vt:lpstr>Спасибо!!! Урок окончен!!!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Значение  и состав пищи</dc:title>
  <dc:creator>Admin</dc:creator>
  <cp:lastModifiedBy>Admin</cp:lastModifiedBy>
  <cp:revision>14</cp:revision>
  <dcterms:created xsi:type="dcterms:W3CDTF">2015-01-19T15:13:12Z</dcterms:created>
  <dcterms:modified xsi:type="dcterms:W3CDTF">2015-02-03T14:53:24Z</dcterms:modified>
</cp:coreProperties>
</file>