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1" r:id="rId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D462D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46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6B53E-DCFE-4797-A3E3-028426C06CB1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4AE56F-2115-44C6-9FD2-4E8C87D724B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6B53E-DCFE-4797-A3E3-028426C06CB1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4AE56F-2115-44C6-9FD2-4E8C87D724B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6B53E-DCFE-4797-A3E3-028426C06CB1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4AE56F-2115-44C6-9FD2-4E8C87D724B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6B53E-DCFE-4797-A3E3-028426C06CB1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4AE56F-2115-44C6-9FD2-4E8C87D724B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6B53E-DCFE-4797-A3E3-028426C06CB1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4AE56F-2115-44C6-9FD2-4E8C87D724B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6B53E-DCFE-4797-A3E3-028426C06CB1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4AE56F-2115-44C6-9FD2-4E8C87D724B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6B53E-DCFE-4797-A3E3-028426C06CB1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4AE56F-2115-44C6-9FD2-4E8C87D724B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6B53E-DCFE-4797-A3E3-028426C06CB1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4AE56F-2115-44C6-9FD2-4E8C87D724B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6B53E-DCFE-4797-A3E3-028426C06CB1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4AE56F-2115-44C6-9FD2-4E8C87D724B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6B53E-DCFE-4797-A3E3-028426C06CB1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4AE56F-2115-44C6-9FD2-4E8C87D724B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6B53E-DCFE-4797-A3E3-028426C06CB1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4AE56F-2115-44C6-9FD2-4E8C87D724B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56B53E-DCFE-4797-A3E3-028426C06CB1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4AE56F-2115-44C6-9FD2-4E8C87D724B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857232"/>
            <a:ext cx="7772400" cy="1470025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00166" y="2714620"/>
            <a:ext cx="6400800" cy="1752600"/>
          </a:xfrm>
        </p:spPr>
        <p:txBody>
          <a:bodyPr>
            <a:normAutofit lnSpcReduction="10000"/>
          </a:bodyPr>
          <a:lstStyle/>
          <a:p>
            <a:r>
              <a:rPr lang="ru-RU" kern="10" dirty="0" smtClean="0">
                <a:ln w="12700">
                  <a:solidFill>
                    <a:srgbClr val="B2B2B2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520402"/>
                    </a:gs>
                    <a:gs pos="100000">
                      <a:srgbClr val="FFCC00"/>
                    </a:gs>
                  </a:gsLst>
                  <a:lin ang="5400000" scaled="1"/>
                </a:gradFill>
                <a:effectLst>
                  <a:outerShdw dist="35921" dir="2700000" sy="50000" rotWithShape="0">
                    <a:srgbClr val="875B0D">
                      <a:alpha val="70000"/>
                    </a:srgbClr>
                  </a:outerShdw>
                </a:effectLst>
                <a:latin typeface="Arial"/>
                <a:cs typeface="Arial"/>
              </a:rPr>
              <a:t>и </a:t>
            </a:r>
          </a:p>
          <a:p>
            <a:r>
              <a:rPr lang="ru-RU" sz="7200" kern="10" dirty="0" smtClean="0">
                <a:ln w="12700">
                  <a:solidFill>
                    <a:srgbClr val="B2B2B2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520402"/>
                    </a:gs>
                    <a:gs pos="100000">
                      <a:srgbClr val="FFCC00"/>
                    </a:gs>
                  </a:gsLst>
                  <a:lin ang="5400000" scaled="1"/>
                </a:gradFill>
                <a:effectLst>
                  <a:outerShdw dist="35921" dir="2700000" sy="50000" rotWithShape="0">
                    <a:srgbClr val="875B0D">
                      <a:alpha val="70000"/>
                    </a:srgbClr>
                  </a:outerShdw>
                </a:effectLst>
                <a:latin typeface="Arial"/>
                <a:cs typeface="Arial"/>
              </a:rPr>
              <a:t>ЗДОРОВЬЕ</a:t>
            </a: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928794" y="1000108"/>
            <a:ext cx="5857916" cy="142876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hevron">
              <a:avLst/>
            </a:prstTxWarp>
            <a:spAutoFit/>
          </a:bodyPr>
          <a:lstStyle/>
          <a:p>
            <a:pPr algn="ctr"/>
            <a:r>
              <a:rPr lang="ru-RU" sz="5400" b="1" kern="10" cap="none" spc="0" dirty="0" smtClean="0">
                <a:ln w="19050">
                  <a:solidFill>
                    <a:srgbClr val="FFC000"/>
                  </a:solidFill>
                  <a:prstDash val="solid"/>
                </a:ln>
                <a:solidFill>
                  <a:srgbClr val="5D462D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/>
                <a:cs typeface="Times New Roman"/>
              </a:rPr>
              <a:t>Наушники</a:t>
            </a:r>
            <a:endParaRPr lang="ru-RU" sz="5400" b="1" cap="none" spc="0" dirty="0">
              <a:ln w="19050">
                <a:solidFill>
                  <a:srgbClr val="FFC000"/>
                </a:solidFill>
                <a:prstDash val="solid"/>
              </a:ln>
              <a:solidFill>
                <a:srgbClr val="5D462D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642918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	У молодого поколения наблюдается стремительное 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снижение слуха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со скоростью, присущей лишь пожилым людям. В ряде случаев это снижение слуха оказывается необратимым и приводит к полной глухоте. Это напрямую связывают с постоянным использованием наушников, воспроизводящих музыку с опасной для здоровья громкостью.  </a:t>
            </a:r>
          </a:p>
          <a:p>
            <a:endParaRPr lang="ru-RU" dirty="0"/>
          </a:p>
        </p:txBody>
      </p:sp>
      <p:pic>
        <p:nvPicPr>
          <p:cNvPr id="4" name="Picture 8" descr="Рисунок4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429488" y="0"/>
            <a:ext cx="1714512" cy="1508448"/>
          </a:xfrm>
          <a:prstGeom prst="rect">
            <a:avLst/>
          </a:prstGeom>
          <a:noFill/>
        </p:spPr>
      </p:pic>
      <p:pic>
        <p:nvPicPr>
          <p:cNvPr id="5" name="Picture 5" descr="C:\Documents and Settings\Admin\Мои документы\РАБОТА\i[2]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29256" y="4429133"/>
            <a:ext cx="2930665" cy="1981086"/>
          </a:xfrm>
          <a:prstGeom prst="teardrop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771508"/>
          </a:xfrm>
        </p:spPr>
        <p:txBody>
          <a:bodyPr/>
          <a:lstStyle/>
          <a:p>
            <a:r>
              <a:rPr lang="ru-RU" b="1" dirty="0" smtClean="0">
                <a:latin typeface="Arial" pitchFamily="34" charset="0"/>
                <a:cs typeface="Arial" pitchFamily="34" charset="0"/>
              </a:rPr>
              <a:t>Таблица громкости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</p:nvPr>
        </p:nvGraphicFramePr>
        <p:xfrm>
          <a:off x="0" y="928670"/>
          <a:ext cx="9143999" cy="5786475"/>
        </p:xfrm>
        <a:graphic>
          <a:graphicData uri="http://schemas.openxmlformats.org/drawingml/2006/table">
            <a:tbl>
              <a:tblPr/>
              <a:tblGrid>
                <a:gridCol w="4571032"/>
                <a:gridCol w="4572967"/>
              </a:tblGrid>
              <a:tr h="9460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Monotype Corsiva" pitchFamily="66" charset="0"/>
                          <a:cs typeface="Times New Roman" pitchFamily="18" charset="0"/>
                        </a:rPr>
                        <a:t>Минимально улавливаемый звук здоровым ухом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Monotype Corsiva" pitchFamily="66" charset="0"/>
                          <a:cs typeface="Times New Roman" pitchFamily="18" charset="0"/>
                        </a:rPr>
                        <a:t>10-15дБ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417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onotype Corsiva" pitchFamily="66" charset="0"/>
                          <a:cs typeface="Times New Roman" pitchFamily="18" charset="0"/>
                        </a:rPr>
                        <a:t>Шепот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onotype Corsiva" pitchFamily="66" charset="0"/>
                          <a:cs typeface="Times New Roman" pitchFamily="18" charset="0"/>
                        </a:rPr>
                        <a:t>20дБ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417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onotype Corsiva" pitchFamily="66" charset="0"/>
                          <a:cs typeface="Times New Roman" pitchFamily="18" charset="0"/>
                        </a:rPr>
                        <a:t>Обычный разговор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onotype Corsiva" pitchFamily="66" charset="0"/>
                          <a:cs typeface="Times New Roman" pitchFamily="18" charset="0"/>
                        </a:rPr>
                        <a:t>30-35дБ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417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onotype Corsiva" pitchFamily="66" charset="0"/>
                          <a:cs typeface="Times New Roman" pitchFamily="18" charset="0"/>
                        </a:rPr>
                        <a:t>Крик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onotype Corsiva" pitchFamily="66" charset="0"/>
                          <a:cs typeface="Times New Roman" pitchFamily="18" charset="0"/>
                        </a:rPr>
                        <a:t>60дБ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417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onotype Corsiva" pitchFamily="66" charset="0"/>
                          <a:cs typeface="Times New Roman" pitchFamily="18" charset="0"/>
                        </a:rPr>
                        <a:t>На дискотеках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onotype Corsiva" pitchFamily="66" charset="0"/>
                          <a:cs typeface="Times New Roman" pitchFamily="18" charset="0"/>
                        </a:rPr>
                        <a:t>95дБ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417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onotype Corsiva" pitchFamily="66" charset="0"/>
                          <a:cs typeface="Times New Roman" pitchFamily="18" charset="0"/>
                        </a:rPr>
                        <a:t>Ночные клубы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onotype Corsiva" pitchFamily="66" charset="0"/>
                          <a:cs typeface="Times New Roman" pitchFamily="18" charset="0"/>
                        </a:rPr>
                        <a:t>100дБ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417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onotype Corsiva" pitchFamily="66" charset="0"/>
                          <a:cs typeface="Times New Roman" pitchFamily="18" charset="0"/>
                        </a:rPr>
                        <a:t>Поп-концерт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onotype Corsiva" pitchFamily="66" charset="0"/>
                          <a:cs typeface="Times New Roman" pitchFamily="18" charset="0"/>
                        </a:rPr>
                        <a:t>120дБ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417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onotype Corsiva" pitchFamily="66" charset="0"/>
                          <a:cs typeface="Times New Roman" pitchFamily="18" charset="0"/>
                        </a:rPr>
                        <a:t>Рок-концерт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onotype Corsiva" pitchFamily="66" charset="0"/>
                          <a:cs typeface="Times New Roman" pitchFamily="18" charset="0"/>
                        </a:rPr>
                        <a:t>140дБ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3117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onotype Corsiva" pitchFamily="66" charset="0"/>
                          <a:cs typeface="Times New Roman" pitchFamily="18" charset="0"/>
                        </a:rPr>
                        <a:t>Работающий реактивный двигатель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onotype Corsiva" pitchFamily="66" charset="0"/>
                          <a:cs typeface="Times New Roman" pitchFamily="18" charset="0"/>
                        </a:rPr>
                        <a:t>140дБ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2143125"/>
          </a:xfrm>
        </p:spPr>
        <p:txBody>
          <a:bodyPr>
            <a:noAutofit/>
          </a:bodyPr>
          <a:lstStyle/>
          <a:p>
            <a:r>
              <a:rPr lang="ru-RU" sz="4800" b="1" dirty="0" smtClean="0">
                <a:latin typeface="Arial" pitchFamily="34" charset="0"/>
                <a:cs typeface="Arial" pitchFamily="34" charset="0"/>
              </a:rPr>
              <a:t>Таблица снижения слуха и время возвращения в норму</a:t>
            </a: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sz="quarter" idx="1"/>
          </p:nvPr>
        </p:nvGraphicFramePr>
        <p:xfrm>
          <a:off x="285750" y="2286000"/>
          <a:ext cx="8429625" cy="3519489"/>
        </p:xfrm>
        <a:graphic>
          <a:graphicData uri="http://schemas.openxmlformats.org/drawingml/2006/table">
            <a:tbl>
              <a:tblPr/>
              <a:tblGrid>
                <a:gridCol w="2809875"/>
                <a:gridCol w="2809875"/>
                <a:gridCol w="2809875"/>
              </a:tblGrid>
              <a:tr h="17145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Monotype Corsiva" pitchFamily="66" charset="0"/>
                          <a:cs typeface="Times New Roman" pitchFamily="18" charset="0"/>
                        </a:rPr>
                        <a:t>Уровень громкости в дБ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Monotype Corsiva" pitchFamily="66" charset="0"/>
                          <a:cs typeface="Times New Roman" pitchFamily="18" charset="0"/>
                        </a:rPr>
                        <a:t>Снижение слуха в дБ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Monotype Corsiva" pitchFamily="66" charset="0"/>
                          <a:cs typeface="Times New Roman" pitchFamily="18" charset="0"/>
                        </a:rPr>
                        <a:t>Время возвращения слуха в норму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016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onotype Corsiva" pitchFamily="66" charset="0"/>
                          <a:cs typeface="Times New Roman" pitchFamily="18" charset="0"/>
                        </a:rPr>
                        <a:t>35-45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onotype Corsiva" pitchFamily="66" charset="0"/>
                          <a:cs typeface="Times New Roman" pitchFamily="18" charset="0"/>
                        </a:rPr>
                        <a:t>5-10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onotype Corsiva" pitchFamily="66" charset="0"/>
                          <a:cs typeface="Times New Roman" pitchFamily="18" charset="0"/>
                        </a:rPr>
                        <a:t>15 ч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016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onotype Corsiva" pitchFamily="66" charset="0"/>
                          <a:cs typeface="Times New Roman" pitchFamily="18" charset="0"/>
                        </a:rPr>
                        <a:t>45-90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onotype Corsiva" pitchFamily="66" charset="0"/>
                          <a:cs typeface="Times New Roman" pitchFamily="18" charset="0"/>
                        </a:rPr>
                        <a:t>20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onotype Corsiva" pitchFamily="66" charset="0"/>
                          <a:cs typeface="Times New Roman" pitchFamily="18" charset="0"/>
                        </a:rPr>
                        <a:t>20 ч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016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onotype Corsiva" pitchFamily="66" charset="0"/>
                          <a:cs typeface="Times New Roman" pitchFamily="18" charset="0"/>
                        </a:rPr>
                        <a:t>90-106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onotype Corsiva" pitchFamily="66" charset="0"/>
                          <a:cs typeface="Times New Roman" pitchFamily="18" charset="0"/>
                        </a:rPr>
                        <a:t>30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onotype Corsiva" pitchFamily="66" charset="0"/>
                          <a:cs typeface="Times New Roman" pitchFamily="18" charset="0"/>
                        </a:rPr>
                        <a:t>22-24 ч 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</TotalTime>
  <Words>65</Words>
  <Application>Microsoft Office PowerPoint</Application>
  <PresentationFormat>Экран (4:3)</PresentationFormat>
  <Paragraphs>36</Paragraphs>
  <Slides>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Тема Office</vt:lpstr>
      <vt:lpstr>Слайд 1</vt:lpstr>
      <vt:lpstr>Слайд 2</vt:lpstr>
      <vt:lpstr>Таблица громкости</vt:lpstr>
      <vt:lpstr>Таблица снижения слуха и время возвращения в норму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komp</dc:creator>
  <cp:lastModifiedBy>komp</cp:lastModifiedBy>
  <cp:revision>14</cp:revision>
  <dcterms:created xsi:type="dcterms:W3CDTF">2014-01-27T10:53:34Z</dcterms:created>
  <dcterms:modified xsi:type="dcterms:W3CDTF">2014-01-27T13:03:58Z</dcterms:modified>
</cp:coreProperties>
</file>