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70" r:id="rId2"/>
    <p:sldId id="271" r:id="rId3"/>
    <p:sldId id="275" r:id="rId4"/>
    <p:sldId id="274" r:id="rId5"/>
    <p:sldId id="272" r:id="rId6"/>
    <p:sldId id="273" r:id="rId7"/>
    <p:sldId id="256" r:id="rId8"/>
    <p:sldId id="280" r:id="rId9"/>
    <p:sldId id="277" r:id="rId10"/>
    <p:sldId id="282" r:id="rId11"/>
    <p:sldId id="278" r:id="rId12"/>
    <p:sldId id="279" r:id="rId13"/>
    <p:sldId id="268" r:id="rId14"/>
    <p:sldId id="285" r:id="rId15"/>
    <p:sldId id="267" r:id="rId16"/>
    <p:sldId id="286" r:id="rId17"/>
    <p:sldId id="260" r:id="rId18"/>
    <p:sldId id="287" r:id="rId19"/>
    <p:sldId id="261" r:id="rId20"/>
    <p:sldId id="288" r:id="rId21"/>
    <p:sldId id="262" r:id="rId22"/>
    <p:sldId id="289" r:id="rId23"/>
    <p:sldId id="263" r:id="rId24"/>
    <p:sldId id="264" r:id="rId25"/>
    <p:sldId id="290" r:id="rId26"/>
    <p:sldId id="266" r:id="rId27"/>
    <p:sldId id="291" r:id="rId28"/>
    <p:sldId id="276" r:id="rId29"/>
    <p:sldId id="292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82624-3E34-4AAE-8568-8E8C66CD4B93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9F616-5A56-4F90-A710-6315D432D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2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27D464-4C14-4BE4-99C8-6B98E2FE40DF}" type="slidenum">
              <a:rPr lang="ru-RU" altLang="ru-RU" smtClean="0"/>
              <a:pPr eaLnBrk="1" hangingPunct="1"/>
              <a:t>29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0998-D254-4FD1-973B-A184DBCE4186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9A23-CE14-4F72-952C-1ACFE3199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0998-D254-4FD1-973B-A184DBCE4186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9A23-CE14-4F72-952C-1ACFE3199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0998-D254-4FD1-973B-A184DBCE4186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9A23-CE14-4F72-952C-1ACFE3199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0998-D254-4FD1-973B-A184DBCE4186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9A23-CE14-4F72-952C-1ACFE3199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0998-D254-4FD1-973B-A184DBCE4186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9A23-CE14-4F72-952C-1ACFE3199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0998-D254-4FD1-973B-A184DBCE4186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9A23-CE14-4F72-952C-1ACFE3199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0998-D254-4FD1-973B-A184DBCE4186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9A23-CE14-4F72-952C-1ACFE3199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0998-D254-4FD1-973B-A184DBCE4186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9A23-CE14-4F72-952C-1ACFE3199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0998-D254-4FD1-973B-A184DBCE4186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9A23-CE14-4F72-952C-1ACFE3199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0998-D254-4FD1-973B-A184DBCE4186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9A23-CE14-4F72-952C-1ACFE3199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0998-D254-4FD1-973B-A184DBCE4186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4E9A23-CE14-4F72-952C-1ACFE3199B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3B0998-D254-4FD1-973B-A184DBCE4186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4E9A23-CE14-4F72-952C-1ACFE3199BF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3289591"/>
            <a:ext cx="6048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И П Щ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24" descr="74588720_large_raznoobraznaya_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" y="835397"/>
            <a:ext cx="331152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821972072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7149" r="11015" b="3278"/>
          <a:stretch>
            <a:fillRect/>
          </a:stretch>
        </p:blipFill>
        <p:spPr bwMode="auto">
          <a:xfrm>
            <a:off x="5402940" y="3751256"/>
            <a:ext cx="33464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7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3-1331111665845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19672" y="1052736"/>
            <a:ext cx="5981650" cy="40077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5517232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Петербурге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1935 году был установлен первый в мире памятник собаке - собаке Павлова с надписью « ОТ БЛАГОДАРНОГО ЧЕЛОВЕЧЕСТВА».</a:t>
            </a:r>
          </a:p>
        </p:txBody>
      </p:sp>
    </p:spTree>
    <p:extLst>
      <p:ext uri="{BB962C8B-B14F-4D97-AF65-F5344CB8AC3E}">
        <p14:creationId xmlns:p14="http://schemas.microsoft.com/office/powerpoint/2010/main" val="29541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47595" y="727515"/>
            <a:ext cx="4896544" cy="5715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Пищеварительная система</a:t>
            </a:r>
            <a:endParaRPr lang="ru-RU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48064" y="1916832"/>
            <a:ext cx="4896544" cy="114303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Пищеварительные</a:t>
            </a:r>
          </a:p>
          <a:p>
            <a:pPr algn="l"/>
            <a:r>
              <a:rPr lang="ru-RU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железы</a:t>
            </a:r>
            <a:endParaRPr lang="ru-RU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429480" y="1907739"/>
            <a:ext cx="4896544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Пищеварительный</a:t>
            </a:r>
          </a:p>
          <a:p>
            <a:pPr algn="ctr"/>
            <a:r>
              <a:rPr lang="ru-RU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канал</a:t>
            </a:r>
            <a:endParaRPr lang="ru-RU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mywell.ru/files/image/wlc/pischevaritenaya-sist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1" y="3250838"/>
            <a:ext cx="2520281" cy="32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ome-edu.ru/user/uatml/00000540/rot/pe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3057263" cy="30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247595" y="1412776"/>
            <a:ext cx="956253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44278" y="1412776"/>
            <a:ext cx="915954" cy="729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5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496" y="332656"/>
            <a:ext cx="4896544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Пищеварительный</a:t>
            </a: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канал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468560" y="2493369"/>
            <a:ext cx="489654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Ротовая полость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438328" y="643607"/>
            <a:ext cx="4896544" cy="114303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Пищеварительные</a:t>
            </a:r>
          </a:p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железы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72000" y="1987071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Слюные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779912" y="2275965"/>
            <a:ext cx="1658416" cy="433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>
            <a:off x="1151620" y="2017497"/>
            <a:ext cx="360040" cy="516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-1116632" y="1595755"/>
            <a:ext cx="489654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Пища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17" y="54868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Ротовая полость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932040" y="1916832"/>
            <a:ext cx="3524250" cy="4286250"/>
          </a:xfrm>
        </p:spPr>
      </p:pic>
      <p:sp>
        <p:nvSpPr>
          <p:cNvPr id="5" name="TextBox 4"/>
          <p:cNvSpPr txBox="1"/>
          <p:nvPr/>
        </p:nvSpPr>
        <p:spPr>
          <a:xfrm>
            <a:off x="395536" y="2492896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Смачивание слюной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Обеззараживание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Пережёвывание пищи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496" y="332656"/>
            <a:ext cx="4896544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Пищеварительный</a:t>
            </a: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канал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468560" y="2493369"/>
            <a:ext cx="489654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Ротовая полость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438328" y="643607"/>
            <a:ext cx="4896544" cy="114303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Пищеварительные</a:t>
            </a:r>
          </a:p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железы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72000" y="1987071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Слюные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779912" y="2275965"/>
            <a:ext cx="1658416" cy="433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>
            <a:off x="1241630" y="2095387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-1206642" y="1595755"/>
            <a:ext cx="489654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Пища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255708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Глотка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272773" y="2925417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2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Глотка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лайд 4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847875"/>
            <a:ext cx="4389437" cy="4389437"/>
          </a:xfrm>
        </p:spPr>
      </p:pic>
      <p:sp>
        <p:nvSpPr>
          <p:cNvPr id="7" name="TextBox 6"/>
          <p:cNvSpPr txBox="1"/>
          <p:nvPr/>
        </p:nvSpPr>
        <p:spPr>
          <a:xfrm>
            <a:off x="5724128" y="2996952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лейкоциты  в миндалинах обеззараживают пищу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496" y="332656"/>
            <a:ext cx="4896544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Пищеварительный</a:t>
            </a: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канал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0528" y="2497009"/>
            <a:ext cx="489654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Ротовая полость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438328" y="643607"/>
            <a:ext cx="4896544" cy="114303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Пищеварительные</a:t>
            </a:r>
          </a:p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железы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72000" y="1987071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Слюные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779912" y="2275965"/>
            <a:ext cx="1658416" cy="433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>
            <a:off x="1241630" y="2095387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-1206642" y="1595755"/>
            <a:ext cx="489654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Пища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3245702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Глотка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272773" y="2925417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4056" y="4077072"/>
            <a:ext cx="2664296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Пищевод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272773" y="3711555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0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Пищевод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лайд 5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988840"/>
            <a:ext cx="4389437" cy="4389437"/>
          </a:xfrm>
        </p:spPr>
      </p:pic>
      <p:sp>
        <p:nvSpPr>
          <p:cNvPr id="5" name="TextBox 4"/>
          <p:cNvSpPr txBox="1"/>
          <p:nvPr/>
        </p:nvSpPr>
        <p:spPr>
          <a:xfrm>
            <a:off x="5486198" y="2780928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Продвигает пищу в желудок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496" y="332656"/>
            <a:ext cx="4896544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Пищеварительный</a:t>
            </a: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канал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0528" y="2497009"/>
            <a:ext cx="489654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Ротовая полость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438328" y="643607"/>
            <a:ext cx="4896544" cy="114303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Пищеварительные</a:t>
            </a:r>
          </a:p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железы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72000" y="1987071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Слюные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779912" y="2275965"/>
            <a:ext cx="1658416" cy="433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>
            <a:off x="1241630" y="2095387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-986478" y="1595755"/>
            <a:ext cx="489654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Пища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3245702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Глотка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272773" y="2925417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4056" y="4077072"/>
            <a:ext cx="2664296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Пищевод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272773" y="3711555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43808" y="4122372"/>
            <a:ext cx="273630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Желудок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527920" y="4176936"/>
            <a:ext cx="978408" cy="386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Желудок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лайд 6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991891"/>
            <a:ext cx="4389437" cy="4389437"/>
          </a:xfrm>
        </p:spPr>
      </p:pic>
      <p:sp>
        <p:nvSpPr>
          <p:cNvPr id="5" name="TextBox 4"/>
          <p:cNvSpPr txBox="1"/>
          <p:nvPr/>
        </p:nvSpPr>
        <p:spPr>
          <a:xfrm>
            <a:off x="5364088" y="3284984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желудке происходит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переваривание пищи под действием желудочного сока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Пкизщта –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инсоткомчтник эвнтедрфгжипи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сатуркобинтжеялмьднкосгро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мвартдежрчиламлга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496" y="332656"/>
            <a:ext cx="4896544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Пищеварительный</a:t>
            </a: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канал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0528" y="2497009"/>
            <a:ext cx="489654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Ротовая полость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438328" y="643607"/>
            <a:ext cx="4896544" cy="114303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Пищеварительные</a:t>
            </a:r>
          </a:p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железы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82077" y="1917187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Слюнные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533103" y="2349235"/>
            <a:ext cx="1182913" cy="429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>
            <a:off x="1241630" y="2095387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-986478" y="1595755"/>
            <a:ext cx="489654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Пища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3245702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Глотка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272773" y="2925417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4056" y="4077072"/>
            <a:ext cx="2664296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Пищевод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272773" y="3711555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43808" y="4122372"/>
            <a:ext cx="273630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Желудок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527920" y="4176936"/>
            <a:ext cx="978408" cy="386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600058" y="4154285"/>
            <a:ext cx="2880320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Тонкий кишечник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716016" y="2567211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Печень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524263" y="2027803"/>
            <a:ext cx="3101213" cy="6254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Поджелудочная</a:t>
            </a:r>
          </a:p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железа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966253" y="4208172"/>
            <a:ext cx="668018" cy="386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2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Тонкий кишечник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лайд 7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991891"/>
            <a:ext cx="4389437" cy="4389437"/>
          </a:xfrm>
        </p:spPr>
      </p:pic>
      <p:sp>
        <p:nvSpPr>
          <p:cNvPr id="6" name="TextBox 5"/>
          <p:cNvSpPr txBox="1"/>
          <p:nvPr/>
        </p:nvSpPr>
        <p:spPr>
          <a:xfrm>
            <a:off x="5220072" y="2204864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тонкий кишечник по протокам из пищеварительных желёз поступают вещества, которые помогают переваривать пищу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496" y="332656"/>
            <a:ext cx="4896544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Пищеварительный</a:t>
            </a: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канал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0528" y="2497009"/>
            <a:ext cx="489654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Ротовая полость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149180" y="341749"/>
            <a:ext cx="4896544" cy="114303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Пищеварительные</a:t>
            </a:r>
          </a:p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железы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82077" y="1917187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Слюнные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533103" y="2349235"/>
            <a:ext cx="1182913" cy="429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>
            <a:off x="1241630" y="2095387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-986478" y="1595755"/>
            <a:ext cx="489654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Пища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3245702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Глотка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272773" y="2925417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4056" y="4077072"/>
            <a:ext cx="2664296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Пищевод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272773" y="3711555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43808" y="4122372"/>
            <a:ext cx="273630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Желудок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527920" y="4176936"/>
            <a:ext cx="978408" cy="386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600058" y="4154285"/>
            <a:ext cx="2880320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Тонкий кишечник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718248" y="2567211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Печень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524263" y="2027803"/>
            <a:ext cx="3101213" cy="6254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Поджелудочная</a:t>
            </a:r>
          </a:p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железа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966253" y="4208172"/>
            <a:ext cx="668018" cy="386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444208" y="3289447"/>
            <a:ext cx="0" cy="78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7308304" y="2732415"/>
            <a:ext cx="578296" cy="1380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низ 25"/>
          <p:cNvSpPr/>
          <p:nvPr/>
        </p:nvSpPr>
        <p:spPr>
          <a:xfrm>
            <a:off x="7408431" y="1135027"/>
            <a:ext cx="189021" cy="892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6066166" y="1536649"/>
            <a:ext cx="189021" cy="1112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5191692" y="1484784"/>
            <a:ext cx="217140" cy="574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0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Поджелудочная железа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лайд 8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2060848"/>
            <a:ext cx="4389437" cy="4389437"/>
          </a:xfrm>
        </p:spPr>
      </p:pic>
      <p:sp>
        <p:nvSpPr>
          <p:cNvPr id="5" name="TextBox 4"/>
          <p:cNvSpPr txBox="1"/>
          <p:nvPr/>
        </p:nvSpPr>
        <p:spPr>
          <a:xfrm>
            <a:off x="5705467" y="2492896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Выделяет инсулин, который расщипляет сахар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Печень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лайд 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772816"/>
            <a:ext cx="4389437" cy="4389437"/>
          </a:xfrm>
        </p:spPr>
      </p:pic>
      <p:sp>
        <p:nvSpPr>
          <p:cNvPr id="6" name="TextBox 5"/>
          <p:cNvSpPr txBox="1"/>
          <p:nvPr/>
        </p:nvSpPr>
        <p:spPr>
          <a:xfrm>
            <a:off x="5436096" y="3140968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Выделяет желчь и вещества, которые уничтожают бактерии и яды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496" y="332656"/>
            <a:ext cx="4896544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Пищеварительный</a:t>
            </a: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канал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0528" y="2497009"/>
            <a:ext cx="489654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Ротовая полость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149180" y="341749"/>
            <a:ext cx="4896544" cy="114303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Пищеварительные</a:t>
            </a:r>
          </a:p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железы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82077" y="1917187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Слюнные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533103" y="2349235"/>
            <a:ext cx="1182913" cy="429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>
            <a:off x="1241630" y="2095387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-986478" y="1595755"/>
            <a:ext cx="489654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Пища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3245702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Глотка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272773" y="2925417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4056" y="4077072"/>
            <a:ext cx="2664296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Пищевод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272773" y="3711555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43808" y="4122372"/>
            <a:ext cx="273630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Желудок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527920" y="4176936"/>
            <a:ext cx="978408" cy="386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600058" y="4154285"/>
            <a:ext cx="2880320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Тонкий кишечник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718248" y="2567211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Печень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524263" y="2027803"/>
            <a:ext cx="3101213" cy="6254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Поджелудочная</a:t>
            </a:r>
          </a:p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железа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966253" y="4208172"/>
            <a:ext cx="668018" cy="386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444208" y="3289447"/>
            <a:ext cx="0" cy="78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7308304" y="2732415"/>
            <a:ext cx="578296" cy="1380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низ 25"/>
          <p:cNvSpPr/>
          <p:nvPr/>
        </p:nvSpPr>
        <p:spPr>
          <a:xfrm>
            <a:off x="7408431" y="1135027"/>
            <a:ext cx="189021" cy="892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6066166" y="1536649"/>
            <a:ext cx="189021" cy="1112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5191692" y="1484784"/>
            <a:ext cx="217140" cy="574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634271" y="5180520"/>
            <a:ext cx="3101213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Толстый кишечник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6939936" y="4609995"/>
            <a:ext cx="428942" cy="570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5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Толстый кишечник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лайд 1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988840"/>
            <a:ext cx="4389437" cy="4389437"/>
          </a:xfrm>
        </p:spPr>
      </p:pic>
      <p:sp>
        <p:nvSpPr>
          <p:cNvPr id="5" name="TextBox 4"/>
          <p:cNvSpPr txBox="1"/>
          <p:nvPr/>
        </p:nvSpPr>
        <p:spPr>
          <a:xfrm>
            <a:off x="5652120" y="2776860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Производит бактерии, которые уничтожают вредные для организма вещества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496" y="332656"/>
            <a:ext cx="4896544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Пищеварительный</a:t>
            </a: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канал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80528" y="2497009"/>
            <a:ext cx="489654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Ротовая полость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149180" y="341749"/>
            <a:ext cx="4896544" cy="114303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Пищеварительные</a:t>
            </a:r>
          </a:p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железы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82077" y="1917187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Слюнные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533103" y="2349235"/>
            <a:ext cx="1182913" cy="429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>
            <a:off x="1241630" y="2095387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-986478" y="1595755"/>
            <a:ext cx="489654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Пища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3245702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Глотка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272773" y="2925417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4056" y="4077072"/>
            <a:ext cx="2664296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Пищевод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272773" y="3711555"/>
            <a:ext cx="378042" cy="401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43808" y="4122372"/>
            <a:ext cx="2736304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Желудок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527920" y="4176936"/>
            <a:ext cx="978408" cy="386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600058" y="4154285"/>
            <a:ext cx="2880320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Тонкий кишечник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718248" y="2567211"/>
            <a:ext cx="3168352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Печень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524263" y="2027803"/>
            <a:ext cx="3101213" cy="6254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Поджелудочная</a:t>
            </a:r>
          </a:p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железа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966253" y="4208172"/>
            <a:ext cx="668018" cy="386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444208" y="3289447"/>
            <a:ext cx="0" cy="78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7308304" y="2732415"/>
            <a:ext cx="578296" cy="1380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низ 25"/>
          <p:cNvSpPr/>
          <p:nvPr/>
        </p:nvSpPr>
        <p:spPr>
          <a:xfrm>
            <a:off x="7408431" y="1135027"/>
            <a:ext cx="189021" cy="892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6066166" y="1536649"/>
            <a:ext cx="189021" cy="1112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5191692" y="1484784"/>
            <a:ext cx="217140" cy="574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634271" y="5180520"/>
            <a:ext cx="3101213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Толстый кишечник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6939936" y="4609995"/>
            <a:ext cx="428942" cy="570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638451" y="6226224"/>
            <a:ext cx="3101213" cy="4320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Прямая кишка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6979489" y="5733256"/>
            <a:ext cx="428942" cy="570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3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ebiology.ru/wp-content/uploads/2010/06/pishevaritelnayasistem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0405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22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dirty="0" smtClean="0"/>
              <a:t>параграф </a:t>
            </a:r>
            <a:r>
              <a:rPr lang="ru-RU" dirty="0" smtClean="0"/>
              <a:t>34 прочитать.</a:t>
            </a:r>
          </a:p>
        </p:txBody>
      </p:sp>
    </p:spTree>
    <p:extLst>
      <p:ext uri="{BB962C8B-B14F-4D97-AF65-F5344CB8AC3E}">
        <p14:creationId xmlns:p14="http://schemas.microsoft.com/office/powerpoint/2010/main" val="268559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860" y="260648"/>
            <a:ext cx="3549737" cy="882352"/>
          </a:xfrm>
        </p:spPr>
        <p:txBody>
          <a:bodyPr/>
          <a:lstStyle/>
          <a:p>
            <a:pPr>
              <a:defRPr/>
            </a:pPr>
            <a:r>
              <a:rPr lang="ru-RU" alt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 пищи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06766" y="1426021"/>
            <a:ext cx="3571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/>
              <a:t>    </a:t>
            </a:r>
            <a:r>
              <a:rPr lang="ru-RU" altLang="ru-RU" b="1" dirty="0">
                <a:solidFill>
                  <a:srgbClr val="000000"/>
                </a:solidFill>
              </a:rPr>
              <a:t>Органические вещества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832857" y="1448806"/>
            <a:ext cx="3857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</a:rPr>
              <a:t>Неорганические вещества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703160" y="2665945"/>
            <a:ext cx="714375" cy="5000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179512" y="3265034"/>
            <a:ext cx="1285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err="1" smtClean="0">
                <a:solidFill>
                  <a:srgbClr val="000000"/>
                </a:solidFill>
              </a:rPr>
              <a:t>лебки</a:t>
            </a:r>
            <a:endParaRPr lang="ru-RU" altLang="ru-RU" sz="2800" b="1" dirty="0">
              <a:solidFill>
                <a:srgbClr val="0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2106954" y="2986621"/>
            <a:ext cx="571500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8"/>
          <p:cNvSpPr txBox="1">
            <a:spLocks noChangeArrowheads="1"/>
          </p:cNvSpPr>
          <p:nvPr/>
        </p:nvSpPr>
        <p:spPr bwMode="auto">
          <a:xfrm>
            <a:off x="1779954" y="3368986"/>
            <a:ext cx="1285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err="1" smtClean="0">
                <a:solidFill>
                  <a:srgbClr val="000000"/>
                </a:solidFill>
              </a:rPr>
              <a:t>рижы</a:t>
            </a:r>
            <a:endParaRPr lang="ru-RU" altLang="ru-RU" sz="2800" b="1" dirty="0">
              <a:solidFill>
                <a:srgbClr val="00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3453581" y="2737383"/>
            <a:ext cx="642938" cy="5000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Box 27"/>
          <p:cNvSpPr txBox="1">
            <a:spLocks noChangeArrowheads="1"/>
          </p:cNvSpPr>
          <p:nvPr/>
        </p:nvSpPr>
        <p:spPr bwMode="auto">
          <a:xfrm>
            <a:off x="3132113" y="3394718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</a:rPr>
              <a:t>          ?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7424625" y="2935287"/>
            <a:ext cx="714375" cy="500063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664388" y="2868924"/>
            <a:ext cx="642937" cy="3571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Box 21"/>
          <p:cNvSpPr txBox="1">
            <a:spLocks noChangeArrowheads="1"/>
          </p:cNvSpPr>
          <p:nvPr/>
        </p:nvSpPr>
        <p:spPr bwMode="auto">
          <a:xfrm>
            <a:off x="4832857" y="3394718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Минеральные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соли</a:t>
            </a:r>
          </a:p>
        </p:txBody>
      </p:sp>
      <p:sp>
        <p:nvSpPr>
          <p:cNvPr id="8206" name="TextBox 24"/>
          <p:cNvSpPr txBox="1">
            <a:spLocks noChangeArrowheads="1"/>
          </p:cNvSpPr>
          <p:nvPr/>
        </p:nvSpPr>
        <p:spPr bwMode="auto">
          <a:xfrm>
            <a:off x="7320882" y="3542506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</a:rPr>
              <a:t>?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  <p:pic>
        <p:nvPicPr>
          <p:cNvPr id="8209" name="Picture 7" descr="edaa-2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0" y="4147751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0" descr="b_11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r="22749"/>
          <a:stretch>
            <a:fillRect/>
          </a:stretch>
        </p:blipFill>
        <p:spPr bwMode="auto">
          <a:xfrm>
            <a:off x="333211" y="5157192"/>
            <a:ext cx="79216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16" descr="640px-Butter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8" y="4223061"/>
            <a:ext cx="10080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9" descr="oleos-men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54" y="5276625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14" descr="edaa-2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77" y="3844538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10" descr="edaa-87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97" y="5271491"/>
            <a:ext cx="695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 descr="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01" y="4415782"/>
            <a:ext cx="1186256" cy="148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19" descr="491035_47539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21" y="4543832"/>
            <a:ext cx="1439837" cy="143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vai-poparimsa.ru/wp-content/uploads/2012/05/lechenie-banei-pishevar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5112568" cy="49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9228" y="41379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Спасибо!!! Урок окончен!!!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8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860" y="260648"/>
            <a:ext cx="3549737" cy="882352"/>
          </a:xfrm>
        </p:spPr>
        <p:txBody>
          <a:bodyPr/>
          <a:lstStyle/>
          <a:p>
            <a:pPr>
              <a:defRPr/>
            </a:pPr>
            <a:r>
              <a:rPr lang="ru-RU" alt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 пищи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06766" y="1426021"/>
            <a:ext cx="3571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/>
              <a:t>    </a:t>
            </a:r>
            <a:r>
              <a:rPr lang="ru-RU" altLang="ru-RU" b="1" dirty="0">
                <a:solidFill>
                  <a:srgbClr val="000000"/>
                </a:solidFill>
              </a:rPr>
              <a:t>Органические вещества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832857" y="1448806"/>
            <a:ext cx="3857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</a:rPr>
              <a:t>Неорганические вещества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703160" y="2665945"/>
            <a:ext cx="714375" cy="5000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179512" y="3265034"/>
            <a:ext cx="1285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белки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2106954" y="2986621"/>
            <a:ext cx="571500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8"/>
          <p:cNvSpPr txBox="1">
            <a:spLocks noChangeArrowheads="1"/>
          </p:cNvSpPr>
          <p:nvPr/>
        </p:nvSpPr>
        <p:spPr bwMode="auto">
          <a:xfrm>
            <a:off x="1846238" y="3368986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жиры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3453581" y="2737383"/>
            <a:ext cx="642938" cy="5000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Box 27"/>
          <p:cNvSpPr txBox="1">
            <a:spLocks noChangeArrowheads="1"/>
          </p:cNvSpPr>
          <p:nvPr/>
        </p:nvSpPr>
        <p:spPr bwMode="auto">
          <a:xfrm>
            <a:off x="3132113" y="3394718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углеводы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7424625" y="2935287"/>
            <a:ext cx="714375" cy="500063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664388" y="2868924"/>
            <a:ext cx="642937" cy="3571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Box 21"/>
          <p:cNvSpPr txBox="1">
            <a:spLocks noChangeArrowheads="1"/>
          </p:cNvSpPr>
          <p:nvPr/>
        </p:nvSpPr>
        <p:spPr bwMode="auto">
          <a:xfrm>
            <a:off x="4832857" y="3394718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Минеральные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соли</a:t>
            </a:r>
          </a:p>
        </p:txBody>
      </p:sp>
      <p:sp>
        <p:nvSpPr>
          <p:cNvPr id="8206" name="TextBox 24"/>
          <p:cNvSpPr txBox="1">
            <a:spLocks noChangeArrowheads="1"/>
          </p:cNvSpPr>
          <p:nvPr/>
        </p:nvSpPr>
        <p:spPr bwMode="auto">
          <a:xfrm>
            <a:off x="7320882" y="3542506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</a:rPr>
              <a:t>Вода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  <p:pic>
        <p:nvPicPr>
          <p:cNvPr id="8209" name="Picture 7" descr="edaa-2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0" y="4147751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0" descr="b_11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r="22749"/>
          <a:stretch>
            <a:fillRect/>
          </a:stretch>
        </p:blipFill>
        <p:spPr bwMode="auto">
          <a:xfrm>
            <a:off x="333211" y="5157192"/>
            <a:ext cx="79216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16" descr="640px-Butter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8" y="4223061"/>
            <a:ext cx="10080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9" descr="oleos-men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54" y="5276625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14" descr="edaa-2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77" y="3844538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10" descr="edaa-87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97" y="5271491"/>
            <a:ext cx="695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 descr="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01" y="4415782"/>
            <a:ext cx="1186256" cy="148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19" descr="491035_47539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21" y="4543832"/>
            <a:ext cx="1439837" cy="143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3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83662"/>
              </p:ext>
            </p:extLst>
          </p:nvPr>
        </p:nvGraphicFramePr>
        <p:xfrm>
          <a:off x="539552" y="1772816"/>
          <a:ext cx="7848872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109"/>
                <a:gridCol w="981109"/>
                <a:gridCol w="981109"/>
                <a:gridCol w="981109"/>
                <a:gridCol w="981109"/>
                <a:gridCol w="981109"/>
                <a:gridCol w="981109"/>
                <a:gridCol w="981109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22891"/>
              </p:ext>
            </p:extLst>
          </p:nvPr>
        </p:nvGraphicFramePr>
        <p:xfrm>
          <a:off x="1475656" y="3645024"/>
          <a:ext cx="6237693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099"/>
                <a:gridCol w="891099"/>
                <a:gridCol w="891099"/>
                <a:gridCol w="891099"/>
                <a:gridCol w="891099"/>
                <a:gridCol w="891099"/>
                <a:gridCol w="891099"/>
              </a:tblGrid>
              <a:tr h="11167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Ы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25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77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35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29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99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1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likar.info/pictures_ckfinder/images/Depositphotos_4664814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4176464" cy="334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21515"/>
              </p:ext>
            </p:extLst>
          </p:nvPr>
        </p:nvGraphicFramePr>
        <p:xfrm>
          <a:off x="611560" y="1340768"/>
          <a:ext cx="784887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109"/>
                <a:gridCol w="981109"/>
                <a:gridCol w="981109"/>
                <a:gridCol w="981109"/>
                <a:gridCol w="981109"/>
                <a:gridCol w="981109"/>
                <a:gridCol w="981109"/>
                <a:gridCol w="981109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5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astom.ru/sites/default/files/imagecache/img300/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528" y="2060848"/>
            <a:ext cx="4357735" cy="371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404664"/>
            <a:ext cx="8874289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30.01.2015г.  Значение пищеварения.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Система органов пищеварения.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properdiet.ru/userfiles/images/pishevaritelnaya-syste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1656"/>
            <a:ext cx="20574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7587" y="692696"/>
            <a:ext cx="8874289" cy="489654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Белки                        Б    /  е    /   л  /   к  /   и </a:t>
            </a:r>
          </a:p>
          <a:p>
            <a:pPr algn="l"/>
            <a:endParaRPr lang="ru-RU" sz="32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2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Жиры                         Ж /    и  / р   /     ы</a:t>
            </a:r>
          </a:p>
          <a:p>
            <a:pPr algn="l"/>
            <a:endParaRPr lang="ru-RU" sz="32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2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2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Углеводы             У  / г   /  л  /    е /    в   / о   / д /   ы</a:t>
            </a:r>
            <a:endParaRPr lang="ru-RU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147008" y="32374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195736" y="51046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187487" y="17763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4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7587" y="1840260"/>
            <a:ext cx="8874289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Пищеварение – это процесс превращение питательных веществ в более простые.</a:t>
            </a:r>
            <a:endParaRPr lang="ru-RU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34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357</Words>
  <Application>Microsoft Office PowerPoint</Application>
  <PresentationFormat>Экран (4:3)</PresentationFormat>
  <Paragraphs>210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Презентация PowerPoint</vt:lpstr>
      <vt:lpstr>Презентация PowerPoint</vt:lpstr>
      <vt:lpstr>Состав пищи</vt:lpstr>
      <vt:lpstr>Состав пищи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Ротовая полость</vt:lpstr>
      <vt:lpstr>Презентация PowerPoint</vt:lpstr>
      <vt:lpstr>Глотка</vt:lpstr>
      <vt:lpstr>Презентация PowerPoint</vt:lpstr>
      <vt:lpstr>Пищевод</vt:lpstr>
      <vt:lpstr>Презентация PowerPoint</vt:lpstr>
      <vt:lpstr>Желудок</vt:lpstr>
      <vt:lpstr>Презентация PowerPoint</vt:lpstr>
      <vt:lpstr>Тонкий кишечник</vt:lpstr>
      <vt:lpstr>Презентация PowerPoint</vt:lpstr>
      <vt:lpstr>Поджелудочная железа</vt:lpstr>
      <vt:lpstr>Печень</vt:lpstr>
      <vt:lpstr>Презентация PowerPoint</vt:lpstr>
      <vt:lpstr>      Толстый кишечник</vt:lpstr>
      <vt:lpstr>Презентация PowerPoint</vt:lpstr>
      <vt:lpstr>Презентация PowerPoint</vt:lpstr>
      <vt:lpstr>Домашнее задание.</vt:lpstr>
      <vt:lpstr>Спасибо!!! Урок окончен!!!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Admin</cp:lastModifiedBy>
  <cp:revision>37</cp:revision>
  <dcterms:created xsi:type="dcterms:W3CDTF">2013-02-15T14:40:07Z</dcterms:created>
  <dcterms:modified xsi:type="dcterms:W3CDTF">2015-02-03T15:20:36Z</dcterms:modified>
</cp:coreProperties>
</file>