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73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6" r:id="rId13"/>
    <p:sldId id="275" r:id="rId14"/>
    <p:sldId id="267" r:id="rId15"/>
    <p:sldId id="270" r:id="rId16"/>
    <p:sldId id="279" r:id="rId17"/>
    <p:sldId id="278" r:id="rId18"/>
    <p:sldId id="271" r:id="rId19"/>
    <p:sldId id="281" r:id="rId20"/>
    <p:sldId id="280" r:id="rId21"/>
    <p:sldId id="28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99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7.bin"/><Relationship Id="rId2" Type="http://schemas.microsoft.com/office/2006/relationships/legacyDiagramText" Target="legacyDiagramText6.bin"/><Relationship Id="rId1" Type="http://schemas.microsoft.com/office/2006/relationships/legacyDiagramText" Target="legacyDiagramText5.bin"/><Relationship Id="rId5" Type="http://schemas.microsoft.com/office/2006/relationships/legacyDiagramText" Target="legacyDiagramText9.bin"/><Relationship Id="rId4" Type="http://schemas.microsoft.com/office/2006/relationships/legacyDiagramText" Target="legacyDiagramText8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18E68A-0D1C-4B6C-9645-8224F3607D9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574CA-C7A5-4AB3-A4DB-E185FD44E1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E167D-096A-4717-84D7-E296FB8C08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FE66D-7D9D-4ADE-9CEF-970D83A43B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870CF0-3589-419D-B74E-29670F1D0C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466A610-D97E-45C2-8B35-722E85CA00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4525450-2298-4812-A51C-8E9A2FB347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509F1E1-E78C-45DE-BC8D-193A96EDE0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B13CAB-2153-4D6D-B19D-E0B9F66F57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710010D-7E86-46D0-B585-56BED92044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E0CA2-46E8-464C-B1B5-CA1162F5A2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FBAF4-36A9-4531-9EFB-EB05B3258E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76529-02FB-48D3-AA7C-B1C104AED5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EED4B-E05D-4AA1-969B-82DFE9C567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707F0-7487-4F24-8FEC-CEBC0FF7D2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0DED-4684-4F97-8F2C-217267E87F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6B71C-9973-412B-9FBF-3F78287B4B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D1349-547D-4A53-A30A-9117CE8A6E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9E1DD4-C5DC-494B-97AD-AD4989CB9DBA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/>
              <a:t>Среды жизни на Земле и экологические факторы</a:t>
            </a:r>
            <a:r>
              <a:rPr lang="ru-RU" sz="2800"/>
              <a:t> </a:t>
            </a:r>
          </a:p>
          <a:p>
            <a:pPr>
              <a:lnSpc>
                <a:spcPct val="80000"/>
              </a:lnSpc>
            </a:pPr>
            <a:r>
              <a:rPr lang="ru-RU" sz="2800"/>
              <a:t>9 класс</a:t>
            </a:r>
          </a:p>
          <a:p>
            <a:pPr>
              <a:lnSpc>
                <a:spcPct val="80000"/>
              </a:lnSpc>
            </a:pPr>
            <a:r>
              <a:rPr lang="ru-RU" sz="2800"/>
              <a:t>По УМК  И.Н. Пономаревой.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84213" y="1700213"/>
            <a:ext cx="7920037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Условия жизни на Земле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539750" y="5661025"/>
            <a:ext cx="8135938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При создании презентации были использованы электронные диски по экологии из серии 1С: школа (Дрофа и НФПК)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30" name="Organization Chart 6"/>
          <p:cNvGraphicFramePr>
            <a:graphicFrameLocks/>
          </p:cNvGraphicFramePr>
          <p:nvPr>
            <p:ph/>
          </p:nvPr>
        </p:nvGraphicFramePr>
        <p:xfrm>
          <a:off x="323850" y="260350"/>
          <a:ext cx="8496300" cy="3582988"/>
        </p:xfrm>
        <a:graphic>
          <a:graphicData uri="http://schemas.openxmlformats.org/drawingml/2006/compatibility">
            <com:legacyDrawing xmlns:com="http://schemas.openxmlformats.org/drawingml/2006/compatibility" spid="_x0000_s26630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Наземно – воздушная среда обитания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746375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/>
              <a:t>   Обитатели наземно – воздушной среды - </a:t>
            </a:r>
            <a:r>
              <a:rPr lang="ru-RU" sz="2800" b="1">
                <a:solidFill>
                  <a:srgbClr val="FF0000"/>
                </a:solidFill>
              </a:rPr>
              <a:t>аэробионты</a:t>
            </a:r>
            <a:r>
              <a:rPr lang="ru-RU" sz="2800"/>
              <a:t> </a:t>
            </a:r>
          </a:p>
        </p:txBody>
      </p:sp>
      <p:pic>
        <p:nvPicPr>
          <p:cNvPr id="28679" name="Picture 7" descr="BEA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412875"/>
            <a:ext cx="3263900" cy="2447925"/>
          </a:xfrm>
          <a:prstGeom prst="rect">
            <a:avLst/>
          </a:prstGeom>
          <a:noFill/>
        </p:spPr>
      </p:pic>
      <p:pic>
        <p:nvPicPr>
          <p:cNvPr id="28680" name="Picture 8" descr="RABB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213100"/>
            <a:ext cx="182880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Водная среда обитания</a:t>
            </a:r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Обитатели водной среды -  </a:t>
            </a:r>
            <a:r>
              <a:rPr lang="ru-RU" sz="2800" b="1">
                <a:solidFill>
                  <a:srgbClr val="FF0000"/>
                </a:solidFill>
              </a:rPr>
              <a:t>гидробионты</a:t>
            </a:r>
          </a:p>
        </p:txBody>
      </p:sp>
      <p:pic>
        <p:nvPicPr>
          <p:cNvPr id="66564" name="Picture 4" descr="res05A45A4F-9176-4715-9CB3-093C9DBB54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341438"/>
            <a:ext cx="3590925" cy="2647950"/>
          </a:xfrm>
          <a:noFill/>
          <a:ln/>
        </p:spPr>
      </p:pic>
      <p:pic>
        <p:nvPicPr>
          <p:cNvPr id="66567" name="Picture 7" descr="res12686AA6-CA64-4B38-AD68-A8C04EFE596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463" y="4437063"/>
            <a:ext cx="4038600" cy="178276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Почвенная среда</a:t>
            </a:r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400"/>
              <a:t>Почва представляет собой тонкий слой на поверхности суши, переработанный деятельности живых существ. Это трехфазная среда (почва, влага, воздух)</a:t>
            </a:r>
          </a:p>
          <a:p>
            <a:r>
              <a:rPr lang="ru-RU" sz="2400"/>
              <a:t>Обитатели почвенной среды - </a:t>
            </a:r>
            <a:r>
              <a:rPr lang="ru-RU" sz="2400" b="1">
                <a:solidFill>
                  <a:srgbClr val="FF0000"/>
                </a:solidFill>
              </a:rPr>
              <a:t>эдафобионты</a:t>
            </a:r>
          </a:p>
          <a:p>
            <a:endParaRPr lang="ru-RU" sz="2400"/>
          </a:p>
        </p:txBody>
      </p:sp>
      <p:pic>
        <p:nvPicPr>
          <p:cNvPr id="60425" name="Picture 9" descr="res9B3F8E8D-93E7-46FB-9582-95D175C26D1B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538" y="1412875"/>
            <a:ext cx="3101975" cy="2149475"/>
          </a:xfrm>
          <a:noFill/>
          <a:ln/>
        </p:spPr>
      </p:pic>
      <p:pic>
        <p:nvPicPr>
          <p:cNvPr id="60420" name="Picture 4" descr="res4EE61782-A430-43D9-8341-97F10C713EA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59563" y="2420938"/>
            <a:ext cx="2341562" cy="4032250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Организменная среда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800"/>
              <a:t>Организмы, населяющие живые существа - </a:t>
            </a:r>
            <a:r>
              <a:rPr lang="ru-RU" sz="2800" b="1">
                <a:solidFill>
                  <a:srgbClr val="FF0000"/>
                </a:solidFill>
              </a:rPr>
              <a:t>эндобионты</a:t>
            </a:r>
          </a:p>
        </p:txBody>
      </p:sp>
      <p:pic>
        <p:nvPicPr>
          <p:cNvPr id="35844" name="Picture 4" descr="res12E54318-C624-44EB-9012-7809E751318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884363"/>
            <a:ext cx="4038600" cy="395763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ru-RU"/>
              <a:t>Основные среды жизни</a:t>
            </a:r>
          </a:p>
        </p:txBody>
      </p:sp>
      <p:graphicFrame>
        <p:nvGraphicFramePr>
          <p:cNvPr id="38997" name="Group 85"/>
          <p:cNvGraphicFramePr>
            <a:graphicFrameLocks noGrp="1"/>
          </p:cNvGraphicFramePr>
          <p:nvPr>
            <p:ph idx="1"/>
          </p:nvPr>
        </p:nvGraphicFramePr>
        <p:xfrm>
          <a:off x="468313" y="1844675"/>
          <a:ext cx="8229600" cy="3358198"/>
        </p:xfrm>
        <a:graphic>
          <a:graphicData uri="http://schemas.openxmlformats.org/drawingml/2006/table">
            <a:tbl>
              <a:tblPr/>
              <a:tblGrid>
                <a:gridCol w="1811337"/>
                <a:gridCol w="1481138"/>
                <a:gridCol w="1644650"/>
                <a:gridCol w="1646237"/>
                <a:gridCol w="1646238"/>
              </a:tblGrid>
              <a:tr h="29368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Характеристика среды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 среды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0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Наземно - воздушная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Водная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Почвенная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Организмен -ная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Плотность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Освещенность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Колебания температуры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Количество воды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Количество кислорода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98" name="Text Box 86"/>
          <p:cNvSpPr txBox="1">
            <a:spLocks noChangeArrowheads="1"/>
          </p:cNvSpPr>
          <p:nvPr/>
        </p:nvSpPr>
        <p:spPr bwMode="auto">
          <a:xfrm>
            <a:off x="611188" y="4508500"/>
            <a:ext cx="813752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99" name="Text Box 87"/>
          <p:cNvSpPr txBox="1">
            <a:spLocks noChangeArrowheads="1"/>
          </p:cNvSpPr>
          <p:nvPr/>
        </p:nvSpPr>
        <p:spPr bwMode="auto">
          <a:xfrm>
            <a:off x="1763713" y="5229225"/>
            <a:ext cx="576103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/>
              <a:t>1 Очень высокая, высокая, средняя, низкая;</a:t>
            </a:r>
          </a:p>
          <a:p>
            <a:r>
              <a:rPr lang="ru-RU" b="1"/>
              <a:t>2. Высокая, средняя, низкая, отсутствует;</a:t>
            </a:r>
          </a:p>
          <a:p>
            <a:r>
              <a:rPr lang="ru-RU" b="1"/>
              <a:t>3. Высокие, средние, слабые; </a:t>
            </a:r>
          </a:p>
          <a:p>
            <a:r>
              <a:rPr lang="ru-RU" b="1"/>
              <a:t>4. Много, умеренно, мало;</a:t>
            </a:r>
          </a:p>
          <a:p>
            <a:r>
              <a:rPr lang="ru-RU" b="1"/>
              <a:t>5. Много, умеренно, мало, очень  мало.</a:t>
            </a:r>
          </a:p>
        </p:txBody>
      </p:sp>
      <p:sp>
        <p:nvSpPr>
          <p:cNvPr id="39000" name="Text Box 88"/>
          <p:cNvSpPr txBox="1">
            <a:spLocks noChangeArrowheads="1"/>
          </p:cNvSpPr>
          <p:nvPr/>
        </p:nvSpPr>
        <p:spPr bwMode="auto">
          <a:xfrm>
            <a:off x="395288" y="836613"/>
            <a:ext cx="80645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Выберите из предлагаемого ниже списка, соответствующее значение той или иной среды.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ru-RU"/>
              <a:t>Решение задачи №1</a:t>
            </a:r>
          </a:p>
        </p:txBody>
      </p:sp>
      <p:graphicFrame>
        <p:nvGraphicFramePr>
          <p:cNvPr id="75831" name="Group 55"/>
          <p:cNvGraphicFramePr>
            <a:graphicFrameLocks noGrp="1"/>
          </p:cNvGraphicFramePr>
          <p:nvPr>
            <p:ph idx="1"/>
          </p:nvPr>
        </p:nvGraphicFramePr>
        <p:xfrm>
          <a:off x="457200" y="981075"/>
          <a:ext cx="8229600" cy="3537269"/>
        </p:xfrm>
        <a:graphic>
          <a:graphicData uri="http://schemas.openxmlformats.org/drawingml/2006/table">
            <a:tbl>
              <a:tblPr/>
              <a:tblGrid>
                <a:gridCol w="1811338"/>
                <a:gridCol w="1481137"/>
                <a:gridCol w="1644650"/>
                <a:gridCol w="1646238"/>
                <a:gridCol w="1646237"/>
              </a:tblGrid>
              <a:tr h="3508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Характеристика среды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Вид среды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5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Наземно - воздушная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Водная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Почвенная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Организмен -ная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Плотность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Низкая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Средняя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Очень высокая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Высокая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Освещенность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Высокая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Средняя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Низкая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Отсутствует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Колебания температуры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Высокие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Средние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Слабые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Слабые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Количество воды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Мало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Много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Умеренно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Умеренно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Количество кислорода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Много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Умеренно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Мало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Очень  мало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5829" name="Text Box 53"/>
          <p:cNvSpPr txBox="1">
            <a:spLocks noChangeArrowheads="1"/>
          </p:cNvSpPr>
          <p:nvPr/>
        </p:nvSpPr>
        <p:spPr bwMode="auto">
          <a:xfrm>
            <a:off x="539750" y="4581525"/>
            <a:ext cx="8208963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Критерии оценки</a:t>
            </a:r>
            <a:r>
              <a:rPr lang="ru-RU"/>
              <a:t>. Оценка выводится по каждому столбцу таблицы:</a:t>
            </a:r>
          </a:p>
          <a:p>
            <a:pPr>
              <a:spcBef>
                <a:spcPct val="50000"/>
              </a:spcBef>
            </a:pPr>
            <a:r>
              <a:rPr lang="ru-RU"/>
              <a:t>5 правильных ответа – оценка 5;                </a:t>
            </a:r>
            <a:r>
              <a:rPr lang="ru-RU" b="1"/>
              <a:t>Итоговая оценка ставиться по</a:t>
            </a:r>
            <a:r>
              <a:rPr lang="ru-RU"/>
              <a:t> </a:t>
            </a:r>
          </a:p>
          <a:p>
            <a:pPr>
              <a:spcBef>
                <a:spcPct val="50000"/>
              </a:spcBef>
            </a:pPr>
            <a:r>
              <a:rPr lang="ru-RU"/>
              <a:t>4 правильных ответа – оценка 4;                </a:t>
            </a:r>
            <a:r>
              <a:rPr lang="ru-RU" b="1"/>
              <a:t>среднему арифметическому</a:t>
            </a:r>
            <a:r>
              <a:rPr lang="ru-RU"/>
              <a:t> </a:t>
            </a:r>
          </a:p>
          <a:p>
            <a:pPr>
              <a:spcBef>
                <a:spcPct val="50000"/>
              </a:spcBef>
            </a:pPr>
            <a:r>
              <a:rPr lang="ru-RU"/>
              <a:t>3 правильных ответа – оценка 3;                </a:t>
            </a:r>
            <a:r>
              <a:rPr lang="ru-RU" b="1"/>
              <a:t>значению</a:t>
            </a:r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079500"/>
          </a:xfrm>
        </p:spPr>
        <p:txBody>
          <a:bodyPr/>
          <a:lstStyle/>
          <a:p>
            <a:r>
              <a:rPr lang="ru-RU" sz="3200" b="1" i="1">
                <a:solidFill>
                  <a:schemeClr val="accent2"/>
                </a:solidFill>
              </a:rPr>
              <a:t/>
            </a:r>
            <a:br>
              <a:rPr lang="ru-RU" sz="3200" b="1" i="1">
                <a:solidFill>
                  <a:schemeClr val="accent2"/>
                </a:solidFill>
              </a:rPr>
            </a:br>
            <a:r>
              <a:rPr lang="ru-RU" sz="3200" b="1" i="1">
                <a:solidFill>
                  <a:schemeClr val="accent2"/>
                </a:solidFill>
              </a:rPr>
              <a:t>Изучение влияния факторов среды (света) на животных</a:t>
            </a:r>
            <a:r>
              <a:rPr lang="ru-RU" sz="4000" b="1" i="1">
                <a:solidFill>
                  <a:schemeClr val="accent2"/>
                </a:solidFill>
              </a:rPr>
              <a:t/>
            </a:r>
            <a:br>
              <a:rPr lang="ru-RU" sz="4000" b="1" i="1">
                <a:solidFill>
                  <a:schemeClr val="accent2"/>
                </a:solidFill>
              </a:rPr>
            </a:br>
            <a:endParaRPr lang="ru-RU" sz="4000">
              <a:solidFill>
                <a:schemeClr val="accent2"/>
              </a:solidFill>
            </a:endParaRPr>
          </a:p>
        </p:txBody>
      </p:sp>
      <p:graphicFrame>
        <p:nvGraphicFramePr>
          <p:cNvPr id="73749" name="Group 21"/>
          <p:cNvGraphicFramePr>
            <a:graphicFrameLocks noGrp="1"/>
          </p:cNvGraphicFramePr>
          <p:nvPr>
            <p:ph idx="1"/>
          </p:nvPr>
        </p:nvGraphicFramePr>
        <p:xfrm>
          <a:off x="539750" y="1989138"/>
          <a:ext cx="8229600" cy="250539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Дневной образ жизни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Ночной образ жизни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Жизнь в постоянной темноте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750" name="Text Box 22"/>
          <p:cNvSpPr txBox="1">
            <a:spLocks noChangeArrowheads="1"/>
          </p:cNvSpPr>
          <p:nvPr/>
        </p:nvSpPr>
        <p:spPr bwMode="auto">
          <a:xfrm>
            <a:off x="250825" y="1268413"/>
            <a:ext cx="8066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</a:rPr>
              <a:t>Распределите животных по группам по отношению к свету</a:t>
            </a:r>
          </a:p>
        </p:txBody>
      </p:sp>
      <p:sp>
        <p:nvSpPr>
          <p:cNvPr id="73752" name="Text Box 24"/>
          <p:cNvSpPr txBox="1">
            <a:spLocks noChangeArrowheads="1"/>
          </p:cNvSpPr>
          <p:nvPr/>
        </p:nvSpPr>
        <p:spPr bwMode="auto">
          <a:xfrm>
            <a:off x="395288" y="4868863"/>
            <a:ext cx="84248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/>
              <a:t> </a:t>
            </a:r>
            <a:r>
              <a:rPr lang="ru-RU" sz="2400"/>
              <a:t>Орел, летучая мышь, дождевой червь, ласточка, антилопа, жираф, сова, крот, тигр, попугай, койот,  колибри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Решение задачи №2</a:t>
            </a:r>
          </a:p>
        </p:txBody>
      </p:sp>
      <p:graphicFrame>
        <p:nvGraphicFramePr>
          <p:cNvPr id="42009" name="Group 25"/>
          <p:cNvGraphicFramePr>
            <a:graphicFrameLocks noGrp="1"/>
          </p:cNvGraphicFramePr>
          <p:nvPr>
            <p:ph idx="1"/>
          </p:nvPr>
        </p:nvGraphicFramePr>
        <p:xfrm>
          <a:off x="395288" y="1125538"/>
          <a:ext cx="8229600" cy="32613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Дневной образ жизни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Колибри, ласточка, попугай, орел, антилопа, жираф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Ночной образ жизни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Сова, тигр, койот, летучая мышь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Жизнь в постоянной темноте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Дождевой червь, крот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accent2"/>
                </a:solidFill>
              </a:rPr>
              <a:t>Изучение различных сред обитания организмов</a:t>
            </a:r>
          </a:p>
        </p:txBody>
      </p:sp>
      <p:graphicFrame>
        <p:nvGraphicFramePr>
          <p:cNvPr id="82947" name="Group 3"/>
          <p:cNvGraphicFramePr>
            <a:graphicFrameLocks noGrp="1"/>
          </p:cNvGraphicFramePr>
          <p:nvPr>
            <p:ph idx="1"/>
          </p:nvPr>
        </p:nvGraphicFramePr>
        <p:xfrm>
          <a:off x="395288" y="2205038"/>
          <a:ext cx="8229600" cy="25908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Среда обитания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Почвенная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Наземно-воздунная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Водная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Организменная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967" name="Text Box 23"/>
          <p:cNvSpPr txBox="1">
            <a:spLocks noChangeArrowheads="1"/>
          </p:cNvSpPr>
          <p:nvPr/>
        </p:nvSpPr>
        <p:spPr bwMode="auto">
          <a:xfrm>
            <a:off x="611188" y="4937125"/>
            <a:ext cx="81359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Аскарида, дельфин, чайка, страус, акула, береза, орел, ворона, карась, комар, корень дерева, овод, ламинария, крот, медуза, дождевой червь, личинка майского жука, ряска, постельный клоп, бабочка, олень, клубеньковые бактерии, волк, свиной цепень, щука, человек, трясогузка,  гидра, клещ собачий.</a:t>
            </a:r>
            <a:r>
              <a:rPr lang="ru-RU"/>
              <a:t> </a:t>
            </a:r>
          </a:p>
        </p:txBody>
      </p:sp>
      <p:sp>
        <p:nvSpPr>
          <p:cNvPr id="82968" name="Text Box 24"/>
          <p:cNvSpPr txBox="1">
            <a:spLocks noChangeArrowheads="1"/>
          </p:cNvSpPr>
          <p:nvPr/>
        </p:nvSpPr>
        <p:spPr bwMode="auto">
          <a:xfrm>
            <a:off x="468313" y="1484313"/>
            <a:ext cx="7775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FF0000"/>
                </a:solidFill>
              </a:rPr>
              <a:t>Поместите в соответствующую среду обитания животных или растения из предложенного списка.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Вспомнить!!!</a:t>
            </a:r>
          </a:p>
        </p:txBody>
      </p:sp>
      <p:sp>
        <p:nvSpPr>
          <p:cNvPr id="45067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600" b="1"/>
              <a:t>6 класс</a:t>
            </a:r>
          </a:p>
          <a:p>
            <a:r>
              <a:rPr lang="ru-RU"/>
              <a:t>Среды обитания растений</a:t>
            </a:r>
          </a:p>
        </p:txBody>
      </p:sp>
      <p:sp>
        <p:nvSpPr>
          <p:cNvPr id="45068" name="Rectangle 1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  <a:p>
            <a:r>
              <a:rPr lang="ru-RU"/>
              <a:t>Действие факторов среды на растения</a:t>
            </a:r>
          </a:p>
        </p:txBody>
      </p:sp>
      <p:pic>
        <p:nvPicPr>
          <p:cNvPr id="45060" name="Picture 4" descr="б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14597" t="8298" r="10455" b="5212"/>
          <a:stretch>
            <a:fillRect/>
          </a:stretch>
        </p:blipFill>
        <p:spPr>
          <a:xfrm>
            <a:off x="323850" y="3068638"/>
            <a:ext cx="4038600" cy="2355850"/>
          </a:xfrm>
          <a:noFill/>
          <a:ln/>
        </p:spPr>
      </p:pic>
      <p:pic>
        <p:nvPicPr>
          <p:cNvPr id="45064" name="Picture 8" descr="б 00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5679" t="9343" r="15613" b="14803"/>
          <a:stretch>
            <a:fillRect/>
          </a:stretch>
        </p:blipFill>
        <p:spPr>
          <a:xfrm>
            <a:off x="5076825" y="3284538"/>
            <a:ext cx="3033713" cy="2187575"/>
          </a:xfrm>
          <a:noFill/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Решение задачи № 3</a:t>
            </a:r>
          </a:p>
        </p:txBody>
      </p:sp>
      <p:graphicFrame>
        <p:nvGraphicFramePr>
          <p:cNvPr id="79910" name="Group 38"/>
          <p:cNvGraphicFramePr>
            <a:graphicFrameLocks noGrp="1"/>
          </p:cNvGraphicFramePr>
          <p:nvPr>
            <p:ph idx="1"/>
          </p:nvPr>
        </p:nvGraphicFramePr>
        <p:xfrm>
          <a:off x="468313" y="1484313"/>
          <a:ext cx="8229600" cy="362712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Среда обитания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Организмы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Почвенная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Крот, дождевой червь, личинка майского жука, клубеньковые бактерии, корень дерева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Наземно-воздунная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Бабочка, олень, волк, береза, орел, ворона, человек, трясогузка, чайка, страус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Водная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Дельфин, акула, карась, ламинария, медуза, ряска, щука, гидра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Организменная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Аскарида, комар, овод, постельный клоп, свиной цепень, клещ собачий.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911" name="Text Box 39"/>
          <p:cNvSpPr txBox="1">
            <a:spLocks noChangeArrowheads="1"/>
          </p:cNvSpPr>
          <p:nvPr/>
        </p:nvSpPr>
        <p:spPr bwMode="auto">
          <a:xfrm>
            <a:off x="539750" y="5300663"/>
            <a:ext cx="7993063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000" b="1"/>
              <a:t>Критерии оценки</a:t>
            </a:r>
            <a:r>
              <a:rPr lang="ru-RU" sz="2000"/>
              <a:t>.</a:t>
            </a:r>
            <a:r>
              <a:rPr lang="ru-RU"/>
              <a:t> </a:t>
            </a:r>
          </a:p>
          <a:p>
            <a:r>
              <a:rPr lang="ru-RU" sz="2000"/>
              <a:t>1-2 ошибки – оценка 5;  </a:t>
            </a:r>
          </a:p>
          <a:p>
            <a:r>
              <a:rPr lang="ru-RU" sz="2000"/>
              <a:t>3-4 ошибки – оценка 4;                </a:t>
            </a:r>
          </a:p>
          <a:p>
            <a:r>
              <a:rPr lang="ru-RU" sz="2000"/>
              <a:t>5-8 ошибок – оценка 3;</a:t>
            </a:r>
            <a:r>
              <a:rPr lang="ru-RU"/>
              <a:t> 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Домашнее задание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Arial" charset="0"/>
              </a:rPr>
              <a:t>§</a:t>
            </a:r>
            <a:r>
              <a:rPr lang="ru-RU">
                <a:cs typeface="Arial" charset="0"/>
              </a:rPr>
              <a:t> 50 Вопросы 1- 4 страница 198;</a:t>
            </a:r>
          </a:p>
          <a:p>
            <a:r>
              <a:rPr lang="ru-RU">
                <a:cs typeface="Arial" charset="0"/>
              </a:rPr>
              <a:t>Подготовить сообщения об особенностях основных средах обитания, влиянии экологических факторов каждой из сред на живые организмы.</a:t>
            </a:r>
          </a:p>
          <a:p>
            <a:endParaRPr lang="en-US" sz="2000">
              <a:cs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7 класс</a:t>
            </a:r>
          </a:p>
        </p:txBody>
      </p:sp>
      <p:sp>
        <p:nvSpPr>
          <p:cNvPr id="49162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/>
              <a:t>4 среды обитания животных</a:t>
            </a:r>
          </a:p>
        </p:txBody>
      </p:sp>
      <p:sp>
        <p:nvSpPr>
          <p:cNvPr id="49163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/>
              <a:t>Местообитания животных в водной среде</a:t>
            </a:r>
          </a:p>
        </p:txBody>
      </p:sp>
      <p:pic>
        <p:nvPicPr>
          <p:cNvPr id="49156" name="Picture 4" descr="б 00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l="5884" t="3082" r="4749" b="9485"/>
          <a:stretch>
            <a:fillRect/>
          </a:stretch>
        </p:blipFill>
        <p:spPr>
          <a:xfrm>
            <a:off x="1042988" y="2565400"/>
            <a:ext cx="2889250" cy="3671888"/>
          </a:xfrm>
          <a:noFill/>
          <a:ln/>
        </p:spPr>
      </p:pic>
      <p:pic>
        <p:nvPicPr>
          <p:cNvPr id="49159" name="Picture 7" descr="б 0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8762" t="5922" b="10136"/>
          <a:stretch>
            <a:fillRect/>
          </a:stretch>
        </p:blipFill>
        <p:spPr>
          <a:xfrm>
            <a:off x="4716463" y="3213100"/>
            <a:ext cx="4038600" cy="2971800"/>
          </a:xfrm>
          <a:noFill/>
          <a:ln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/>
            </a:r>
            <a:br>
              <a:rPr lang="ru-RU" sz="4000"/>
            </a:br>
            <a:r>
              <a:rPr lang="ru-RU" sz="4000"/>
              <a:t>Задачи урока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Закрепить знания о  четырех средах обитания и  их характерных особенностях;</a:t>
            </a:r>
          </a:p>
          <a:p>
            <a:r>
              <a:rPr lang="ru-RU"/>
              <a:t>Раскрыть закономерности действия экологических факторов в природе;</a:t>
            </a:r>
          </a:p>
          <a:p>
            <a:r>
              <a:rPr lang="ru-RU"/>
              <a:t>Познакомиться с основными экологическими типами живых организмов.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chemeClr val="bg1"/>
                </a:solidFill>
              </a:rPr>
              <a:t>Среда обитания</a:t>
            </a:r>
            <a:br>
              <a:rPr lang="ru-RU" sz="4000" b="1">
                <a:solidFill>
                  <a:schemeClr val="bg1"/>
                </a:solidFill>
              </a:rPr>
            </a:br>
            <a:r>
              <a:rPr lang="ru-RU" sz="4000" b="1">
                <a:solidFill>
                  <a:schemeClr val="bg1"/>
                </a:solidFill>
              </a:rPr>
              <a:t> (окружающая среда)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это все то, что окружает живой организм (совокупность сил и явлений природы, ее вещество и пространство, а также деятельность человека) и прямо или косвенно влияет на его состояние, рост и развитие, выживаемость, размножение и другие процессы жизнедеятельности.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Organization Chart 5"/>
          <p:cNvGraphicFramePr>
            <a:graphicFrameLocks/>
          </p:cNvGraphicFramePr>
          <p:nvPr>
            <p:ph idx="1"/>
          </p:nvPr>
        </p:nvGraphicFramePr>
        <p:xfrm>
          <a:off x="250825" y="-674688"/>
          <a:ext cx="8723313" cy="5183188"/>
        </p:xfrm>
        <a:graphic>
          <a:graphicData uri="http://schemas.openxmlformats.org/drawingml/2006/compatibility">
            <com:legacyDrawing xmlns:com="http://schemas.openxmlformats.org/drawingml/2006/compatibility" spid="_x0000_s10245"/>
          </a:graphicData>
        </a:graphic>
      </p:graphicFrame>
      <p:pic>
        <p:nvPicPr>
          <p:cNvPr id="10257" name="Picture 17" descr="NLA_0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573463"/>
            <a:ext cx="2808287" cy="1873250"/>
          </a:xfrm>
          <a:prstGeom prst="rect">
            <a:avLst/>
          </a:prstGeom>
          <a:noFill/>
        </p:spPr>
      </p:pic>
      <p:pic>
        <p:nvPicPr>
          <p:cNvPr id="10269" name="Picture 29" descr="1630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3573463"/>
            <a:ext cx="2808288" cy="1881187"/>
          </a:xfrm>
          <a:prstGeom prst="rect">
            <a:avLst/>
          </a:prstGeom>
          <a:noFill/>
        </p:spPr>
      </p:pic>
      <p:pic>
        <p:nvPicPr>
          <p:cNvPr id="10278" name="Picture 38" descr="антр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3573463"/>
            <a:ext cx="2808288" cy="1871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76250"/>
            <a:ext cx="8229600" cy="20891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/>
              <a:t>  Абиотические факторы - это комплекс условий окружающей среды, влияющих на живой организм (температура, давление, радиационный фон, влажность, состав атмосферы, морских и пресных вод, донных отложений, почвы и др.) </a:t>
            </a:r>
          </a:p>
        </p:txBody>
      </p:sp>
      <p:pic>
        <p:nvPicPr>
          <p:cNvPr id="12292" name="Picture 4" descr="абиотические фактор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565400"/>
            <a:ext cx="2735263" cy="1755775"/>
          </a:xfrm>
          <a:noFill/>
          <a:ln/>
        </p:spPr>
      </p:pic>
      <p:pic>
        <p:nvPicPr>
          <p:cNvPr id="12298" name="Picture 10" descr="PPIC06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492375"/>
            <a:ext cx="2808288" cy="1730375"/>
          </a:xfrm>
          <a:prstGeom prst="rect">
            <a:avLst/>
          </a:prstGeom>
          <a:noFill/>
        </p:spPr>
      </p:pic>
      <p:pic>
        <p:nvPicPr>
          <p:cNvPr id="12299" name="Picture 11" descr="_BOROV_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3716338"/>
            <a:ext cx="2230438" cy="1584325"/>
          </a:xfrm>
          <a:prstGeom prst="rect">
            <a:avLst/>
          </a:prstGeom>
          <a:noFill/>
        </p:spPr>
      </p:pic>
      <p:pic>
        <p:nvPicPr>
          <p:cNvPr id="12301" name="Picture 13" descr="03SC00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516688" y="3716338"/>
            <a:ext cx="2124075" cy="1589087"/>
          </a:xfr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</a:t>
            </a:r>
            <a:r>
              <a:rPr lang="ru-RU" sz="2800">
                <a:latin typeface="Times New Roman" pitchFamily="18" charset="0"/>
              </a:rPr>
              <a:t>Биотические факторы - это совокупность влияний жизнедеятельности одних организмов на другие (конкуренция, хищничество, паразитизм и другие).</a:t>
            </a:r>
          </a:p>
        </p:txBody>
      </p:sp>
      <p:graphicFrame>
        <p:nvGraphicFramePr>
          <p:cNvPr id="13342" name="Group 30"/>
          <p:cNvGraphicFramePr>
            <a:graphicFrameLocks noGrp="1"/>
          </p:cNvGraphicFramePr>
          <p:nvPr>
            <p:ph idx="1"/>
          </p:nvPr>
        </p:nvGraphicFramePr>
        <p:xfrm>
          <a:off x="457200" y="1916113"/>
          <a:ext cx="8229600" cy="4210050"/>
        </p:xfrm>
        <a:graphic>
          <a:graphicData uri="http://schemas.openxmlformats.org/drawingml/2006/table">
            <a:tbl>
              <a:tblPr/>
              <a:tblGrid>
                <a:gridCol w="4116388"/>
                <a:gridCol w="4113212"/>
              </a:tblGrid>
              <a:tr h="421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Знаком  "плюс" обозначают благоприятное действие одного вида на характеристики  другого вида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Знаком "минус" обозначают отрицательные действия одного вида на характеристики другого вида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36" name="Picture 24" descr="биотич фактор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3500438"/>
            <a:ext cx="3384550" cy="2174875"/>
          </a:xfrm>
          <a:noFill/>
          <a:ln/>
        </p:spPr>
      </p:pic>
      <p:pic>
        <p:nvPicPr>
          <p:cNvPr id="13339" name="Picture 27" descr="хищничество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3438525"/>
            <a:ext cx="3095625" cy="2230438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975" cy="2217737"/>
          </a:xfrm>
        </p:spPr>
        <p:txBody>
          <a:bodyPr/>
          <a:lstStyle/>
          <a:p>
            <a:r>
              <a:rPr lang="ru-RU" sz="4000"/>
              <a:t> </a:t>
            </a:r>
            <a:r>
              <a:rPr lang="ru-RU" sz="2800">
                <a:latin typeface="Times New Roman" pitchFamily="18" charset="0"/>
              </a:rPr>
              <a:t>Антропогенные факторы - это</a:t>
            </a:r>
            <a:r>
              <a:rPr lang="ru-RU" sz="2800"/>
              <a:t> </a:t>
            </a:r>
            <a:r>
              <a:rPr lang="ru-RU" sz="2800">
                <a:latin typeface="Times New Roman" pitchFamily="18" charset="0"/>
              </a:rPr>
              <a:t>совокупность влияний деятельности человека на окружающую среду (выбросы вредных веществ в атмосферу, разрушение почвенного слоя, нарушение природных ландшафтов и др.)</a:t>
            </a:r>
          </a:p>
        </p:txBody>
      </p:sp>
      <p:pic>
        <p:nvPicPr>
          <p:cNvPr id="14340" name="Picture 4" descr="антропогенно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708275"/>
            <a:ext cx="3251200" cy="2441575"/>
          </a:xfrm>
          <a:noFill/>
          <a:ln/>
        </p:spPr>
      </p:pic>
      <p:pic>
        <p:nvPicPr>
          <p:cNvPr id="14342" name="Picture 6" descr="антр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3800" y="2781300"/>
            <a:ext cx="3671888" cy="2371725"/>
          </a:xfrm>
          <a:noFill/>
          <a:ln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814</Words>
  <Application>Microsoft Office PowerPoint</Application>
  <PresentationFormat>Экран (4:3)</PresentationFormat>
  <Paragraphs>146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Оформление по умолчанию</vt:lpstr>
      <vt:lpstr>Слайд 1</vt:lpstr>
      <vt:lpstr>Вспомнить!!!</vt:lpstr>
      <vt:lpstr>7 класс</vt:lpstr>
      <vt:lpstr> Задачи урока </vt:lpstr>
      <vt:lpstr>Среда обитания  (окружающая среда)</vt:lpstr>
      <vt:lpstr>Слайд 6</vt:lpstr>
      <vt:lpstr>Слайд 7</vt:lpstr>
      <vt:lpstr> Биотические факторы - это совокупность влияний жизнедеятельности одних организмов на другие (конкуренция, хищничество, паразитизм и другие).</vt:lpstr>
      <vt:lpstr> Антропогенные факторы - это совокупность влияний деятельности человека на окружающую среду (выбросы вредных веществ в атмосферу, разрушение почвенного слоя, нарушение природных ландшафтов и др.)</vt:lpstr>
      <vt:lpstr>Слайд 10</vt:lpstr>
      <vt:lpstr>Наземно – воздушная среда обитания</vt:lpstr>
      <vt:lpstr>Водная среда обитания</vt:lpstr>
      <vt:lpstr>Почвенная среда</vt:lpstr>
      <vt:lpstr>Организменная среда</vt:lpstr>
      <vt:lpstr>Основные среды жизни</vt:lpstr>
      <vt:lpstr>Решение задачи №1</vt:lpstr>
      <vt:lpstr> Изучение влияния факторов среды (света) на животных </vt:lpstr>
      <vt:lpstr>Решение задачи №2</vt:lpstr>
      <vt:lpstr>Изучение различных сред обитания организмов</vt:lpstr>
      <vt:lpstr>Решение задачи № 3</vt:lpstr>
      <vt:lpstr>Домашнее задание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</dc:creator>
  <cp:lastModifiedBy>Михаил</cp:lastModifiedBy>
  <cp:revision>49</cp:revision>
  <dcterms:created xsi:type="dcterms:W3CDTF">2007-03-31T18:09:30Z</dcterms:created>
  <dcterms:modified xsi:type="dcterms:W3CDTF">2015-02-04T03:48:46Z</dcterms:modified>
</cp:coreProperties>
</file>