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296" r:id="rId4"/>
    <p:sldId id="297" r:id="rId5"/>
    <p:sldId id="298" r:id="rId6"/>
    <p:sldId id="299" r:id="rId7"/>
    <p:sldId id="300" r:id="rId8"/>
    <p:sldId id="301" r:id="rId9"/>
    <p:sldId id="291" r:id="rId10"/>
    <p:sldId id="261" r:id="rId11"/>
    <p:sldId id="292" r:id="rId12"/>
    <p:sldId id="302" r:id="rId13"/>
    <p:sldId id="286" r:id="rId14"/>
    <p:sldId id="305" r:id="rId15"/>
    <p:sldId id="303" r:id="rId16"/>
    <p:sldId id="304" r:id="rId17"/>
    <p:sldId id="294" r:id="rId18"/>
    <p:sldId id="280" r:id="rId19"/>
    <p:sldId id="276" r:id="rId20"/>
    <p:sldId id="270" r:id="rId21"/>
    <p:sldId id="271" r:id="rId22"/>
    <p:sldId id="275" r:id="rId23"/>
    <p:sldId id="306" r:id="rId24"/>
    <p:sldId id="307" r:id="rId25"/>
    <p:sldId id="308" r:id="rId26"/>
    <p:sldId id="295" r:id="rId27"/>
    <p:sldId id="28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7A0E-B867-4668-AC11-DAEDBAAA222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E163A-BC0F-4CE8-9A24-28DBCBDCC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2C11-C5D3-40F4-AA61-4FB7952FE2C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436096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84984"/>
            <a:ext cx="417646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Slai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6438-CE40-4D64-BBFD-E6542E271FC2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5596-0371-4CA1-BFFA-014B99229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5A6E01-5AB9-4B67-85A7-FBDBF5321F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3B42AA-4C85-45A7-BDB5-98CED38C3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BC2D-42D5-4390-B013-8763C82A9FEF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BD15-0F6B-43A6-8EB2-46DDB868A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FE5ABB-B07C-4CB4-B4E8-B18E669D477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74149C-F141-480B-B0DF-A516B2D22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8" r:id="rId4"/>
    <p:sldLayoutId id="2147483661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6;&#1090;&#1082;&#1088;&#1099;&#1090;&#1099;&#1081;%20&#1091;&#1088;&#1086;&#1082;\Pust_Govoryat_-_s_Andreem_Malahovym_(iPlayer.fm)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g.liferoute.ru/image/rheumatism/co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g.liferoute.ru/image/rheumatism/co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://eng.liferoute.ru/image/rheumatism/co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g.liferoute.ru/image/rheumatism/co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g.liferoute.ru/image/rheumatism/co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g.liferoute.ru/image/rheumatism/co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052513"/>
            <a:ext cx="6786578" cy="337661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Предупреждение заболеваний сердца и сосудов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509119"/>
            <a:ext cx="4248150" cy="1777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</p:txBody>
      </p:sp>
      <p:pic>
        <p:nvPicPr>
          <p:cNvPr id="5" name="Pust_Govoryat_-_s_Andreem_Malahovym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5121" name="Picture 1" descr="C:\Documents and Settings\Ученик356\Мои документы\Мои рисунки\25826906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256"/>
            <a:ext cx="257174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3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43786" cy="16002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Вещества табачного дыма</a:t>
            </a:r>
          </a:p>
        </p:txBody>
      </p:sp>
      <p:sp>
        <p:nvSpPr>
          <p:cNvPr id="141338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714348" y="1357298"/>
            <a:ext cx="3286148" cy="39290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Никотин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Пиридин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Этилен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Изопрен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Радиоактивный полоний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Мышьяк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Аммиак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Свинец – 210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Синильная кислота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Сероводород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Угарный газ</a:t>
            </a:r>
          </a:p>
        </p:txBody>
      </p:sp>
      <p:pic>
        <p:nvPicPr>
          <p:cNvPr id="7" name="Picture 2" descr="http://portamur.ru/upload/blog/9c7/e-cigaret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85860"/>
            <a:ext cx="5072066" cy="5572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0"/>
            <a:ext cx="9001156" cy="671514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Статистика: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/>
              <a:t>Вероятность приобрести инфаркт у курильщиков в 10-12 раз выше, чем у некурящих, а смертность в 5 раз чаще.</a:t>
            </a:r>
          </a:p>
          <a:p>
            <a:pPr>
              <a:buNone/>
            </a:pPr>
            <a:r>
              <a:rPr lang="ru-RU" sz="2800" dirty="0" smtClean="0"/>
              <a:t>Каждая сигарета отнимает от 5 до 15 мин. Жизни.</a:t>
            </a:r>
          </a:p>
          <a:p>
            <a:pPr>
              <a:buNone/>
            </a:pPr>
            <a:r>
              <a:rPr lang="ru-RU" sz="2800" dirty="0" smtClean="0"/>
              <a:t>Смертность от онкологических заболеваний в 10-15 раз выше у курящих, чем у некурящих.</a:t>
            </a:r>
          </a:p>
          <a:p>
            <a:pPr>
              <a:buNone/>
            </a:pPr>
            <a:r>
              <a:rPr lang="ru-RU" sz="2800" b="1" dirty="0" smtClean="0"/>
              <a:t> У некурящих ребят, после преодоления стометровки пульс достигает обычно 120-130 ударов в минуту, у курящих – до 180 и более.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Приведем примеры мер профилактики и борьбы в настоящее время.</a:t>
            </a:r>
          </a:p>
          <a:p>
            <a:pPr>
              <a:buNone/>
            </a:pPr>
            <a:r>
              <a:rPr lang="ru-RU" sz="2800" dirty="0" smtClean="0"/>
              <a:t>Запрет на курение в барах и значительное повышение цен на сигареты снизили за год число курящих более чем на 100 тыс. человек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Человек, выкуривающий пачку сигарет в день, получает дозу радиации, как  200 рентгеновских снимков.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Аммиак и табачные смолы проходят через легкие в количестве до 1 килограмма в год, частично осаждаясь.</a:t>
            </a:r>
            <a:endParaRPr lang="ru-RU" sz="2400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5832648" cy="3240360"/>
          </a:xfrm>
        </p:spPr>
      </p:pic>
      <p:pic>
        <p:nvPicPr>
          <p:cNvPr id="6" name="Рисунок 5" descr="yucklung-can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140968"/>
            <a:ext cx="2873120" cy="338437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428605"/>
            <a:ext cx="7429520" cy="40005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Влияние алкоголя на сердце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068638"/>
            <a:ext cx="4248150" cy="936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5366" name="Picture 6" descr="http://im1-tub-ru.yandex.net/i?id=225624688-0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3438534" cy="2282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4679950" cy="9144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Влияние алкоголя на мозг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175"/>
            <a:ext cx="9144000" cy="33147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</a:t>
            </a:r>
            <a:r>
              <a:rPr lang="ru-RU" sz="2800" b="1" smtClean="0"/>
              <a:t>Алкоголь замедляет циркуляцию крови в сосудах мозга, приводя к постоянному кислородному голоданию его клеток, в результате чего наступает ослабление памяти и медленная психическая деградация. В сосудах развиваются ранние склеротические изменения, и возрастает риск кровоизлияния в мозг. </a:t>
            </a:r>
          </a:p>
        </p:txBody>
      </p:sp>
      <p:pic>
        <p:nvPicPr>
          <p:cNvPr id="49156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 t="26389" b="13785"/>
          <a:stretch>
            <a:fillRect/>
          </a:stretch>
        </p:blipFill>
        <p:spPr bwMode="auto">
          <a:xfrm>
            <a:off x="5692775" y="0"/>
            <a:ext cx="34512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62 из 7746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852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771775" y="476250"/>
            <a:ext cx="4105275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Гиподинамия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125538"/>
            <a:ext cx="3124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5650" y="2852738"/>
            <a:ext cx="3187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Гиподинамия –</a:t>
            </a:r>
          </a:p>
          <a:p>
            <a:r>
              <a:rPr lang="ru-RU"/>
              <a:t> </a:t>
            </a:r>
            <a:r>
              <a:rPr lang="ru-RU" b="1">
                <a:solidFill>
                  <a:srgbClr val="0000FF"/>
                </a:solidFill>
              </a:rPr>
              <a:t>недостаток двигательной</a:t>
            </a:r>
          </a:p>
          <a:p>
            <a:r>
              <a:rPr lang="ru-RU" b="1">
                <a:solidFill>
                  <a:srgbClr val="0000FF"/>
                </a:solidFill>
              </a:rPr>
              <a:t>активности.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0825" y="2492375"/>
            <a:ext cx="5032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6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0825" y="4149725"/>
            <a:ext cx="8702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Недостаток  движения оказывается причиной нарушений в деятельности </a:t>
            </a:r>
          </a:p>
          <a:p>
            <a:r>
              <a:rPr lang="ru-RU" b="1"/>
              <a:t>сердца, нарушает циркуляцию крови и лимфы.</a:t>
            </a:r>
          </a:p>
          <a:p>
            <a:endParaRPr lang="ru-RU" b="1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900113" y="4941888"/>
            <a:ext cx="1944687" cy="935037"/>
          </a:xfrm>
          <a:prstGeom prst="rightArrow">
            <a:avLst>
              <a:gd name="adj1" fmla="val 50000"/>
              <a:gd name="adj2" fmla="val 519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Болезни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419475" y="4843463"/>
            <a:ext cx="28813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Гипертония</a:t>
            </a:r>
          </a:p>
          <a:p>
            <a:r>
              <a:rPr lang="ru-RU" b="1">
                <a:solidFill>
                  <a:srgbClr val="0000FF"/>
                </a:solidFill>
              </a:rPr>
              <a:t>Атеросклероз</a:t>
            </a:r>
          </a:p>
          <a:p>
            <a:r>
              <a:rPr lang="ru-RU" b="1">
                <a:solidFill>
                  <a:srgbClr val="0000FF"/>
                </a:solidFill>
              </a:rPr>
              <a:t>Инфаркт миокарда</a:t>
            </a:r>
          </a:p>
          <a:p>
            <a:r>
              <a:rPr lang="ru-RU" b="1">
                <a:solidFill>
                  <a:srgbClr val="0000FF"/>
                </a:solidFill>
              </a:rPr>
              <a:t>Тромбофлебит</a:t>
            </a:r>
          </a:p>
          <a:p>
            <a:r>
              <a:rPr lang="ru-RU" b="1">
                <a:solidFill>
                  <a:srgbClr val="0000FF"/>
                </a:solidFill>
              </a:rPr>
              <a:t>Инсульт</a:t>
            </a:r>
          </a:p>
          <a:p>
            <a:endParaRPr lang="ru-RU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62 из 7746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852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500438"/>
            <a:ext cx="15367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916238" y="333375"/>
            <a:ext cx="4276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Профилактика гиподинамии</a:t>
            </a:r>
          </a:p>
        </p:txBody>
      </p:sp>
      <p:pic>
        <p:nvPicPr>
          <p:cNvPr id="14341" name="Picture 5" descr="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412875"/>
            <a:ext cx="19113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010150"/>
            <a:ext cx="18478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2555875" y="1341438"/>
            <a:ext cx="3744913" cy="1366837"/>
          </a:xfrm>
          <a:prstGeom prst="rightArrow">
            <a:avLst>
              <a:gd name="adj1" fmla="val 50000"/>
              <a:gd name="adj2" fmla="val 684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Утренняя гимнастика,</a:t>
            </a:r>
          </a:p>
          <a:p>
            <a:r>
              <a:rPr lang="ru-RU" b="1"/>
              <a:t>занятие  спортом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2411413" y="2781300"/>
            <a:ext cx="3960812" cy="1008063"/>
          </a:xfrm>
          <a:prstGeom prst="rightArrow">
            <a:avLst>
              <a:gd name="adj1" fmla="val 50000"/>
              <a:gd name="adj2" fmla="val 982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Прогулки перед сном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2124075" y="4221163"/>
            <a:ext cx="4248150" cy="1008062"/>
          </a:xfrm>
          <a:prstGeom prst="rightArrow">
            <a:avLst>
              <a:gd name="adj1" fmla="val 50000"/>
              <a:gd name="adj2" fmla="val 10535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Уменьшить калорийность пищи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331913" y="5516563"/>
            <a:ext cx="4897437" cy="1008062"/>
          </a:xfrm>
          <a:prstGeom prst="rightArrow">
            <a:avLst>
              <a:gd name="adj1" fmla="val 50000"/>
              <a:gd name="adj2" fmla="val 12145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Увеличить долю овощей и фруктов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7" grpId="0" animBg="1"/>
      <p:bldP spid="15368" grpId="0" animBg="1"/>
      <p:bldP spid="15369" grpId="0" animBg="1"/>
      <p:bldP spid="153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88" y="285750"/>
            <a:ext cx="82153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Гиподинамия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- ограничение физической подвижности - сказывается в первую очередь на состоянии сердца и сосудов, а также и на общем состоянии и настроении человека. Каждый человек должен помнить об отрицательном влиянии гиподинамии на </a:t>
            </a:r>
            <a:r>
              <a:rPr lang="ru-RU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сердечно-сосудистую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систему и необходимости занятий физкультурой и спортом в любом возрасте.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Рисунок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5941" t="16444" r="6981" b="30785"/>
          <a:stretch>
            <a:fillRect/>
          </a:stretch>
        </p:blipFill>
        <p:spPr bwMode="auto">
          <a:xfrm>
            <a:off x="1214414" y="2714620"/>
            <a:ext cx="7358114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Измерим свой пульс в покое</a:t>
            </a:r>
            <a:endParaRPr lang="ru-RU" sz="6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"/>
          </p:nvPr>
        </p:nvSpPr>
        <p:spPr>
          <a:xfrm>
            <a:off x="500034" y="4929198"/>
            <a:ext cx="4286280" cy="928694"/>
          </a:xfrm>
        </p:spPr>
        <p:txBody>
          <a:bodyPr/>
          <a:lstStyle/>
          <a:p>
            <a:r>
              <a:rPr lang="ru-RU" b="1" dirty="0" smtClean="0"/>
              <a:t>Результат запишите в тетрадях…</a:t>
            </a:r>
            <a:endParaRPr lang="ru-RU" b="1" dirty="0"/>
          </a:p>
        </p:txBody>
      </p:sp>
      <p:pic>
        <p:nvPicPr>
          <p:cNvPr id="24578" name="Picture 2" descr="https://encrypted-tbn0.gstatic.com/images?q=tbn:ANd9GcRPRVPMk48YXO1EbtnHmBFEm2cxavoYyy0P1gtON6RjYFlVyFz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5"/>
            <a:ext cx="427917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Содержимое 7" descr="N8FB83833BC7D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786190"/>
            <a:ext cx="4214810" cy="316110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428605"/>
            <a:ext cx="5643602" cy="100013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Лечебная физкультура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928802"/>
            <a:ext cx="8001056" cy="450059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</p:txBody>
      </p:sp>
      <p:pic>
        <p:nvPicPr>
          <p:cNvPr id="6" name="Содержимое 5" descr="3668703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00893" y="132764"/>
            <a:ext cx="2143108" cy="17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Спортивная анимация - гантел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929198"/>
            <a:ext cx="1643074" cy="180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/>
          </p:cNvSpPr>
          <p:nvPr>
            <p:ph type="body" idx="1"/>
          </p:nvPr>
        </p:nvSpPr>
        <p:spPr>
          <a:xfrm>
            <a:off x="250825" y="142853"/>
            <a:ext cx="8686800" cy="5299098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Проблемный вопрос: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Как при такой активной работе и уязвимости сердечно – сосудистой системы сохранить сердце и сосуды здоровыми?»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чем причины </a:t>
            </a:r>
            <a:r>
              <a:rPr lang="ru-RU" sz="2800" dirty="0" err="1"/>
              <a:t>сердечно-сосудистых</a:t>
            </a:r>
            <a:r>
              <a:rPr lang="ru-RU" sz="2800" dirty="0"/>
              <a:t> заболеваний</a:t>
            </a:r>
            <a:r>
              <a:rPr lang="ru-RU" sz="2800" dirty="0" smtClean="0"/>
              <a:t>?</a:t>
            </a:r>
            <a:endParaRPr lang="ru-RU" sz="2800" dirty="0">
              <a:latin typeface="Arial" charset="0"/>
            </a:endParaRPr>
          </a:p>
          <a:p>
            <a:r>
              <a:rPr lang="ru-RU" sz="2800" dirty="0"/>
              <a:t>Как можно укрепить </a:t>
            </a:r>
            <a:r>
              <a:rPr lang="ru-RU" sz="2800" dirty="0" err="1"/>
              <a:t>сердечно-сосудистую</a:t>
            </a:r>
            <a:r>
              <a:rPr lang="ru-RU" sz="2800" dirty="0"/>
              <a:t> систему</a:t>
            </a:r>
            <a:r>
              <a:rPr lang="ru-RU" sz="2800" dirty="0" smtClean="0"/>
              <a:t>?</a:t>
            </a:r>
            <a:endParaRPr lang="ru-RU" sz="2800" dirty="0">
              <a:latin typeface="Arial" charset="0"/>
            </a:endParaRPr>
          </a:p>
          <a:p>
            <a:r>
              <a:rPr lang="ru-RU" sz="2800" dirty="0"/>
              <a:t>Необходимо ли человеку знать о факторах, негативно влияющих на </a:t>
            </a:r>
            <a:r>
              <a:rPr lang="ru-RU" sz="2800" dirty="0" err="1"/>
              <a:t>сердечно-сосудистую</a:t>
            </a:r>
            <a:r>
              <a:rPr lang="ru-RU" sz="2800" dirty="0"/>
              <a:t> систему?</a:t>
            </a:r>
          </a:p>
        </p:txBody>
      </p:sp>
      <p:pic>
        <p:nvPicPr>
          <p:cNvPr id="4098" name="Picture 2" descr="https://encrypted-tbn3.gstatic.com/images?q=tbn:ANd9GcTjGuSdBPcB4iTgVCowoQzcnN_1d4xOE86pMRxqaU4I8v_n6s6Y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964" y="4357694"/>
            <a:ext cx="333803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Определение тренированности сердца</a:t>
            </a:r>
          </a:p>
        </p:txBody>
      </p:sp>
      <p:sp>
        <p:nvSpPr>
          <p:cNvPr id="1331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00113" y="2012950"/>
            <a:ext cx="7337425" cy="338931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                         П</a:t>
            </a:r>
            <a:r>
              <a:rPr lang="ru-RU" baseline="-25000" dirty="0"/>
              <a:t>2</a:t>
            </a:r>
            <a:r>
              <a:rPr lang="ru-RU" dirty="0"/>
              <a:t> -  П</a:t>
            </a:r>
            <a:r>
              <a:rPr lang="ru-RU" baseline="-25000" dirty="0"/>
              <a:t>1</a:t>
            </a:r>
            <a:endParaRPr lang="ru-RU" dirty="0"/>
          </a:p>
          <a:p>
            <a:r>
              <a:rPr lang="ru-RU" dirty="0"/>
              <a:t>               Т   = -------------- * 100%</a:t>
            </a:r>
          </a:p>
          <a:p>
            <a:r>
              <a:rPr lang="ru-RU" dirty="0"/>
              <a:t>                              П</a:t>
            </a:r>
            <a:r>
              <a:rPr lang="ru-RU" baseline="-25000" dirty="0"/>
              <a:t>1</a:t>
            </a:r>
            <a:endParaRPr lang="ru-RU" dirty="0"/>
          </a:p>
          <a:p>
            <a:r>
              <a:rPr lang="ru-RU" dirty="0"/>
              <a:t>П</a:t>
            </a:r>
            <a:r>
              <a:rPr lang="ru-RU" baseline="-25000" dirty="0"/>
              <a:t>1</a:t>
            </a:r>
            <a:r>
              <a:rPr lang="ru-RU" dirty="0"/>
              <a:t> - частота пульса в положении сидя</a:t>
            </a:r>
          </a:p>
          <a:p>
            <a:pPr algn="ctr"/>
            <a:r>
              <a:rPr lang="ru-RU" dirty="0"/>
              <a:t>П</a:t>
            </a:r>
            <a:r>
              <a:rPr lang="ru-RU" baseline="-25000" dirty="0"/>
              <a:t>2</a:t>
            </a:r>
            <a:r>
              <a:rPr lang="ru-RU" dirty="0"/>
              <a:t> - частота пульса после </a:t>
            </a:r>
            <a:r>
              <a:rPr lang="ru-RU" dirty="0" smtClean="0"/>
              <a:t>физкультминутки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Результаты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Т</a:t>
            </a:r>
            <a:r>
              <a:rPr lang="en-US" sz="2800"/>
              <a:t> &lt;</a:t>
            </a:r>
            <a:r>
              <a:rPr lang="ru-RU" sz="2800"/>
              <a:t> 30% - тренированность сердца хорошая, сердце усиливает свою работу за счет увеличения количества крови, выбрасываемой при каждом сокращении.</a:t>
            </a:r>
          </a:p>
          <a:p>
            <a:pPr>
              <a:lnSpc>
                <a:spcPct val="80000"/>
              </a:lnSpc>
            </a:pPr>
            <a:r>
              <a:rPr lang="ru-RU" sz="2800"/>
              <a:t>Т = 38% - тренированность сердца недостаточная.</a:t>
            </a:r>
          </a:p>
          <a:p>
            <a:pPr>
              <a:lnSpc>
                <a:spcPct val="80000"/>
              </a:lnSpc>
            </a:pPr>
            <a:r>
              <a:rPr lang="ru-RU" sz="2800"/>
              <a:t>Т </a:t>
            </a:r>
            <a:r>
              <a:rPr lang="en-US" sz="2800"/>
              <a:t>&gt;</a:t>
            </a:r>
            <a:r>
              <a:rPr lang="ru-RU" sz="2800"/>
              <a:t> 45% - тренированность  низкая, сердце усиливает свою работу за счет частоты сердечных сокращений.</a:t>
            </a:r>
          </a:p>
        </p:txBody>
      </p:sp>
      <p:pic>
        <p:nvPicPr>
          <p:cNvPr id="4" name="Picture 2" descr="http://im1-tub-ru.yandex.net/i?id=158033646-1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857760"/>
            <a:ext cx="1881191" cy="194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сердце ( т ) 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2011362" cy="2087563"/>
          </a:xfrm>
          <a:noFill/>
          <a:ln/>
        </p:spPr>
      </p:pic>
      <p:sp>
        <p:nvSpPr>
          <p:cNvPr id="280579" name="AutoShape 3"/>
          <p:cNvSpPr>
            <a:spLocks noChangeArrowheads="1"/>
          </p:cNvSpPr>
          <p:nvPr/>
        </p:nvSpPr>
        <p:spPr bwMode="auto">
          <a:xfrm>
            <a:off x="3635375" y="2205038"/>
            <a:ext cx="5040313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folHlink"/>
                </a:solidFill>
                <a:latin typeface="Garamond" pitchFamily="18" charset="0"/>
              </a:rPr>
              <a:t> </a:t>
            </a:r>
            <a:r>
              <a:rPr lang="ru-RU">
                <a:latin typeface="Garamond" pitchFamily="18" charset="0"/>
              </a:rPr>
              <a:t>Гиподинамия (недостаток двигательной активности)</a:t>
            </a:r>
          </a:p>
          <a:p>
            <a:pPr algn="ctr"/>
            <a:r>
              <a:rPr lang="ru-RU">
                <a:latin typeface="Garamond" pitchFamily="18" charset="0"/>
              </a:rPr>
              <a:t>ведет к атрофии сердечной мышцы</a:t>
            </a:r>
          </a:p>
        </p:txBody>
      </p:sp>
      <p:sp>
        <p:nvSpPr>
          <p:cNvPr id="280580" name="AutoShape 4"/>
          <p:cNvSpPr>
            <a:spLocks noChangeArrowheads="1"/>
          </p:cNvSpPr>
          <p:nvPr/>
        </p:nvSpPr>
        <p:spPr bwMode="auto">
          <a:xfrm>
            <a:off x="4787900" y="5300663"/>
            <a:ext cx="3959225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folHlink"/>
                </a:solidFill>
                <a:latin typeface="Garamond" pitchFamily="18" charset="0"/>
              </a:rPr>
              <a:t> </a:t>
            </a:r>
            <a:r>
              <a:rPr lang="ru-RU">
                <a:latin typeface="Garamond" pitchFamily="18" charset="0"/>
              </a:rPr>
              <a:t>Алкоголь отравляет сердечную мышцу,</a:t>
            </a:r>
          </a:p>
          <a:p>
            <a:pPr algn="ctr"/>
            <a:r>
              <a:rPr lang="ru-RU">
                <a:latin typeface="Garamond" pitchFamily="18" charset="0"/>
              </a:rPr>
              <a:t>развивается сердечная недостаточность</a:t>
            </a:r>
            <a:r>
              <a:rPr lang="ru-RU">
                <a:solidFill>
                  <a:schemeClr val="folHlink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80581" name="AutoShape 5"/>
          <p:cNvSpPr>
            <a:spLocks noChangeArrowheads="1"/>
          </p:cNvSpPr>
          <p:nvPr/>
        </p:nvSpPr>
        <p:spPr bwMode="auto">
          <a:xfrm>
            <a:off x="4284663" y="3284538"/>
            <a:ext cx="4464050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folHlink"/>
                </a:solidFill>
                <a:latin typeface="Garamond" pitchFamily="18" charset="0"/>
              </a:rPr>
              <a:t> </a:t>
            </a:r>
            <a:r>
              <a:rPr lang="ru-RU">
                <a:latin typeface="Garamond" pitchFamily="18" charset="0"/>
              </a:rPr>
              <a:t>Никотин вызывает устойчивый спазм сосудов,</a:t>
            </a:r>
          </a:p>
          <a:p>
            <a:pPr algn="ctr"/>
            <a:r>
              <a:rPr lang="ru-RU">
                <a:latin typeface="Garamond" pitchFamily="18" charset="0"/>
              </a:rPr>
              <a:t>инфаркт миокарда</a:t>
            </a:r>
          </a:p>
        </p:txBody>
      </p:sp>
      <p:sp>
        <p:nvSpPr>
          <p:cNvPr id="280582" name="AutoShape 6"/>
          <p:cNvSpPr>
            <a:spLocks noChangeArrowheads="1"/>
          </p:cNvSpPr>
          <p:nvPr/>
        </p:nvSpPr>
        <p:spPr bwMode="auto">
          <a:xfrm>
            <a:off x="4643438" y="4367213"/>
            <a:ext cx="4105275" cy="5746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folHlink"/>
                </a:solidFill>
                <a:latin typeface="Garamond" pitchFamily="18" charset="0"/>
              </a:rPr>
              <a:t>  </a:t>
            </a:r>
            <a:r>
              <a:rPr lang="ru-RU">
                <a:latin typeface="Garamond" pitchFamily="18" charset="0"/>
              </a:rPr>
              <a:t>Патогенные микроорганизмы вызывают </a:t>
            </a:r>
          </a:p>
          <a:p>
            <a:pPr algn="ctr"/>
            <a:r>
              <a:rPr lang="ru-RU">
                <a:latin typeface="Garamond" pitchFamily="18" charset="0"/>
              </a:rPr>
              <a:t>инфекционные заболевания сердца </a:t>
            </a:r>
          </a:p>
        </p:txBody>
      </p:sp>
      <p:sp>
        <p:nvSpPr>
          <p:cNvPr id="280583" name="AutoShape 7"/>
          <p:cNvSpPr>
            <a:spLocks noChangeArrowheads="1"/>
          </p:cNvSpPr>
          <p:nvPr/>
        </p:nvSpPr>
        <p:spPr bwMode="auto">
          <a:xfrm>
            <a:off x="3563938" y="1196975"/>
            <a:ext cx="5329237" cy="7191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folHlink"/>
                </a:solidFill>
                <a:latin typeface="Garamond" pitchFamily="18" charset="0"/>
              </a:rPr>
              <a:t> </a:t>
            </a:r>
            <a:r>
              <a:rPr lang="ru-RU" sz="2000">
                <a:latin typeface="Garamond" pitchFamily="18" charset="0"/>
              </a:rPr>
              <a:t>Недостаток кислорода в атмосфере вызывает</a:t>
            </a:r>
          </a:p>
          <a:p>
            <a:pPr algn="ctr"/>
            <a:r>
              <a:rPr lang="ru-RU" sz="2000">
                <a:latin typeface="Garamond" pitchFamily="18" charset="0"/>
              </a:rPr>
              <a:t>гипоксию, меняется  ритм сердечных сокращений</a:t>
            </a:r>
            <a:endParaRPr lang="ru-RU">
              <a:solidFill>
                <a:schemeClr val="folHlink"/>
              </a:solidFill>
              <a:latin typeface="Garamond" pitchFamily="18" charset="0"/>
            </a:endParaRPr>
          </a:p>
        </p:txBody>
      </p:sp>
      <p:sp>
        <p:nvSpPr>
          <p:cNvPr id="280584" name="AutoShape 8"/>
          <p:cNvSpPr>
            <a:spLocks noChangeArrowheads="1"/>
          </p:cNvSpPr>
          <p:nvPr/>
        </p:nvSpPr>
        <p:spPr bwMode="auto">
          <a:xfrm>
            <a:off x="323850" y="5589588"/>
            <a:ext cx="3384550" cy="720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folHlink"/>
                </a:solidFill>
                <a:latin typeface="Garamond" pitchFamily="18" charset="0"/>
              </a:rPr>
              <a:t>  </a:t>
            </a:r>
            <a:r>
              <a:rPr lang="ru-RU">
                <a:latin typeface="Garamond" pitchFamily="18" charset="0"/>
              </a:rPr>
              <a:t>Стрессовые ситуации истощают</a:t>
            </a:r>
          </a:p>
          <a:p>
            <a:pPr algn="ctr"/>
            <a:r>
              <a:rPr lang="ru-RU">
                <a:latin typeface="Garamond" pitchFamily="18" charset="0"/>
              </a:rPr>
              <a:t>сердечную мышцу</a:t>
            </a:r>
          </a:p>
        </p:txBody>
      </p:sp>
      <p:sp>
        <p:nvSpPr>
          <p:cNvPr id="280585" name="AutoShape 9"/>
          <p:cNvSpPr>
            <a:spLocks noChangeArrowheads="1"/>
          </p:cNvSpPr>
          <p:nvPr/>
        </p:nvSpPr>
        <p:spPr bwMode="auto">
          <a:xfrm rot="10800000">
            <a:off x="2700338" y="155733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0586" name="AutoShape 10"/>
          <p:cNvSpPr>
            <a:spLocks noChangeArrowheads="1"/>
          </p:cNvSpPr>
          <p:nvPr/>
        </p:nvSpPr>
        <p:spPr bwMode="auto">
          <a:xfrm>
            <a:off x="2771775" y="2492375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0587" name="AutoShape 11"/>
          <p:cNvSpPr>
            <a:spLocks noChangeArrowheads="1"/>
          </p:cNvSpPr>
          <p:nvPr/>
        </p:nvSpPr>
        <p:spPr bwMode="auto">
          <a:xfrm rot="1445862">
            <a:off x="2757488" y="3209925"/>
            <a:ext cx="1492250" cy="250825"/>
          </a:xfrm>
          <a:prstGeom prst="leftArrow">
            <a:avLst>
              <a:gd name="adj1" fmla="val 50000"/>
              <a:gd name="adj2" fmla="val 1487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0588" name="AutoShape 12"/>
          <p:cNvSpPr>
            <a:spLocks noChangeArrowheads="1"/>
          </p:cNvSpPr>
          <p:nvPr/>
        </p:nvSpPr>
        <p:spPr bwMode="auto">
          <a:xfrm rot="2273156">
            <a:off x="2355850" y="3859213"/>
            <a:ext cx="2447925" cy="282575"/>
          </a:xfrm>
          <a:prstGeom prst="leftArrow">
            <a:avLst>
              <a:gd name="adj1" fmla="val 50000"/>
              <a:gd name="adj2" fmla="val 2165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0589" name="AutoShape 13"/>
          <p:cNvSpPr>
            <a:spLocks noChangeArrowheads="1"/>
          </p:cNvSpPr>
          <p:nvPr/>
        </p:nvSpPr>
        <p:spPr bwMode="auto">
          <a:xfrm rot="2522953">
            <a:off x="1692275" y="4292600"/>
            <a:ext cx="3470275" cy="254000"/>
          </a:xfrm>
          <a:prstGeom prst="leftArrow">
            <a:avLst>
              <a:gd name="adj1" fmla="val 50000"/>
              <a:gd name="adj2" fmla="val 341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0590" name="AutoShape 14"/>
          <p:cNvSpPr>
            <a:spLocks noChangeArrowheads="1"/>
          </p:cNvSpPr>
          <p:nvPr/>
        </p:nvSpPr>
        <p:spPr bwMode="auto">
          <a:xfrm rot="5400000">
            <a:off x="-35718" y="4293394"/>
            <a:ext cx="2160587" cy="288925"/>
          </a:xfrm>
          <a:prstGeom prst="leftArrow">
            <a:avLst>
              <a:gd name="adj1" fmla="val 50000"/>
              <a:gd name="adj2" fmla="val 186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323850" y="47625"/>
            <a:ext cx="7408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latin typeface="Garamond" pitchFamily="18" charset="0"/>
              </a:rPr>
              <a:t>Факторы, негативно влияющие на </a:t>
            </a:r>
          </a:p>
          <a:p>
            <a:r>
              <a:rPr lang="ru-RU" sz="3600" b="1" dirty="0" err="1">
                <a:latin typeface="Garamond" pitchFamily="18" charset="0"/>
              </a:rPr>
              <a:t>сердечно-сосудистую</a:t>
            </a:r>
            <a:r>
              <a:rPr lang="ru-RU" sz="3600" b="1" dirty="0">
                <a:latin typeface="Garamond" pitchFamily="18" charset="0"/>
              </a:rPr>
              <a:t> систему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04664"/>
            <a:ext cx="57731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Доврачебная помощь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 кровотечениях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289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Во-первых, то, что они бывают наружные и внутренние. Последние, как правило, связаны с повреждением печени и селезенки. Здесь мы, к сожалению, ничем не можем помочь. Но если человек бледен как белая простыня, а признаков наружного кровотечения нет, то, скорей всего, много крови изливается полости человеческого тела (грудная, брюшная полость). В этом случае, нужно доставить пострадавшего  скорее в больницу.</a:t>
            </a:r>
          </a:p>
          <a:p>
            <a:pPr lvl="1"/>
            <a:r>
              <a:rPr lang="ru-RU" b="1" dirty="0" smtClean="0">
                <a:solidFill>
                  <a:srgbClr val="7030A0"/>
                </a:solidFill>
              </a:rPr>
              <a:t>   При наружном кровотечении факт как говорится на лицо.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   Во-вторых, необходимо определить артериальное или венозное кровотечение у пострадавшего.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   </a:t>
            </a:r>
            <a:r>
              <a:rPr lang="ru-RU" b="1" i="1" dirty="0" smtClean="0">
                <a:solidFill>
                  <a:srgbClr val="7030A0"/>
                </a:solidFill>
              </a:rPr>
              <a:t>При кровотечении из артерий</a:t>
            </a:r>
            <a:r>
              <a:rPr lang="ru-RU" b="1" dirty="0" smtClean="0">
                <a:solidFill>
                  <a:srgbClr val="7030A0"/>
                </a:solidFill>
              </a:rPr>
              <a:t> кровь алая, фонтанирующая из центральной части сосуда пульсирующей струей (выявляется не всегда); кровотечение из периферической части отмечается реже — оно менее выраженное, недлительное.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77281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Что нужно знать о кровотечениях?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Noi52\Рабочий стол\1om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064896" cy="557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404664"/>
            <a:ext cx="4636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Наложение жгута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3" name="Picture 3" descr="C:\Documents and Settings\Noi52\Рабочий стол\d0bfd0b5d180d0b2d0b0d18f-d0bfd0bed0bcd0bed189d18c-d0bfd180d0b8-d0bad180d0bed0b2d0bed182d0b5d187d0b5d0bdd0b8d18fd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896544" cy="326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36096" y="1052736"/>
            <a:ext cx="3275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Конечность обнажить, приподнять кверху (для мобилизации крови). Определить место наложения жгута. Наложить здесь повязку (в примитивных условиях — чистую мягкую ткань); проследить, чтобы не было комков, бугров, неровностей.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    Под раненую конечность подвести жгут, умеренно растянуть его, наложить и зафиксировать один ход жгута на повязке. Затем сделать еще 2—3 тура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37321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жгута рядом, (но не поверх!) в направлении от периферии к центру. Сдавливать конечность до прекращения кровотечения. К жгуту прикрепить записку с указанным времени наложения жгута. Пострадавшего отправить в больницу.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rdiogram_heart_working_md_w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7616" y="4714884"/>
            <a:ext cx="2333600" cy="23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7143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Что такое сердце?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Камень твердый?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Яблоко с багрово-красной кожей?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Может быть меж ребер и аортой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Бьется шар, на шар земной похожий?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Так или иначе все земное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Умещается в его пределы,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Потому что нет ему покоя,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До всего есть дело.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Береги его, оно не из железа,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 послужит вам оно во благо.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111133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841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005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Берегите сердце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– оно у вас </a:t>
            </a:r>
            <a:r>
              <a:rPr lang="ru-RU" sz="4800" dirty="0" smtClean="0">
                <a:solidFill>
                  <a:schemeClr val="bg1"/>
                </a:solidFill>
              </a:rPr>
              <a:t>одно</a:t>
            </a:r>
            <a:r>
              <a:rPr lang="ru-RU" sz="3600" dirty="0" smtClean="0">
                <a:solidFill>
                  <a:schemeClr val="bg1"/>
                </a:solidFill>
              </a:rPr>
              <a:t>!!!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62 из 7746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852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f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644900"/>
            <a:ext cx="1933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06lkj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981075"/>
            <a:ext cx="1641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2" descr="42w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2708275"/>
            <a:ext cx="1457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3600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Неправильное питание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411413" y="981075"/>
            <a:ext cx="4819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Избыток жиров и холестерина ухудшает</a:t>
            </a:r>
          </a:p>
          <a:p>
            <a:r>
              <a:rPr lang="ru-RU" b="1"/>
              <a:t> работу сосудов и сердца.</a:t>
            </a:r>
          </a:p>
          <a:p>
            <a:endParaRPr lang="ru-RU" b="1"/>
          </a:p>
          <a:p>
            <a:endParaRPr lang="ru-RU" b="1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4859338" y="1628775"/>
            <a:ext cx="720725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484438" y="1628775"/>
            <a:ext cx="431800" cy="17272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40" name="Picture 20" descr="Сердце в состоянии ожире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2349500"/>
            <a:ext cx="36480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067175" y="2997200"/>
            <a:ext cx="3284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 rot="-929117">
            <a:off x="179388" y="5013325"/>
            <a:ext cx="2376487" cy="935038"/>
          </a:xfrm>
          <a:prstGeom prst="rightArrow">
            <a:avLst>
              <a:gd name="adj1" fmla="val 50000"/>
              <a:gd name="adj2" fmla="val 6354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Болезни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16146 -0.005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4" grpId="0"/>
      <p:bldP spid="5135" grpId="0" animBg="1"/>
      <p:bldP spid="5137" grpId="0" animBg="1"/>
      <p:bldP spid="51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62 из 7746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852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412875"/>
            <a:ext cx="4546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132138" y="692150"/>
            <a:ext cx="3960812" cy="352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Правильное питание: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6369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Инфаркт миокарда — заболевание сердца, вызванное недостаточностью его кровоснабжения с очагом некроза (омертвения) в сердечной мышце (миокарде); важнейшая форма ишемической болезни сердца. К инфаркту миокарда приводит острая закупорка просвета коронарной артерии тромбом, набухшей атеросклеротической бляшкой.</a:t>
            </a:r>
          </a:p>
        </p:txBody>
      </p:sp>
      <p:pic>
        <p:nvPicPr>
          <p:cNvPr id="6146" name="Picture 2" descr="C:\Documents and Settings\Noi52\Рабочий стол\heart_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3020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404664"/>
            <a:ext cx="6766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Инфаркт миокарда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01008"/>
            <a:ext cx="7974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Что </a:t>
            </a:r>
            <a:r>
              <a:rPr lang="ru-RU" b="1" dirty="0" smtClean="0">
                <a:solidFill>
                  <a:srgbClr val="7030A0"/>
                </a:solidFill>
              </a:rPr>
              <a:t>способствует развитию ишемической болезни сердца?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</a:rPr>
              <a:t>артериальная гипертония (повышение артериального давления более 140/90 мм </a:t>
            </a:r>
            <a:r>
              <a:rPr lang="ru-RU" b="1" dirty="0" err="1" smtClean="0">
                <a:solidFill>
                  <a:srgbClr val="7030A0"/>
                </a:solidFill>
              </a:rPr>
              <a:t>рт</a:t>
            </a:r>
            <a:r>
              <a:rPr lang="ru-RU" b="1" dirty="0" smtClean="0">
                <a:solidFill>
                  <a:srgbClr val="7030A0"/>
                </a:solidFill>
              </a:rPr>
              <a:t>. ст.)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малоподвижный </a:t>
            </a:r>
            <a:r>
              <a:rPr lang="ru-RU" b="1" dirty="0" smtClean="0">
                <a:solidFill>
                  <a:srgbClr val="7030A0"/>
                </a:solidFill>
              </a:rPr>
              <a:t>образ жизни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избыточный </a:t>
            </a:r>
            <a:r>
              <a:rPr lang="ru-RU" b="1" dirty="0" smtClean="0">
                <a:solidFill>
                  <a:srgbClr val="7030A0"/>
                </a:solidFill>
              </a:rPr>
              <a:t>вес/неправильное питание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курение </a:t>
            </a:r>
            <a:r>
              <a:rPr lang="ru-RU" b="1" dirty="0" smtClean="0">
                <a:solidFill>
                  <a:srgbClr val="7030A0"/>
                </a:solidFill>
              </a:rPr>
              <a:t>табака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плохая </a:t>
            </a:r>
            <a:r>
              <a:rPr lang="ru-RU" b="1" dirty="0" smtClean="0">
                <a:solidFill>
                  <a:srgbClr val="7030A0"/>
                </a:solidFill>
              </a:rPr>
              <a:t>наследственность (например, гипертония или инфаркт миокарда у родственников)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</a:rPr>
              <a:t>сахарный диабет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чрезмерное </a:t>
            </a:r>
            <a:r>
              <a:rPr lang="ru-RU" b="1" dirty="0" err="1" smtClean="0">
                <a:solidFill>
                  <a:srgbClr val="7030A0"/>
                </a:solidFill>
              </a:rPr>
              <a:t>психоэмоциональное</a:t>
            </a:r>
            <a:r>
              <a:rPr lang="ru-RU" b="1" dirty="0" smtClean="0">
                <a:solidFill>
                  <a:srgbClr val="7030A0"/>
                </a:solidFill>
              </a:rPr>
              <a:t> напряжение, </a:t>
            </a:r>
            <a:r>
              <a:rPr lang="ru-RU" b="1" dirty="0" smtClean="0">
                <a:solidFill>
                  <a:srgbClr val="7030A0"/>
                </a:solidFill>
              </a:rPr>
              <a:t>           частые </a:t>
            </a:r>
            <a:r>
              <a:rPr lang="ru-RU" b="1" dirty="0" smtClean="0">
                <a:solidFill>
                  <a:srgbClr val="7030A0"/>
                </a:solidFill>
              </a:rPr>
              <a:t>стрессовые ситуации.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556792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Ишемическая болезнь сердца (сокращенно ИБС) — это болезнь, объединяющая стенокардию, </a:t>
            </a:r>
            <a:r>
              <a:rPr lang="ru-RU" b="1" dirty="0" smtClean="0">
                <a:solidFill>
                  <a:srgbClr val="7030A0"/>
                </a:solidFill>
              </a:rPr>
              <a:t>инфаркт миокарда и </a:t>
            </a:r>
            <a:r>
              <a:rPr lang="ru-RU" b="1" dirty="0">
                <a:solidFill>
                  <a:srgbClr val="7030A0"/>
                </a:solidFill>
              </a:rPr>
              <a:t>атеросклеротический кардиосклероз. ИБС развивается из-за недостаточного кровоснабжения коронарных артерий сердца вследствие сужения их просвета.</a:t>
            </a:r>
          </a:p>
        </p:txBody>
      </p:sp>
      <p:pic>
        <p:nvPicPr>
          <p:cNvPr id="7170" name="Picture 2" descr="C:\Documents and Settings\Noi52\Рабочий стол\Prichiny-Ishemicheskoj-Bolezni-Serd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175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5816" y="332656"/>
            <a:ext cx="40984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Ишемическая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болезнь сердца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62 из 7746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852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33375"/>
            <a:ext cx="441483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789363"/>
            <a:ext cx="315118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8"/>
          <p:cNvSpPr>
            <a:spLocks noChangeArrowheads="1" noChangeShapeType="1" noTextEdit="1"/>
          </p:cNvSpPr>
          <p:nvPr/>
        </p:nvSpPr>
        <p:spPr bwMode="auto">
          <a:xfrm rot="-817008">
            <a:off x="395288" y="1916113"/>
            <a:ext cx="35163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Влияние табака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468313" y="2781300"/>
            <a:ext cx="3298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i="1">
                <a:solidFill>
                  <a:srgbClr val="0000FF"/>
                </a:solidFill>
              </a:rPr>
              <a:t>Если бы каждый курильщик осознал</a:t>
            </a:r>
            <a:br>
              <a:rPr lang="ru-RU" sz="1400" i="1">
                <a:solidFill>
                  <a:srgbClr val="0000FF"/>
                </a:solidFill>
              </a:rPr>
            </a:br>
            <a:r>
              <a:rPr lang="ru-RU" sz="1400" i="1">
                <a:solidFill>
                  <a:srgbClr val="0000FF"/>
                </a:solidFill>
              </a:rPr>
              <a:t>в полной мере последствия курения,</a:t>
            </a:r>
            <a:br>
              <a:rPr lang="ru-RU" sz="1400" i="1">
                <a:solidFill>
                  <a:srgbClr val="0000FF"/>
                </a:solidFill>
              </a:rPr>
            </a:br>
            <a:r>
              <a:rPr lang="ru-RU" sz="1400" i="1">
                <a:solidFill>
                  <a:srgbClr val="0000FF"/>
                </a:solidFill>
              </a:rPr>
              <a:t>то продолжали бы курить </a:t>
            </a:r>
            <a:br>
              <a:rPr lang="ru-RU" sz="1400" i="1">
                <a:solidFill>
                  <a:srgbClr val="0000FF"/>
                </a:solidFill>
              </a:rPr>
            </a:br>
            <a:r>
              <a:rPr lang="ru-RU" sz="1400" i="1">
                <a:solidFill>
                  <a:srgbClr val="0000FF"/>
                </a:solidFill>
              </a:rPr>
              <a:t>только сумасшедшие</a:t>
            </a:r>
            <a:r>
              <a:rPr lang="ru-RU" sz="1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4859338" y="3946525"/>
            <a:ext cx="3673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Каждые 10 секунд в мире умирает   один человек  </a:t>
            </a:r>
          </a:p>
          <a:p>
            <a:r>
              <a:rPr lang="ru-RU"/>
              <a:t>в результате  потребления </a:t>
            </a:r>
          </a:p>
          <a:p>
            <a:r>
              <a:rPr lang="ru-RU"/>
              <a:t>табака.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4284663" y="3789363"/>
            <a:ext cx="5032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600">
                <a:solidFill>
                  <a:srgbClr val="FF33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62 из 7746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397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700338" y="333374"/>
            <a:ext cx="4463950" cy="1079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дает отказ</a:t>
            </a:r>
          </a:p>
          <a:p>
            <a:pPr algn="ctr"/>
            <a:r>
              <a:rPr lang="ru-RU" sz="24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от курения ?</a:t>
            </a:r>
          </a:p>
        </p:txBody>
      </p:sp>
      <p:pic>
        <p:nvPicPr>
          <p:cNvPr id="9220" name="Picture 5" descr="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789363"/>
            <a:ext cx="35560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39750" y="1916113"/>
            <a:ext cx="667543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/>
              <a:t> </a:t>
            </a:r>
            <a:r>
              <a:rPr lang="ru-RU" b="1"/>
              <a:t>Избавление от ежедневной интоксикации организма</a:t>
            </a:r>
          </a:p>
          <a:p>
            <a:pPr>
              <a:buFontTx/>
              <a:buChar char="•"/>
            </a:pPr>
            <a:r>
              <a:rPr lang="ru-RU" b="1"/>
              <a:t> Многократное уменьшение риска развития рака </a:t>
            </a:r>
          </a:p>
          <a:p>
            <a:r>
              <a:rPr lang="ru-RU" b="1"/>
              <a:t>  легкого, болезней сердца и сосудов</a:t>
            </a:r>
          </a:p>
          <a:p>
            <a:pPr>
              <a:buFontTx/>
              <a:buChar char="•"/>
            </a:pPr>
            <a:r>
              <a:rPr lang="ru-RU" b="1"/>
              <a:t> Реже  болеть гриппом и другими простудными </a:t>
            </a:r>
          </a:p>
          <a:p>
            <a:r>
              <a:rPr lang="ru-RU" b="1"/>
              <a:t>  заболеваниями</a:t>
            </a:r>
          </a:p>
          <a:p>
            <a:pPr>
              <a:buFontTx/>
              <a:buChar char="•"/>
            </a:pPr>
            <a:r>
              <a:rPr lang="ru-RU" b="1"/>
              <a:t> Избавляетесь от неприятного запаха изо рта, от волос,</a:t>
            </a:r>
          </a:p>
          <a:p>
            <a:r>
              <a:rPr lang="ru-RU" b="1"/>
              <a:t>   одежды, дома</a:t>
            </a:r>
          </a:p>
          <a:p>
            <a:pPr>
              <a:buFontTx/>
              <a:buChar char="•"/>
            </a:pPr>
            <a:r>
              <a:rPr lang="ru-RU" b="1"/>
              <a:t> Сохраняете деньги на другие расходы</a:t>
            </a:r>
          </a:p>
          <a:p>
            <a:pPr>
              <a:buFontTx/>
              <a:buChar char="•"/>
            </a:pPr>
            <a:r>
              <a:rPr lang="ru-RU" b="1"/>
              <a:t> Избавляетесь от утреннего кашля</a:t>
            </a:r>
          </a:p>
          <a:p>
            <a:pPr>
              <a:buFontTx/>
              <a:buChar char="•"/>
            </a:pPr>
            <a:r>
              <a:rPr lang="ru-RU" b="1"/>
              <a:t> Получаете контроль над своей жизнью</a:t>
            </a:r>
          </a:p>
          <a:p>
            <a:pPr>
              <a:buFontTx/>
              <a:buChar char="•"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85728"/>
            <a:ext cx="8029604" cy="60007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Историческая справка: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Когда был открыт никотин, врачи решили испытать его воздействие на себе. Сохранилось описание этого опыта.</a:t>
            </a:r>
          </a:p>
          <a:p>
            <a:pPr>
              <a:buNone/>
            </a:pPr>
            <a:r>
              <a:rPr lang="ru-RU" dirty="0" smtClean="0"/>
              <a:t>  Уже небольшая доза никотина вызвала резкое раздражение и жжение в горле. Через 10 мин. наступила сильная слабость и вялость. Лицо побледнело, руки и ноги стали холодными, оба врача были на грани обморока.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di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Kardio</Template>
  <TotalTime>542</TotalTime>
  <Words>910</Words>
  <Application>Microsoft Office PowerPoint</Application>
  <PresentationFormat>Экран (4:3)</PresentationFormat>
  <Paragraphs>130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Kardio</vt:lpstr>
      <vt:lpstr>Предупреждение заболеваний сердца и сосудов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Вещества табачного дыма</vt:lpstr>
      <vt:lpstr>Слайд 11</vt:lpstr>
      <vt:lpstr>    Человек, выкуривающий пачку сигарет в день, получает дозу радиации, как  200 рентгеновских снимков.  Аммиак и табачные смолы проходят через легкие в количестве до 1 килограмма в год, частично осаждаясь.</vt:lpstr>
      <vt:lpstr>Влияние алкоголя на сердце</vt:lpstr>
      <vt:lpstr>Влияние алкоголя на мозг</vt:lpstr>
      <vt:lpstr>Слайд 15</vt:lpstr>
      <vt:lpstr>Слайд 16</vt:lpstr>
      <vt:lpstr>Слайд 17</vt:lpstr>
      <vt:lpstr>Измерим свой пульс в покое</vt:lpstr>
      <vt:lpstr>Лечебная физкультура</vt:lpstr>
      <vt:lpstr>Определение тренированности сердца</vt:lpstr>
      <vt:lpstr>Результаты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НСШ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заболеваний сердца и сосудов</dc:title>
  <dc:creator>Ученик 355</dc:creator>
  <cp:lastModifiedBy>дан</cp:lastModifiedBy>
  <cp:revision>58</cp:revision>
  <dcterms:created xsi:type="dcterms:W3CDTF">2013-11-18T07:38:24Z</dcterms:created>
  <dcterms:modified xsi:type="dcterms:W3CDTF">2014-11-25T16:35:56Z</dcterms:modified>
</cp:coreProperties>
</file>