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latin typeface="Arial Black" pitchFamily="34" charset="0"/>
              </a:rPr>
              <a:t>Проектно-исследовательская деятельность как фактор развития личности обучающихся и роста профессионального мастерства педагога»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Основными этапами проектной деятельности являются:</a:t>
            </a:r>
          </a:p>
          <a:p>
            <a:r>
              <a:rPr lang="ru-RU" dirty="0" smtClean="0"/>
              <a:t>- Определение тематического поля и темы проекта, поиск и анализ проблемы, постановка цели проекта, выбор названия проекта;</a:t>
            </a:r>
          </a:p>
          <a:p>
            <a:r>
              <a:rPr lang="ru-RU" dirty="0" smtClean="0"/>
              <a:t>- 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</a:r>
          </a:p>
          <a:p>
            <a:r>
              <a:rPr lang="ru-RU" dirty="0" smtClean="0"/>
              <a:t>- Выполнение запланированных технологических операций, внесение необходимых изменений;</a:t>
            </a:r>
          </a:p>
          <a:p>
            <a:r>
              <a:rPr lang="ru-RU" dirty="0" smtClean="0"/>
              <a:t>- Подготовка и защита презентации;</a:t>
            </a:r>
          </a:p>
          <a:p>
            <a:r>
              <a:rPr lang="ru-RU" dirty="0" smtClean="0"/>
              <a:t>- Анализ результатов выполнения проекта, оценка качества выполнения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Основные этапы исследования:</a:t>
            </a:r>
          </a:p>
          <a:p>
            <a:r>
              <a:rPr lang="ru-RU" dirty="0" smtClean="0"/>
              <a:t>- Формулирование проблемы, обоснование актуальности выбранной темы.</a:t>
            </a:r>
          </a:p>
          <a:p>
            <a:r>
              <a:rPr lang="ru-RU" dirty="0" smtClean="0"/>
              <a:t>- Постановка цели и конкретных задач исследования.</a:t>
            </a:r>
          </a:p>
          <a:p>
            <a:r>
              <a:rPr lang="ru-RU" dirty="0" smtClean="0"/>
              <a:t>- Определение объекта и предмета исследования.</a:t>
            </a:r>
          </a:p>
          <a:p>
            <a:r>
              <a:rPr lang="ru-RU" dirty="0" smtClean="0"/>
              <a:t>- Выбор метода (методики) проведения исследования.</a:t>
            </a:r>
          </a:p>
          <a:p>
            <a:r>
              <a:rPr lang="ru-RU" dirty="0" smtClean="0"/>
              <a:t>- Описание процесса исследования.</a:t>
            </a:r>
          </a:p>
          <a:p>
            <a:r>
              <a:rPr lang="ru-RU" dirty="0" smtClean="0"/>
              <a:t>- Обсуждение результатов исследования.</a:t>
            </a:r>
          </a:p>
          <a:p>
            <a:r>
              <a:rPr lang="ru-RU" dirty="0" smtClean="0"/>
              <a:t>- Формулирование выводов и оценка полученных результатов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проектно-исследовательская деятельность классифицируется: </a:t>
            </a:r>
          </a:p>
          <a:p>
            <a:r>
              <a:rPr lang="ru-RU" dirty="0" smtClean="0"/>
              <a:t>1) по составу участников; </a:t>
            </a:r>
          </a:p>
          <a:p>
            <a:r>
              <a:rPr lang="ru-RU" dirty="0" smtClean="0"/>
              <a:t>2) по целевой установке; </a:t>
            </a:r>
          </a:p>
          <a:p>
            <a:r>
              <a:rPr lang="ru-RU" dirty="0" smtClean="0"/>
              <a:t>3) по тематике;</a:t>
            </a:r>
          </a:p>
          <a:p>
            <a:r>
              <a:rPr lang="ru-RU" dirty="0" smtClean="0"/>
              <a:t> 4) по срокам реализации.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: В практике используются следующие виды проектов:</a:t>
            </a:r>
          </a:p>
          <a:p>
            <a:r>
              <a:rPr lang="ru-RU" b="1" dirty="0" smtClean="0"/>
              <a:t>- исследовательско - творческие</a:t>
            </a:r>
            <a:r>
              <a:rPr lang="ru-RU" dirty="0" smtClean="0"/>
              <a:t>: дети экспериментируют, а затем результаты оформляют в виде газет, драматизации, детского дизайна;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ролево-игровые</a:t>
            </a:r>
            <a:r>
              <a:rPr lang="ru-RU" dirty="0" smtClean="0"/>
              <a:t> (с элементами творческих игр, когда дети входят в образ персонажей сказки и решают по-своему поставленные проблемы);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информационно-практико-ориентированные</a:t>
            </a:r>
            <a:r>
              <a:rPr lang="ru-RU" dirty="0" smtClean="0"/>
              <a:t>: дети собирают информацию и реализуют её, ориентируясь на социальные интересы (оформление и дизайн группы, витражи и др.);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творческие </a:t>
            </a:r>
            <a:r>
              <a:rPr lang="ru-RU" dirty="0" smtClean="0"/>
              <a:t>(оформление результата в виде детского праздника, детского дизайна).</a:t>
            </a:r>
          </a:p>
          <a:p>
            <a:r>
              <a:rPr lang="ru-RU" dirty="0" smtClean="0"/>
              <a:t>По срокам реализации работа может выполняться от одного урока до одного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Вам необходимо организовать проектно-исследовательскую деятельность с обучающимися, если Вы хотите: </a:t>
            </a:r>
          </a:p>
          <a:p>
            <a:r>
              <a:rPr lang="ru-RU" b="1" dirty="0" smtClean="0"/>
              <a:t>повысить мотивацию обучающегося к учению; </a:t>
            </a:r>
          </a:p>
          <a:p>
            <a:r>
              <a:rPr lang="ru-RU" b="1" dirty="0" smtClean="0"/>
              <a:t>расширить свой творческий потенциал; </a:t>
            </a:r>
          </a:p>
          <a:p>
            <a:r>
              <a:rPr lang="ru-RU" b="1" dirty="0" smtClean="0"/>
              <a:t>способствовать развитию личности обучающегося: его интеллектуальных способностей, самостоятельности, ответственности, умений планировать, принимать решения, оценивать результаты; </a:t>
            </a:r>
          </a:p>
          <a:p>
            <a:r>
              <a:rPr lang="ru-RU" b="1" dirty="0" smtClean="0"/>
              <a:t>создать условия, в которых ребёнок , опираясь на все совместные наработки, ведет самостоятельный поиск, выявляет и конкретизирует способы действия, применяет их для решения новых вариантов учебных задач, обосновывает свои действия; </a:t>
            </a:r>
          </a:p>
          <a:p>
            <a:r>
              <a:rPr lang="ru-RU" b="1" dirty="0" smtClean="0"/>
              <a:t>способствовать приобретению опыта детьми  при разрешении реальных проблем в будущей самостоятельной жизни; </a:t>
            </a:r>
          </a:p>
          <a:p>
            <a:r>
              <a:rPr lang="ru-RU" b="1" dirty="0" smtClean="0"/>
              <a:t>наладить диалог с каждым обучающимся  без традиционного педагогического давления; </a:t>
            </a:r>
          </a:p>
          <a:p>
            <a:r>
              <a:rPr lang="ru-RU" b="1" dirty="0" smtClean="0"/>
              <a:t>получать удовольствие от своей профессиональной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Проект - это «пять П»:</a:t>
            </a:r>
          </a:p>
          <a:p>
            <a:r>
              <a:rPr lang="ru-RU" dirty="0" smtClean="0"/>
              <a:t>Проблема </a:t>
            </a:r>
          </a:p>
          <a:p>
            <a:r>
              <a:rPr lang="ru-RU" dirty="0" smtClean="0"/>
              <a:t>Проектирование (планирование)</a:t>
            </a:r>
          </a:p>
          <a:p>
            <a:r>
              <a:rPr lang="ru-RU" dirty="0" smtClean="0"/>
              <a:t>Поиск информации </a:t>
            </a:r>
          </a:p>
          <a:p>
            <a:r>
              <a:rPr lang="ru-RU" dirty="0" smtClean="0"/>
              <a:t>Продукт </a:t>
            </a:r>
          </a:p>
          <a:p>
            <a:r>
              <a:rPr lang="ru-RU" dirty="0" smtClean="0"/>
              <a:t>Презентация </a:t>
            </a:r>
          </a:p>
          <a:p>
            <a:r>
              <a:rPr lang="ru-RU" dirty="0" smtClean="0"/>
              <a:t>Шестое «П» проекта - это его портфолио, т.е. папка, в которой собраны все рабочие материалы, в том числе черновики, дневные планы, отчеты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Виды презентаций проектов: </a:t>
            </a:r>
          </a:p>
          <a:p>
            <a:r>
              <a:rPr lang="ru-RU" dirty="0" smtClean="0"/>
              <a:t>деловая игра, </a:t>
            </a:r>
          </a:p>
          <a:p>
            <a:r>
              <a:rPr lang="ru-RU" dirty="0" smtClean="0"/>
              <a:t>демонстрация продукта, выполненного на основе информационных технологий, инсценировка-диалог литературных или исторических персонажей, </a:t>
            </a:r>
          </a:p>
          <a:p>
            <a:r>
              <a:rPr lang="ru-RU" dirty="0" smtClean="0"/>
              <a:t>игра с залом, </a:t>
            </a:r>
          </a:p>
          <a:p>
            <a:r>
              <a:rPr lang="ru-RU" dirty="0" smtClean="0"/>
              <a:t>научная конференция, </a:t>
            </a:r>
          </a:p>
          <a:p>
            <a:r>
              <a:rPr lang="ru-RU" dirty="0" smtClean="0"/>
              <a:t>доклад, </a:t>
            </a:r>
          </a:p>
          <a:p>
            <a:r>
              <a:rPr lang="ru-RU" dirty="0" smtClean="0"/>
              <a:t>пресс-конференция, </a:t>
            </a:r>
          </a:p>
          <a:p>
            <a:r>
              <a:rPr lang="ru-RU" dirty="0" smtClean="0"/>
              <a:t>путешествие, </a:t>
            </a:r>
          </a:p>
          <a:p>
            <a:r>
              <a:rPr lang="ru-RU" dirty="0" smtClean="0"/>
              <a:t>экскурсия, </a:t>
            </a:r>
          </a:p>
          <a:p>
            <a:r>
              <a:rPr lang="ru-RU" dirty="0" smtClean="0"/>
              <a:t>реклама,</a:t>
            </a:r>
          </a:p>
          <a:p>
            <a:r>
              <a:rPr lang="ru-RU" dirty="0" smtClean="0"/>
              <a:t> ролевая игра,</a:t>
            </a:r>
          </a:p>
          <a:p>
            <a:r>
              <a:rPr lang="ru-RU" dirty="0" smtClean="0"/>
              <a:t> спектакль, </a:t>
            </a:r>
          </a:p>
          <a:p>
            <a:r>
              <a:rPr lang="ru-RU" dirty="0" smtClean="0"/>
              <a:t>соревнование, </a:t>
            </a:r>
          </a:p>
          <a:p>
            <a:r>
              <a:rPr lang="ru-RU" dirty="0" smtClean="0"/>
              <a:t>телепередача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Проектная деятельность:</a:t>
            </a:r>
          </a:p>
          <a:p>
            <a:r>
              <a:rPr lang="ru-RU" dirty="0" smtClean="0"/>
              <a:t> Роль педагога:</a:t>
            </a:r>
          </a:p>
          <a:p>
            <a:r>
              <a:rPr lang="ru-RU" dirty="0" smtClean="0"/>
              <a:t>Не столько преподавать, сколько создать условия для проявления у детей интереса к познавательной деятельности, самообразованию и применению полученных знаний на практике. </a:t>
            </a:r>
          </a:p>
          <a:p>
            <a:r>
              <a:rPr lang="ru-RU" dirty="0" smtClean="0"/>
              <a:t>Педагог  становится педагогом широкого профиля.</a:t>
            </a:r>
          </a:p>
          <a:p>
            <a:r>
              <a:rPr lang="ru-RU" dirty="0" smtClean="0"/>
              <a:t> Как руководитель проекта должен обладать высоким уровнем культуры и  творческими способностями.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Какие именно  умения и навыки формируются в проектной деятельности? </a:t>
            </a:r>
          </a:p>
          <a:p>
            <a:r>
              <a:rPr lang="ru-RU" b="1" dirty="0" smtClean="0"/>
              <a:t>Умения и навыки работы в сотрудничестве: </a:t>
            </a:r>
          </a:p>
          <a:p>
            <a:r>
              <a:rPr lang="ru-RU" dirty="0" smtClean="0"/>
              <a:t>Навыки коллективного планирования </a:t>
            </a:r>
          </a:p>
          <a:p>
            <a:r>
              <a:rPr lang="ru-RU" dirty="0" smtClean="0"/>
              <a:t>Умение взаимодействовать с любым партнером </a:t>
            </a:r>
          </a:p>
          <a:p>
            <a:r>
              <a:rPr lang="ru-RU" dirty="0" smtClean="0"/>
              <a:t>Навыки взаимопомощи в группе в решении общих задач </a:t>
            </a:r>
          </a:p>
          <a:p>
            <a:r>
              <a:rPr lang="ru-RU" dirty="0" smtClean="0"/>
              <a:t>Навыки делового партнерского общения </a:t>
            </a:r>
          </a:p>
          <a:p>
            <a:r>
              <a:rPr lang="ru-RU" dirty="0" smtClean="0"/>
              <a:t>Умение находить и исправлять ошибки в работе других участников группы </a:t>
            </a:r>
          </a:p>
          <a:p>
            <a:r>
              <a:rPr lang="ru-RU" b="1" dirty="0" smtClean="0"/>
              <a:t>Менеджерские умения и навыки: </a:t>
            </a:r>
          </a:p>
          <a:p>
            <a:r>
              <a:rPr lang="ru-RU" dirty="0" smtClean="0"/>
              <a:t>- Умение проектировать процесс (изделие). </a:t>
            </a:r>
          </a:p>
          <a:p>
            <a:r>
              <a:rPr lang="ru-RU" dirty="0" smtClean="0"/>
              <a:t>- Умение планировать деятельность, время, ресурсы. </a:t>
            </a:r>
          </a:p>
          <a:p>
            <a:r>
              <a:rPr lang="ru-RU" dirty="0" smtClean="0"/>
              <a:t>- Умение принимать решения и прогнозировать их последствия. </a:t>
            </a:r>
          </a:p>
          <a:p>
            <a:r>
              <a:rPr lang="ru-RU" dirty="0" smtClean="0"/>
              <a:t>- Навыки анализа собственной деятельности (ее хода и промежуточных результатов.)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Коммуникативные умения: </a:t>
            </a:r>
          </a:p>
          <a:p>
            <a:r>
              <a:rPr lang="ru-RU" dirty="0" smtClean="0"/>
              <a:t>- Умение инициировать учебное взаимодействие со взрослыми - вступать в диалог, задавать вопросы и т.д. </a:t>
            </a:r>
          </a:p>
          <a:p>
            <a:r>
              <a:rPr lang="ru-RU" dirty="0" smtClean="0"/>
              <a:t>- Умение вести дискуссию </a:t>
            </a:r>
          </a:p>
          <a:p>
            <a:r>
              <a:rPr lang="ru-RU" dirty="0" smtClean="0"/>
              <a:t>- Умение отстаивать свою точку зрения </a:t>
            </a:r>
          </a:p>
          <a:p>
            <a:r>
              <a:rPr lang="ru-RU" dirty="0" smtClean="0"/>
              <a:t>- Умение находить компромисс </a:t>
            </a:r>
          </a:p>
          <a:p>
            <a:r>
              <a:rPr lang="ru-RU" dirty="0" smtClean="0"/>
              <a:t>- Навыки интервьюирования, устного опроса и т.д. </a:t>
            </a:r>
          </a:p>
          <a:p>
            <a:r>
              <a:rPr lang="ru-RU" b="1" dirty="0" smtClean="0"/>
              <a:t>Презентационные умения и навыки:</a:t>
            </a:r>
          </a:p>
          <a:p>
            <a:r>
              <a:rPr lang="ru-RU" dirty="0" smtClean="0"/>
              <a:t>- Навыки монологической речи </a:t>
            </a:r>
          </a:p>
          <a:p>
            <a:r>
              <a:rPr lang="ru-RU" dirty="0" smtClean="0"/>
              <a:t>- Умение уверенно держать себя во время выступления</a:t>
            </a:r>
          </a:p>
          <a:p>
            <a:r>
              <a:rPr lang="ru-RU" b="1" dirty="0" smtClean="0"/>
              <a:t>- Артистические умения </a:t>
            </a:r>
          </a:p>
          <a:p>
            <a:r>
              <a:rPr lang="ru-RU" dirty="0" smtClean="0"/>
              <a:t>- Умение использовать различные средства наглядности при выступлении </a:t>
            </a:r>
          </a:p>
          <a:p>
            <a:r>
              <a:rPr lang="ru-RU" dirty="0" smtClean="0"/>
              <a:t>- Умение отвечать на незапланированные вопросы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Цель педагогического совета: </a:t>
            </a:r>
          </a:p>
          <a:p>
            <a:r>
              <a:rPr lang="ru-RU" dirty="0" smtClean="0"/>
              <a:t> Ориентация деятельности педагогического коллектива ДДТ на повышение качества знаний обучающихся через использование проектно-исследовательской технологии в обучении. </a:t>
            </a:r>
          </a:p>
          <a:p>
            <a:r>
              <a:rPr lang="ru-RU" dirty="0" smtClean="0"/>
              <a:t> Пропаганда проектно-исследовательских технологий обучения,</a:t>
            </a:r>
          </a:p>
          <a:p>
            <a:r>
              <a:rPr lang="ru-RU" dirty="0" smtClean="0"/>
              <a:t> обмен педагогическим опытом, осмысление педагогического,</a:t>
            </a:r>
          </a:p>
          <a:p>
            <a:pPr>
              <a:buNone/>
            </a:pPr>
            <a:r>
              <a:rPr lang="ru-RU" dirty="0" smtClean="0"/>
              <a:t>    методического потенциала проектной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Рефлексивные умения: </a:t>
            </a:r>
          </a:p>
          <a:p>
            <a:r>
              <a:rPr lang="ru-RU" dirty="0" smtClean="0"/>
              <a:t>- Умение осмысливать задачу, для решения которой недостаточно знаний </a:t>
            </a:r>
          </a:p>
          <a:p>
            <a:r>
              <a:rPr lang="ru-RU" dirty="0" smtClean="0"/>
              <a:t>- Умение отвечать на вопрос: чему нужно научиться для решения поставленной задачи? </a:t>
            </a:r>
          </a:p>
          <a:p>
            <a:r>
              <a:rPr lang="ru-RU" b="1" dirty="0" smtClean="0"/>
              <a:t>Поисковые (исследовательские) умения: </a:t>
            </a:r>
          </a:p>
          <a:p>
            <a:r>
              <a:rPr lang="ru-RU" dirty="0" smtClean="0"/>
              <a:t>- Умение самостоятельно изобретать способ действия, привлекая знания из различных областей;</a:t>
            </a:r>
          </a:p>
          <a:p>
            <a:r>
              <a:rPr lang="ru-RU" dirty="0" smtClean="0"/>
              <a:t> - Умение самостоятельно находить недостающую информацию в информационном поле;</a:t>
            </a:r>
          </a:p>
          <a:p>
            <a:r>
              <a:rPr lang="ru-RU" dirty="0" smtClean="0"/>
              <a:t> - Умение запрашивать необходимую информацию у эксперта (учителя, консультанта, специалиста);</a:t>
            </a:r>
          </a:p>
          <a:p>
            <a:r>
              <a:rPr lang="ru-RU" dirty="0" smtClean="0"/>
              <a:t> - Умение находить несколько вариантов решения проблемы; </a:t>
            </a:r>
          </a:p>
          <a:p>
            <a:r>
              <a:rPr lang="ru-RU" dirty="0" smtClean="0"/>
              <a:t>- Умение выдвигать гипотезы; </a:t>
            </a:r>
          </a:p>
          <a:p>
            <a:r>
              <a:rPr lang="ru-RU" dirty="0" smtClean="0"/>
              <a:t>- Умение устанавливать причинно-следственные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Вывод:</a:t>
            </a:r>
          </a:p>
          <a:p>
            <a:r>
              <a:rPr lang="ru-RU" dirty="0" smtClean="0"/>
              <a:t>ОБУЧЕНИЕ В  БУДУЩЕМ- ОБУЧЕНИЕ С </a:t>
            </a:r>
            <a:r>
              <a:rPr lang="ru-RU" smtClean="0"/>
              <a:t>ПОМОЩЬЮ ПРОЕКТОВ.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Проект - это метод обучения </a:t>
            </a:r>
          </a:p>
          <a:p>
            <a:r>
              <a:rPr lang="ru-RU" dirty="0" smtClean="0"/>
              <a:t>- Может применяться на уроке и во внеурочное время. </a:t>
            </a:r>
          </a:p>
          <a:p>
            <a:r>
              <a:rPr lang="ru-RU" dirty="0" smtClean="0"/>
              <a:t>- Ориентирован на достижение целей самих обучающихся, и поэтому он уникален. </a:t>
            </a:r>
          </a:p>
          <a:p>
            <a:r>
              <a:rPr lang="ru-RU" dirty="0" smtClean="0"/>
              <a:t>- Проект формирует невероятно большое количество умений и навыков, и поэтому он эффективен. </a:t>
            </a:r>
          </a:p>
          <a:p>
            <a:r>
              <a:rPr lang="ru-RU" dirty="0" smtClean="0"/>
              <a:t>- Проект дает обучающимся опыт деятельности, и поэтому он незаменим. </a:t>
            </a:r>
          </a:p>
          <a:p>
            <a:r>
              <a:rPr lang="ru-RU" b="1" dirty="0" smtClean="0"/>
              <a:t>Проектирование - это содержание обучения </a:t>
            </a:r>
          </a:p>
          <a:p>
            <a:r>
              <a:rPr lang="ru-RU" dirty="0" smtClean="0"/>
              <a:t>- Может быть частью предмета "Технологии", самостоятельным предметом, лечь в основу профильных спецкурсов. </a:t>
            </a:r>
          </a:p>
          <a:p>
            <a:r>
              <a:rPr lang="ru-RU" b="1" dirty="0" smtClean="0"/>
              <a:t>Проект - это форма организации учебного процесса </a:t>
            </a:r>
          </a:p>
          <a:p>
            <a:r>
              <a:rPr lang="ru-RU" dirty="0" smtClean="0"/>
              <a:t>- Может стать альтернативой классно-урочному обучению.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РЕШЕНИЯ ПЕДАГОГИЧЕСКОГО СОВЕТА: </a:t>
            </a:r>
          </a:p>
          <a:p>
            <a:r>
              <a:rPr lang="ru-RU" dirty="0" smtClean="0"/>
              <a:t> Рекомендовать всем педагогам  использовать методы проектной и исследовательской технологий в целях повышения качества знаний обучающихся.</a:t>
            </a:r>
          </a:p>
          <a:p>
            <a:r>
              <a:rPr lang="ru-RU" dirty="0" smtClean="0"/>
              <a:t>2. Организовать на  сайте  ДДТ методическую копилку для педагогов с целью обмена передовым педагогическим опытом по реализации проектно-исследовательской деятельности в образовательном процессе.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Методист по УР </a:t>
            </a:r>
            <a:br>
              <a:rPr lang="ru-RU" dirty="0" smtClean="0"/>
            </a:br>
            <a:r>
              <a:rPr lang="ru-RU" dirty="0" smtClean="0"/>
              <a:t>Сотникова Е.А.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качестве одной из важнейших задач современного образования рассматривается достижение такого уровня образованности обучающихся, который был бы достаточен для самостоятельного творческого решения ими задач теоретического и прикладного характера. Эта задача обуславливает необходимость повышения эффективности обучения, вооружению обучающихся методами и приемами самостоятельной учебной работы, выработке умения и потребности самостоятельного добывания знаний. От того, как обучающийся может применить свои знания, насколько он компетентен в широком внешкольном контексте, зависит его будущее самоопределение. Очень часто в современной педагогической литературе как синонимы рассматриваются понятия «исследовательские методы обучения» и «метод проектов» или «проектное обучение». На самом деле между ними есть существенные отличия.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Проект – слово иноязычное, происходит оно от латинского </a:t>
            </a:r>
            <a:r>
              <a:rPr lang="ru-RU" b="1" dirty="0" err="1" smtClean="0"/>
              <a:t>projectus</a:t>
            </a:r>
            <a:r>
              <a:rPr lang="ru-RU" b="1" dirty="0" smtClean="0"/>
              <a:t> «брошенный вперёд». В русском языке слово проект означает совокупность документов (расчётов, чертежей), необходимых для создания какого-либо сооружения или изделия либо предварительный текст какого-либо документа или, наконец, какой-либо замысел или план.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Проектная деятельность обучающихся </a:t>
            </a:r>
            <a:r>
              <a:rPr lang="ru-RU" dirty="0" smtClean="0"/>
              <a:t>– совместная учебно-познавательная, творческая или игровая деятельность , имеющая общую цель, согласованные методы, способы деятельности, направленные на достижение общего результата деятельности. Непременным условием проектной деятельности является наличие заранее выработанных представлений о конечном продукте деятельности, этапов проектирования и реализации проекта, включая её и рефлексию результатов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Исследование </a:t>
            </a:r>
            <a:r>
              <a:rPr lang="ru-RU" dirty="0" smtClean="0"/>
              <a:t>– извлечь нечто «из следа», т.е. восстановить некий порядок вещей по косвенным признакам, отпечаткам общего закона в конкретных, случайных предметах. Исследование – процесс выработки новых знаний, один из видов познавательной деятельности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Исследовательская деятельность обучающихся </a:t>
            </a:r>
            <a:r>
              <a:rPr lang="ru-RU" dirty="0" smtClean="0"/>
              <a:t>– деятельность, связанная с решением творческой, исследовательской задачи с заранее неизвестным решением и предполагающая наличие основных этапов: </a:t>
            </a:r>
          </a:p>
          <a:p>
            <a:r>
              <a:rPr lang="ru-RU" dirty="0" smtClean="0"/>
              <a:t>постановка проблемы,</a:t>
            </a:r>
          </a:p>
          <a:p>
            <a:r>
              <a:rPr lang="ru-RU" dirty="0" smtClean="0"/>
              <a:t> изучение теории, посвящённой данной проблематике,</a:t>
            </a:r>
          </a:p>
          <a:p>
            <a:r>
              <a:rPr lang="ru-RU" dirty="0" smtClean="0"/>
              <a:t> подбор методик исследования и практическое овладение ими,</a:t>
            </a:r>
          </a:p>
          <a:p>
            <a:r>
              <a:rPr lang="ru-RU" dirty="0" smtClean="0"/>
              <a:t> сбор собственного материала, его анализ и обобщение, научный комментарий, </a:t>
            </a:r>
          </a:p>
          <a:p>
            <a:r>
              <a:rPr lang="ru-RU" dirty="0" smtClean="0"/>
              <a:t>собственные 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Проектно-исследовательская деятельность </a:t>
            </a:r>
            <a:r>
              <a:rPr lang="ru-RU" dirty="0" smtClean="0"/>
              <a:t>– </a:t>
            </a:r>
            <a:r>
              <a:rPr lang="ru-RU" dirty="0" err="1" smtClean="0"/>
              <a:t>деятельность</a:t>
            </a:r>
            <a:r>
              <a:rPr lang="ru-RU" dirty="0" smtClean="0"/>
              <a:t> по проектированию собственного исследования, предполагающая выделение целей и задач, принципов отбора методик,</a:t>
            </a:r>
          </a:p>
          <a:p>
            <a:r>
              <a:rPr lang="ru-RU" dirty="0" smtClean="0"/>
              <a:t> планирование хода исследования, определение ожидаемых результатов,</a:t>
            </a:r>
          </a:p>
          <a:p>
            <a:r>
              <a:rPr lang="ru-RU" dirty="0" smtClean="0"/>
              <a:t> оценка реализуемости исследования, определение необходимых ресурсов.</a:t>
            </a:r>
          </a:p>
          <a:p>
            <a:r>
              <a:rPr lang="ru-RU" dirty="0" smtClean="0"/>
              <a:t> Она является организационной рамкой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отличие от проектирования исследовательская деятельность изначально должна быть более свободной, гибкой, в ней может быть значительно больше места для импровизации. Но вместе с тем исследовательское обучение должно максимально напоминать научный поиск, а, следовательно, отвечать как минимум трем условиям: </a:t>
            </a:r>
          </a:p>
          <a:p>
            <a:r>
              <a:rPr lang="ru-RU" dirty="0" smtClean="0"/>
              <a:t>1) стремиться определять и выражать качество неизвестного при помощи известного; </a:t>
            </a:r>
          </a:p>
          <a:p>
            <a:r>
              <a:rPr lang="ru-RU" dirty="0" smtClean="0"/>
              <a:t>2) непременно измерять все, что может быть измерено, по возможности показывать численное отношение изучаемого к известному; </a:t>
            </a:r>
          </a:p>
          <a:p>
            <a:r>
              <a:rPr lang="ru-RU" dirty="0" smtClean="0"/>
              <a:t>3) всегда определять место изучаемого в системе известного.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1355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«Проектно-исследовательская деятельность как фактор развития личности обучающихся и роста профессионального мастерства педагога»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Методист по УР  Сотникова Е.А.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«Проектно-исследовательская деятельность как фактор развития личности обучающихся и роста профессионального мастерства педагога» </dc:title>
  <cp:lastModifiedBy>UserXP</cp:lastModifiedBy>
  <cp:revision>12</cp:revision>
  <dcterms:modified xsi:type="dcterms:W3CDTF">2014-02-07T07:15:19Z</dcterms:modified>
</cp:coreProperties>
</file>