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272" r:id="rId14"/>
    <p:sldId id="271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2F3EB90-D3C8-4023-A902-43F05AAF293B}" type="datetimeFigureOut">
              <a:rPr lang="ru-RU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E6D596-E216-499F-839F-AF9CA2113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815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745F1E-A4A1-4EBB-A799-B2948BF5291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C6B7AD-CE24-4B71-AAD8-E48159440E8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0A8AEC-5D3F-4497-83E5-03D33CB1766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F35EA4-88A5-42AE-A5B4-BF3E901058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4CC829-57D6-44BD-BEC0-A3FE0A3B74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01C84E-F230-47BF-B996-AB567E5DA4D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73988D-D289-438F-AAE1-A0E3560A78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8323C6-4C9A-46B2-BEC2-DCE03B712F1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C4C412-9836-4888-96B2-E05E8B9B1A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77DF25-4492-4090-9280-3EF0BC37F5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D4B9BB-493C-4BC1-8FDB-490780DD7C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1B292E-17A4-489B-B9B1-F739382F7A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0B2C3A-6E34-46DB-A136-FE03159920A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3B6D33-0D2D-4866-9C80-869F4ABFE4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0A56BB-C464-46C3-AB72-4EE952C57C6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E855FE-DA7B-41EB-BC07-BA04AD5B75C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266CB7-2498-4974-A676-A224077095D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B21517-397A-4A24-829D-8D433D060A5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3D22C0-5878-4A5D-8A30-0B97A3BE1B2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D88344-A380-447D-ACEF-EBB047E0068C}" type="datetimeFigureOut">
              <a:rPr lang="ru-RU" smtClean="0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382BB5F-47AD-40B1-8352-CF20734207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BC678-760A-489D-A8AB-3C3CA6E583CC}" type="datetimeFigureOut">
              <a:rPr lang="ru-RU" smtClean="0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23094-C520-4141-9237-1F8A4E8832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54562-E274-4115-8DE6-265F9C3A4B3D}" type="datetimeFigureOut">
              <a:rPr lang="ru-RU" smtClean="0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BA0FD-76A6-4CE2-ADD3-269CBDFAEC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CA20A-1881-4097-9EAB-C5441F006138}" type="datetimeFigureOut">
              <a:rPr lang="ru-RU" smtClean="0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98A44388-91FD-4BDC-8E62-76E7BC1F16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F45448-CB4B-4CD2-A409-3557A10900CB}" type="datetimeFigureOut">
              <a:rPr lang="ru-RU" smtClean="0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7E282-FF0E-4814-865A-03E833F7EB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2F1DF7-BCE0-42AC-B2A4-8F97D80A05F7}" type="datetimeFigureOut">
              <a:rPr lang="ru-RU" smtClean="0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64F94-B9AF-48B9-AE13-03C1E4F4B8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09B3E8-69DD-48DF-8374-B9AD3C9958EC}" type="datetimeFigureOut">
              <a:rPr lang="ru-RU" smtClean="0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C5ACBE63-BCD3-48F6-852E-9F244C8978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A19E38-19FA-432B-B8FA-15255AADCE10}" type="datetimeFigureOut">
              <a:rPr lang="ru-RU" smtClean="0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75072-342A-42A7-A462-266051F0B4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7DCAC4-A67D-40F9-89FC-D5DBD38088D1}" type="datetimeFigureOut">
              <a:rPr lang="ru-RU" smtClean="0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83410-5807-47F3-8B91-13D252BD4D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23A3D6-EA0A-4170-960B-0E6FD69807A0}" type="datetimeFigureOut">
              <a:rPr lang="ru-RU" smtClean="0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FB60-8C92-48F4-A952-45E6A3A63F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04384-FEBC-4E5D-BBC3-D36BDF938758}" type="datetimeFigureOut">
              <a:rPr lang="ru-RU" smtClean="0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08A0A-CA30-48B3-BAA1-8837A4B605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3070DD8-9882-4ED1-A2A3-CF92297BF644}" type="datetimeFigureOut">
              <a:rPr lang="ru-RU" smtClean="0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CA5DDDA-117A-43CE-B75C-89B6E06F49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7538" y="4365625"/>
            <a:ext cx="4495800" cy="17526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14338" name="Picture 5" descr="microscope4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84784"/>
            <a:ext cx="2922350" cy="367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2771775" y="1052512"/>
            <a:ext cx="65532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dirty="0">
                <a:solidFill>
                  <a:srgbClr val="0070C0"/>
                </a:solidFill>
                <a:latin typeface="Times New Roman" pitchFamily="18" charset="0"/>
              </a:rPr>
              <a:t>История развития науки о клетке</a:t>
            </a:r>
            <a:r>
              <a:rPr lang="ru-RU" sz="66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6600" b="1" dirty="0">
                <a:solidFill>
                  <a:schemeClr val="accent2"/>
                </a:solidFill>
                <a:latin typeface="Times New Roman" pitchFamily="18" charset="0"/>
              </a:rPr>
            </a:br>
            <a:endParaRPr lang="ru-RU" sz="66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</a:rPr>
              <a:t>Маттиас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</a:rPr>
              <a:t>Якоб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</a:rPr>
              <a:t>Шлейден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(1804-1881гг)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3924300" y="1916113"/>
            <a:ext cx="4762500" cy="4525962"/>
          </a:xfrm>
        </p:spPr>
        <p:txBody>
          <a:bodyPr>
            <a:normAutofit/>
          </a:bodyPr>
          <a:lstStyle/>
          <a:p>
            <a:r>
              <a:rPr lang="ru-RU" altLang="ja-JP" sz="2800" smtClean="0">
                <a:latin typeface="Times New Roman" pitchFamily="18" charset="0"/>
                <a:cs typeface="ＭＳ Ｐゴシック"/>
              </a:rPr>
              <a:t>В 1837 Шлейден предложил новую теорию образования растительных клеток, признавая решающую роль в этом процессе клеточного ядра </a:t>
            </a:r>
          </a:p>
          <a:p>
            <a:r>
              <a:rPr lang="ru-RU" sz="2800" smtClean="0">
                <a:latin typeface="Times New Roman" pitchFamily="18" charset="0"/>
              </a:rPr>
              <a:t>В 1842 он впервые обнаружил ядрышки в ядре</a:t>
            </a:r>
          </a:p>
        </p:txBody>
      </p:sp>
      <p:pic>
        <p:nvPicPr>
          <p:cNvPr id="23556" name="Picture 4" descr="schleid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9101" y="2924944"/>
            <a:ext cx="2164310" cy="28853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mtClean="0">
                <a:solidFill>
                  <a:srgbClr val="FF0000"/>
                </a:solidFill>
                <a:latin typeface="Times New Roman" pitchFamily="18" charset="0"/>
              </a:rPr>
              <a:t>Теодор Шванн (1810- 1882гг)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284663" y="1600200"/>
            <a:ext cx="4402137" cy="4525963"/>
          </a:xfrm>
        </p:spPr>
        <p:txBody>
          <a:bodyPr/>
          <a:lstStyle/>
          <a:p>
            <a:r>
              <a:rPr lang="ru-RU" altLang="ja-JP" sz="2800" smtClean="0">
                <a:latin typeface="Times New Roman" pitchFamily="18" charset="0"/>
                <a:cs typeface="ＭＳ Ｐゴシック"/>
              </a:rPr>
              <a:t>Выдвинул идею об общности строения животных и растений и универсальности клеточной организации, впервые применив термин «клеточная теория».</a:t>
            </a:r>
            <a:r>
              <a:rPr lang="ru-RU" altLang="ja-JP" smtClean="0">
                <a:cs typeface="ＭＳ Ｐゴシック"/>
              </a:rPr>
              <a:t> </a:t>
            </a:r>
            <a:endParaRPr lang="ru-RU" smtClean="0"/>
          </a:p>
        </p:txBody>
      </p:sp>
      <p:pic>
        <p:nvPicPr>
          <p:cNvPr id="25604" name="Picture 4" descr="shwan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4874" y="3140968"/>
            <a:ext cx="2055052" cy="2507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mtClean="0">
                <a:solidFill>
                  <a:srgbClr val="FF0000"/>
                </a:solidFill>
                <a:latin typeface="Times New Roman" pitchFamily="18" charset="0"/>
              </a:rPr>
              <a:t>Рудольф Вирхов </a:t>
            </a:r>
            <a:r>
              <a:rPr lang="ru-RU" altLang="ja-JP" b="1" smtClean="0">
                <a:solidFill>
                  <a:srgbClr val="FF0000"/>
                </a:solidFill>
                <a:latin typeface="Times New Roman" pitchFamily="18" charset="0"/>
                <a:cs typeface="ＭＳ Ｐゴシック"/>
              </a:rPr>
              <a:t>(1821—1902)</a:t>
            </a:r>
            <a:r>
              <a:rPr lang="ru-RU" altLang="ja-JP" smtClean="0">
                <a:solidFill>
                  <a:srgbClr val="FF0000"/>
                </a:solidFill>
                <a:cs typeface="ＭＳ Ｐゴシック"/>
              </a:rPr>
              <a:t> 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4427538" y="1600200"/>
            <a:ext cx="4259262" cy="4525963"/>
          </a:xfrm>
        </p:spPr>
        <p:txBody>
          <a:bodyPr/>
          <a:lstStyle/>
          <a:p>
            <a:r>
              <a:rPr lang="ru-RU" altLang="ja-JP" sz="2800" smtClean="0">
                <a:latin typeface="Times New Roman" pitchFamily="18" charset="0"/>
                <a:cs typeface="ＭＳ Ｐゴシック"/>
              </a:rPr>
              <a:t>Описал процесс деления клетки и сформулировал одно из важнейших положений клеточной теории: </a:t>
            </a:r>
            <a:r>
              <a:rPr lang="ru-RU" altLang="ja-JP" sz="2800" b="1" smtClean="0">
                <a:latin typeface="Times New Roman" pitchFamily="18" charset="0"/>
                <a:cs typeface="ＭＳ Ｐゴシック"/>
              </a:rPr>
              <a:t>"Всякая клетка происходит из другой клетки".</a:t>
            </a:r>
            <a:r>
              <a:rPr lang="ru-RU" altLang="ja-JP" sz="2800" smtClean="0">
                <a:latin typeface="Times New Roman" pitchFamily="18" charset="0"/>
                <a:cs typeface="ＭＳ Ｐゴシック"/>
              </a:rPr>
              <a:t> </a:t>
            </a:r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29700" name="Picture 4" descr="Изображение:Rudolf Virch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200275"/>
            <a:ext cx="2859088" cy="35353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Иван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</a:rPr>
              <a:t>Дорофеевич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 Чистяков</a:t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ru-RU" altLang="ja-JP" sz="4000" b="1" dirty="0">
                <a:solidFill>
                  <a:srgbClr val="FF0000"/>
                </a:solidFill>
                <a:latin typeface="Times New Roman" pitchFamily="18" charset="0"/>
              </a:rPr>
              <a:t>1843-1877гг</a:t>
            </a:r>
            <a:r>
              <a:rPr lang="ru-RU" altLang="ja-JP" sz="4000" dirty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4787900" y="2492375"/>
            <a:ext cx="3898900" cy="363378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</a:rPr>
              <a:t>Русский ботаник</a:t>
            </a:r>
          </a:p>
        </p:txBody>
      </p:sp>
      <p:pic>
        <p:nvPicPr>
          <p:cNvPr id="80900" name="Picture 4" descr="Image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5213" y="2273300"/>
            <a:ext cx="2333625" cy="353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ФЛЕМИНГ, АЛЕКСАНДР </a:t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(1881–1955)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211638" y="1600200"/>
            <a:ext cx="4475162" cy="4525963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</a:rPr>
              <a:t>Английский бактериолог. </a:t>
            </a:r>
          </a:p>
        </p:txBody>
      </p:sp>
      <p:pic>
        <p:nvPicPr>
          <p:cNvPr id="31750" name="Picture 6" descr="fleming_al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5775" y="2273300"/>
            <a:ext cx="2724150" cy="33226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ja-JP" sz="4000" b="1" dirty="0">
                <a:solidFill>
                  <a:srgbClr val="FF0000"/>
                </a:solidFill>
                <a:latin typeface="Times New Roman" pitchFamily="18" charset="0"/>
              </a:rPr>
              <a:t>Иван Николаевич Горожанкин (1848-1904гг)</a:t>
            </a:r>
            <a:r>
              <a:rPr lang="ru-RU" altLang="ja-JP" sz="4000" dirty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4932363" y="1600200"/>
            <a:ext cx="3754437" cy="4525963"/>
          </a:xfrm>
        </p:spPr>
        <p:txBody>
          <a:bodyPr/>
          <a:lstStyle/>
          <a:p>
            <a:endParaRPr lang="ru-RU" smtClean="0"/>
          </a:p>
          <a:p>
            <a:r>
              <a:rPr lang="ru-RU" smtClean="0">
                <a:latin typeface="Times New Roman" pitchFamily="18" charset="0"/>
              </a:rPr>
              <a:t>Русский ботаник</a:t>
            </a:r>
          </a:p>
          <a:p>
            <a:r>
              <a:rPr lang="ru-RU" smtClean="0">
                <a:latin typeface="Times New Roman" pitchFamily="18" charset="0"/>
              </a:rPr>
              <a:t>Установил цитологические основы оплодотворения у  растений</a:t>
            </a:r>
          </a:p>
        </p:txBody>
      </p:sp>
      <p:pic>
        <p:nvPicPr>
          <p:cNvPr id="82948" name="Picture 4" descr="Image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8238" y="2341563"/>
            <a:ext cx="2408237" cy="332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ja-JP" sz="4000" b="1" dirty="0">
                <a:solidFill>
                  <a:srgbClr val="FF0000"/>
                </a:solidFill>
                <a:latin typeface="Times New Roman" pitchFamily="18" charset="0"/>
              </a:rPr>
              <a:t>Сергей Гаврилович </a:t>
            </a:r>
            <a:r>
              <a:rPr lang="ru-RU" altLang="ja-JP" sz="4000" b="1" dirty="0" err="1">
                <a:solidFill>
                  <a:srgbClr val="FF0000"/>
                </a:solidFill>
                <a:latin typeface="Times New Roman" pitchFamily="18" charset="0"/>
              </a:rPr>
              <a:t>Навашин</a:t>
            </a:r>
            <a:r>
              <a:rPr lang="ru-RU" altLang="ja-JP" sz="4000" b="1" dirty="0">
                <a:solidFill>
                  <a:srgbClr val="FF0000"/>
                </a:solidFill>
                <a:latin typeface="Times New Roman" pitchFamily="18" charset="0"/>
              </a:rPr>
              <a:t> (1857 – 1930гг</a:t>
            </a:r>
            <a:r>
              <a:rPr lang="ru-RU" altLang="ja-JP" sz="4000" dirty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211638" y="1600200"/>
            <a:ext cx="4475162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altLang="ja-JP" sz="2800" dirty="0" smtClean="0">
              <a:latin typeface="Times New Roman" pitchFamily="18" charset="0"/>
              <a:cs typeface="ＭＳ Ｐゴシック"/>
            </a:endParaRPr>
          </a:p>
          <a:p>
            <a:pPr>
              <a:lnSpc>
                <a:spcPct val="90000"/>
              </a:lnSpc>
            </a:pPr>
            <a:r>
              <a:rPr lang="ru-RU" altLang="ja-JP" sz="2800" dirty="0" smtClean="0">
                <a:latin typeface="Times New Roman" pitchFamily="18" charset="0"/>
                <a:cs typeface="ＭＳ Ｐゴシック"/>
              </a:rPr>
              <a:t>Обнаружил хромосомы, определил их количество , родился в </a:t>
            </a:r>
            <a:r>
              <a:rPr lang="ru-RU" altLang="ja-JP" sz="2800" smtClean="0">
                <a:latin typeface="Times New Roman" pitchFamily="18" charset="0"/>
                <a:cs typeface="ＭＳ Ｐゴシック"/>
              </a:rPr>
              <a:t>Саратовской области</a:t>
            </a:r>
            <a:endParaRPr lang="ru-RU" sz="2800" dirty="0" smtClean="0">
              <a:latin typeface="Times New Roman" pitchFamily="18" charset="0"/>
            </a:endParaRPr>
          </a:p>
        </p:txBody>
      </p:sp>
      <p:pic>
        <p:nvPicPr>
          <p:cNvPr id="84996" name="Picture 4" descr="картинка: na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1825" y="2852935"/>
            <a:ext cx="1991103" cy="2816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ja-JP" sz="4000" b="1" dirty="0">
                <a:solidFill>
                  <a:srgbClr val="FF0000"/>
                </a:solidFill>
                <a:latin typeface="Times New Roman" pitchFamily="18" charset="0"/>
              </a:rPr>
              <a:t>Илья Ильич Мечников</a:t>
            </a:r>
            <a:br>
              <a:rPr lang="ru-RU" altLang="ja-JP" sz="40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ja-JP" sz="4000" b="1" dirty="0">
                <a:solidFill>
                  <a:srgbClr val="FF0000"/>
                </a:solidFill>
                <a:latin typeface="Times New Roman" pitchFamily="18" charset="0"/>
              </a:rPr>
              <a:t>(1845-1916)</a:t>
            </a:r>
            <a:r>
              <a:rPr lang="ru-RU" altLang="ja-JP" sz="4000" dirty="0">
                <a:solidFill>
                  <a:srgbClr val="FF0000"/>
                </a:solidFill>
              </a:rPr>
              <a:t> 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4140200" y="1600200"/>
            <a:ext cx="4546600" cy="4525963"/>
          </a:xfrm>
        </p:spPr>
        <p:txBody>
          <a:bodyPr/>
          <a:lstStyle/>
          <a:p>
            <a:pPr marL="0" indent="0">
              <a:buNone/>
            </a:pPr>
            <a:r>
              <a:rPr lang="ru-RU" altLang="ja-JP" sz="2800" dirty="0" smtClean="0">
                <a:latin typeface="Times New Roman" pitchFamily="18" charset="0"/>
                <a:cs typeface="ＭＳ Ｐゴシック"/>
              </a:rPr>
              <a:t>Создал теорию многоклеточных организмов</a:t>
            </a:r>
          </a:p>
          <a:p>
            <a:endParaRPr lang="ru-RU" dirty="0" smtClean="0"/>
          </a:p>
        </p:txBody>
      </p:sp>
      <p:pic>
        <p:nvPicPr>
          <p:cNvPr id="87044" name="Picture 4" descr="4850-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6075" y="2636912"/>
            <a:ext cx="2202680" cy="3319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idx="1"/>
          </p:nvPr>
        </p:nvSpPr>
        <p:spPr>
          <a:xfrm>
            <a:off x="4067175" y="1125538"/>
            <a:ext cx="4619625" cy="5000625"/>
          </a:xfrm>
        </p:spPr>
        <p:txBody>
          <a:bodyPr/>
          <a:lstStyle/>
          <a:p>
            <a:r>
              <a:rPr lang="ru-RU" altLang="ja-JP" dirty="0" smtClean="0">
                <a:latin typeface="Times New Roman" pitchFamily="18" charset="0"/>
                <a:cs typeface="ＭＳ Ｐゴシック"/>
              </a:rPr>
              <a:t>До начала 30-х гг. </a:t>
            </a:r>
            <a:r>
              <a:rPr lang="ru-RU" altLang="ja-JP" dirty="0" err="1" smtClean="0">
                <a:latin typeface="Times New Roman" pitchFamily="18" charset="0"/>
                <a:cs typeface="ＭＳ Ｐゴシック"/>
              </a:rPr>
              <a:t>ХХв</a:t>
            </a:r>
            <a:r>
              <a:rPr lang="ru-RU" altLang="ja-JP" dirty="0" smtClean="0">
                <a:latin typeface="Times New Roman" pitchFamily="18" charset="0"/>
                <a:cs typeface="ＭＳ Ｐゴシック"/>
              </a:rPr>
              <a:t>. в цитологии преобладало морфологическое изучение структур клетки, видимых в </a:t>
            </a:r>
            <a:r>
              <a:rPr lang="ru-RU" altLang="ja-JP" b="1" dirty="0" smtClean="0">
                <a:latin typeface="Times New Roman" pitchFamily="18" charset="0"/>
                <a:cs typeface="ＭＳ Ｐゴシック"/>
              </a:rPr>
              <a:t>световой микроскоп</a:t>
            </a:r>
            <a:r>
              <a:rPr lang="ru-RU" altLang="ja-JP" dirty="0" smtClean="0">
                <a:latin typeface="Times New Roman" pitchFamily="18" charset="0"/>
                <a:cs typeface="ＭＳ Ｐゴシック"/>
              </a:rPr>
              <a:t> </a:t>
            </a:r>
            <a:endParaRPr lang="ru-RU" dirty="0" smtClean="0">
              <a:latin typeface="Times New Roman" pitchFamily="18" charset="0"/>
            </a:endParaRPr>
          </a:p>
        </p:txBody>
      </p:sp>
      <p:pic>
        <p:nvPicPr>
          <p:cNvPr id="52226" name="Picture 4" descr="microscope9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276872"/>
            <a:ext cx="2794821" cy="413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6"/>
          <p:cNvSpPr>
            <a:spLocks noChangeArrowheads="1"/>
          </p:cNvSpPr>
          <p:nvPr/>
        </p:nvSpPr>
        <p:spPr bwMode="auto">
          <a:xfrm>
            <a:off x="3132138" y="6078538"/>
            <a:ext cx="409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ja-JP" sz="2000">
                <a:solidFill>
                  <a:schemeClr val="accent2"/>
                </a:solidFill>
                <a:latin typeface="Times New Roman" pitchFamily="18" charset="0"/>
                <a:cs typeface="ＭＳ Ｐゴシック"/>
              </a:rPr>
              <a:t>Современный световой микроскоп: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003800" y="2636838"/>
            <a:ext cx="3827463" cy="31972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ja-JP" sz="2800" dirty="0">
                <a:latin typeface="Times New Roman" pitchFamily="18" charset="0"/>
              </a:rPr>
              <a:t>В 1928- 1931гг был сконструирован электронный микроскоп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ja-JP" sz="2800" dirty="0">
                <a:latin typeface="Times New Roman" pitchFamily="18" charset="0"/>
              </a:rPr>
              <a:t>В середине ХХ века – сканирующий электронный микроскоп</a:t>
            </a:r>
            <a:endParaRPr lang="ru-RU" sz="2800" dirty="0">
              <a:latin typeface="Times New Roman" pitchFamily="18" charset="0"/>
            </a:endParaRPr>
          </a:p>
        </p:txBody>
      </p:sp>
      <p:pic>
        <p:nvPicPr>
          <p:cNvPr id="54274" name="Picture 4" descr="jsm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988840"/>
            <a:ext cx="2933646" cy="26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250825" y="4854575"/>
            <a:ext cx="46307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ja-JP">
                <a:latin typeface="Calibri" pitchFamily="34" charset="0"/>
                <a:cs typeface="ＭＳ Ｐゴシック"/>
              </a:rPr>
              <a:t/>
            </a:r>
            <a:br>
              <a:rPr lang="ru-RU" altLang="ja-JP">
                <a:latin typeface="Calibri" pitchFamily="34" charset="0"/>
                <a:cs typeface="ＭＳ Ｐゴシック"/>
              </a:rPr>
            </a:br>
            <a:r>
              <a:rPr lang="ru-RU" altLang="ja-JP" sz="2000">
                <a:solidFill>
                  <a:schemeClr val="accent2"/>
                </a:solidFill>
                <a:latin typeface="Times New Roman" pitchFamily="18" charset="0"/>
                <a:cs typeface="ＭＳ Ｐゴシック"/>
              </a:rPr>
              <a:t>Сканирующий электронный микроскоп: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доклада</a:t>
            </a:r>
            <a:endParaRPr lang="ru-RU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908175" y="1600200"/>
            <a:ext cx="6778625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</a:rPr>
              <a:t>Что такое цитология;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</a:rPr>
              <a:t>2. История развития науки о клетке;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549275"/>
            <a:ext cx="4897437" cy="5327650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latin typeface="Times New Roman" pitchFamily="18" charset="0"/>
              </a:rPr>
              <a:t> Наука о клетке -цитология</a:t>
            </a:r>
            <a:r>
              <a:rPr lang="ru-RU" sz="2800" dirty="0" smtClean="0">
                <a:latin typeface="Times New Roman" pitchFamily="18" charset="0"/>
              </a:rPr>
              <a:t> исследует элементарные единицы строения, функционирования и воспроизведения живой материи.</a:t>
            </a:r>
          </a:p>
          <a:p>
            <a:r>
              <a:rPr lang="ru-RU" sz="2800" b="1" dirty="0" smtClean="0">
                <a:latin typeface="Times New Roman" pitchFamily="18" charset="0"/>
              </a:rPr>
              <a:t>Объекты ее исследования</a:t>
            </a:r>
            <a:r>
              <a:rPr lang="ru-RU" sz="2800" dirty="0" smtClean="0">
                <a:latin typeface="Times New Roman" pitchFamily="18" charset="0"/>
              </a:rPr>
              <a:t> – клетки многоклеточных организмов, бактериальные клетки  и клетки простейших, грибов и растений.</a:t>
            </a:r>
          </a:p>
        </p:txBody>
      </p:sp>
      <p:pic>
        <p:nvPicPr>
          <p:cNvPr id="18434" name="Picture 4" descr="fig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3BC9D"/>
              </a:clrFrom>
              <a:clrTo>
                <a:srgbClr val="B3BC9D">
                  <a:alpha val="0"/>
                </a:srgbClr>
              </a:clrTo>
            </a:clrChange>
          </a:blip>
          <a:srcRect t="4956" r="70412" b="30110"/>
          <a:stretch>
            <a:fillRect/>
          </a:stretch>
        </p:blipFill>
        <p:spPr bwMode="auto">
          <a:xfrm>
            <a:off x="5148263" y="1916113"/>
            <a:ext cx="24479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ris5_1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7313" y="3565525"/>
            <a:ext cx="2316162" cy="3011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Times New Roman" pitchFamily="18" charset="0"/>
              </a:rPr>
              <a:t>Галилео Галилей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643438" y="1125538"/>
            <a:ext cx="4043362" cy="539908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</a:rPr>
              <a:t>Итальянский ученый (1564-1642гг)</a:t>
            </a:r>
          </a:p>
          <a:p>
            <a:r>
              <a:rPr lang="ru-RU" dirty="0" smtClean="0">
                <a:latin typeface="Times New Roman" pitchFamily="18" charset="0"/>
              </a:rPr>
              <a:t>В 1609-1610гг сконструировал первый микроскоп,  в 1624г усовершенствовал его для использования</a:t>
            </a:r>
            <a:r>
              <a:rPr lang="ru-RU" dirty="0" smtClean="0"/>
              <a:t>                 </a:t>
            </a:r>
          </a:p>
        </p:txBody>
      </p:sp>
      <p:pic>
        <p:nvPicPr>
          <p:cNvPr id="9220" name="Picture 4" descr="See Explanation.  Clicking on the picture will download&#10; the highest resolution version available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2388" y="2708920"/>
            <a:ext cx="2720535" cy="28870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Роберт Гук </a:t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(1635-1703гг)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859338" y="1600200"/>
            <a:ext cx="3827462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ja-JP" sz="2400" dirty="0" smtClean="0">
                <a:latin typeface="Times New Roman" pitchFamily="18" charset="0"/>
                <a:cs typeface="ＭＳ Ｐゴシック"/>
              </a:rPr>
              <a:t>английский естествоиспытатель, учёный-энциклопедист</a:t>
            </a:r>
          </a:p>
          <a:p>
            <a:pPr>
              <a:lnSpc>
                <a:spcPct val="90000"/>
              </a:lnSpc>
            </a:pPr>
            <a:r>
              <a:rPr lang="ru-RU" altLang="ja-JP" sz="2400" dirty="0" smtClean="0">
                <a:latin typeface="Times New Roman" pitchFamily="18" charset="0"/>
                <a:cs typeface="ＭＳ Ｐゴシック"/>
              </a:rPr>
              <a:t>обнаружил, что пробка разделена на множество крошечных ячеек, напомнивших ему монастырские кельи, и он назвал эти ячейки клетками (по-английски </a:t>
            </a:r>
            <a:r>
              <a:rPr lang="ru-RU" altLang="ja-JP" sz="2400" dirty="0" err="1" smtClean="0">
                <a:latin typeface="Times New Roman" pitchFamily="18" charset="0"/>
                <a:cs typeface="ＭＳ Ｐゴシック"/>
              </a:rPr>
              <a:t>cell</a:t>
            </a:r>
            <a:r>
              <a:rPr lang="ru-RU" altLang="ja-JP" sz="2400" dirty="0" smtClean="0">
                <a:latin typeface="Times New Roman" pitchFamily="18" charset="0"/>
                <a:cs typeface="ＭＳ Ｐゴシック"/>
              </a:rPr>
              <a:t> означает «келья, ячейка, клетка»). </a:t>
            </a: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11273" name="Picture 9" descr="Изображение:HOOKE Robe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2672197"/>
            <a:ext cx="2592288" cy="31618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idx="1"/>
          </p:nvPr>
        </p:nvSpPr>
        <p:spPr>
          <a:xfrm>
            <a:off x="4427538" y="908050"/>
            <a:ext cx="4259262" cy="52181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ja-JP" smtClean="0">
                <a:latin typeface="Times New Roman" pitchFamily="18" charset="0"/>
                <a:cs typeface="ＭＳ Ｐゴシック"/>
              </a:rPr>
              <a:t>Р.Гук обнаружил, что пробка разделена на множество крошечных ячеек, напомнивших ему монастырские кельи, и он назвал эти ячейки клетками (по-английски cell означает «келья, ячейка, клетка»).</a:t>
            </a:r>
            <a:r>
              <a:rPr lang="ru-RU" altLang="ja-JP" smtClean="0">
                <a:cs typeface="ＭＳ Ｐゴシック"/>
              </a:rPr>
              <a:t> </a:t>
            </a:r>
            <a:endParaRPr lang="ru-RU" smtClean="0"/>
          </a:p>
        </p:txBody>
      </p:sp>
      <p:pic>
        <p:nvPicPr>
          <p:cNvPr id="22530" name="Picture 5" descr="Изображение:Cork Micrographia Hook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250825" y="1618032"/>
            <a:ext cx="3169047" cy="418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Антони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ван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 Левенгук </a:t>
            </a:r>
            <a:r>
              <a:rPr lang="ru-RU" altLang="ja-JP" sz="4000" b="1" dirty="0" smtClean="0">
                <a:solidFill>
                  <a:srgbClr val="FF0000"/>
                </a:solidFill>
                <a:latin typeface="Times New Roman" pitchFamily="18" charset="0"/>
                <a:cs typeface="ＭＳ Ｐゴシック"/>
              </a:rPr>
              <a:t>(1632—1723)</a:t>
            </a:r>
            <a:r>
              <a:rPr lang="ru-RU" altLang="ja-JP" sz="4000" dirty="0" smtClean="0">
                <a:solidFill>
                  <a:srgbClr val="FF0000"/>
                </a:solidFill>
                <a:cs typeface="ＭＳ Ｐゴシック"/>
              </a:rPr>
              <a:t> </a:t>
            </a:r>
            <a:endParaRPr 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140200" y="1600200"/>
            <a:ext cx="4546600" cy="4525963"/>
          </a:xfrm>
        </p:spPr>
        <p:txBody>
          <a:bodyPr>
            <a:normAutofit/>
          </a:bodyPr>
          <a:lstStyle/>
          <a:p>
            <a:r>
              <a:rPr lang="ru-RU" altLang="ja-JP" sz="2800" dirty="0" smtClean="0">
                <a:latin typeface="Times New Roman" pitchFamily="18" charset="0"/>
                <a:cs typeface="ＭＳ Ｐゴシック"/>
              </a:rPr>
              <a:t>В 1674 году этот  голландский мастер с помощью микроскопа впервые увидел в капле воды «зверьков» — движущиеся живые организмы. </a:t>
            </a:r>
            <a:endParaRPr lang="ru-RU" sz="2800" dirty="0" smtClean="0">
              <a:latin typeface="Times New Roman" pitchFamily="18" charset="0"/>
            </a:endParaRPr>
          </a:p>
        </p:txBody>
      </p:sp>
      <p:pic>
        <p:nvPicPr>
          <p:cNvPr id="15365" name="Picture 5" descr="levengu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1700808"/>
            <a:ext cx="3319413" cy="41044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Марчелло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Мальпиги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4500563" y="1412875"/>
            <a:ext cx="4186237" cy="4713288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итальянский анатом, который первым применил микроскоп для систематических и сравнительных исследований растений и животных</a:t>
            </a:r>
          </a:p>
        </p:txBody>
      </p:sp>
      <p:pic>
        <p:nvPicPr>
          <p:cNvPr id="19460" name="Picture 4" descr="МАРЧЕЛЛО МАЛЬПИГИ, итальянский анатом, который первым применил микроскоп для систематических и сравнительных исследований растений и животных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636912"/>
            <a:ext cx="2588066" cy="29590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Карл Максимович Бэр</a:t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 (1792-1876гг)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4211638" y="1600200"/>
            <a:ext cx="4475162" cy="4525963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Открытия, сделанные К.М.Бэром, показали, что клетка – единица не только строения, но и развития организмов.</a:t>
            </a:r>
          </a:p>
        </p:txBody>
      </p:sp>
      <p:pic>
        <p:nvPicPr>
          <p:cNvPr id="21509" name="Picture 5" descr="baer_karl_von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9316" y="2924944"/>
            <a:ext cx="2447393" cy="28170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</TotalTime>
  <Words>400</Words>
  <Application>Microsoft Office PowerPoint</Application>
  <PresentationFormat>Экран (4:3)</PresentationFormat>
  <Paragraphs>63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Презентация PowerPoint</vt:lpstr>
      <vt:lpstr>План доклада</vt:lpstr>
      <vt:lpstr>Презентация PowerPoint</vt:lpstr>
      <vt:lpstr>Галилео Галилей</vt:lpstr>
      <vt:lpstr>Роберт Гук  (1635-1703гг)</vt:lpstr>
      <vt:lpstr>Презентация PowerPoint</vt:lpstr>
      <vt:lpstr>Антони ван Левенгук (1632—1723) </vt:lpstr>
      <vt:lpstr>Марчелло Мальпиги</vt:lpstr>
      <vt:lpstr>Карл Максимович Бэр  (1792-1876гг)</vt:lpstr>
      <vt:lpstr>Маттиас Якоб Шлейден  (1804-1881гг)</vt:lpstr>
      <vt:lpstr>Теодор Шванн (1810- 1882гг)</vt:lpstr>
      <vt:lpstr>Рудольф Вирхов (1821—1902) </vt:lpstr>
      <vt:lpstr>Иван Дорофеевич Чистяков  (1843-1877гг )</vt:lpstr>
      <vt:lpstr>ФЛЕМИНГ, АЛЕКСАНДР  (1881–1955)</vt:lpstr>
      <vt:lpstr>Иван Николаевич Горожанкин (1848-1904гг) </vt:lpstr>
      <vt:lpstr>Сергей Гаврилович Навашин (1857 – 1930гг </vt:lpstr>
      <vt:lpstr>Илья Ильич Мечников (1845-1916)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2011-03-23T15:52:27Z</dcterms:created>
  <dcterms:modified xsi:type="dcterms:W3CDTF">2015-01-24T08:48:29Z</dcterms:modified>
</cp:coreProperties>
</file>