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13" r:id="rId3"/>
    <p:sldMasterId id="2147483725" r:id="rId4"/>
    <p:sldMasterId id="2147483737" r:id="rId5"/>
    <p:sldMasterId id="2147483749" r:id="rId6"/>
    <p:sldMasterId id="2147483761" r:id="rId7"/>
    <p:sldMasterId id="2147483773" r:id="rId8"/>
    <p:sldMasterId id="2147483785" r:id="rId9"/>
    <p:sldMasterId id="2147483797" r:id="rId10"/>
    <p:sldMasterId id="2147483809" r:id="rId11"/>
    <p:sldMasterId id="2147483821" r:id="rId12"/>
    <p:sldMasterId id="2147483833" r:id="rId13"/>
    <p:sldMasterId id="2147483845" r:id="rId14"/>
  </p:sldMasterIdLst>
  <p:sldIdLst>
    <p:sldId id="256" r:id="rId15"/>
    <p:sldId id="258" r:id="rId16"/>
    <p:sldId id="257" r:id="rId17"/>
    <p:sldId id="259" r:id="rId18"/>
    <p:sldId id="260" r:id="rId19"/>
    <p:sldId id="263" r:id="rId20"/>
    <p:sldId id="265" r:id="rId21"/>
    <p:sldId id="262" r:id="rId22"/>
    <p:sldId id="264" r:id="rId23"/>
    <p:sldId id="266" r:id="rId24"/>
    <p:sldId id="267" r:id="rId25"/>
    <p:sldId id="268" r:id="rId26"/>
    <p:sldId id="269" r:id="rId27"/>
    <p:sldId id="270" r:id="rId28"/>
    <p:sldId id="26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6" autoAdjust="0"/>
    <p:restoredTop sz="94660"/>
  </p:normalViewPr>
  <p:slideViewPr>
    <p:cSldViewPr>
      <p:cViewPr varScale="1">
        <p:scale>
          <a:sx n="100" d="100"/>
          <a:sy n="100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9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031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FBB59-3BA2-4203-BDDC-7A46F57AD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4843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A3178-1CBC-49DC-9394-A11A20DC7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110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1A9DB-140F-4BA0-89FA-13D8110A4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616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7F79-BAF4-4C89-8CFD-1D0746065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0857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9582-41C5-4187-B7F2-2AE0D7A65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399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92E47-755A-449F-9562-2283B3A59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792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2ADA7-0F10-41D0-8189-D4DBA0A92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251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8F020-5AE7-40B5-93D9-25D340140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85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5929A-73CE-416C-9DCB-FC1D405B7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264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0A09-E391-483A-92D4-DB03FEFFE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2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914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A2D8-60CD-4124-8C05-0B77D4106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134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593F7-C6B7-496D-B61B-D4D668C9B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708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DD670-7709-4FEB-AE53-1E68981F4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037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371A-E8AD-4F16-A862-95420DC9D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4495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577E8-F35A-4E2D-8A17-8CC94D614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371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3A1E-98AF-45D9-A150-18D1C9A9F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7753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0D64E-A6A9-4ADB-80E2-0B1AAF96D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9940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D167-3D9B-4EDB-9B8E-77BFAED62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4444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B1C19-8F1A-41B8-81D3-6304485E3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436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278-F078-4B18-AB18-4D94CBC2F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98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1472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3E1D-1FB8-4458-8F4B-D9D10D73A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6720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A1A7-E0C2-4EB3-A6B0-8F63B5F87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556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370A3-C2C3-49AB-A955-7D898FDBC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423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2E1CA-B941-454F-8D81-D02DC42F3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12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CBF5-0F4B-4683-9C21-6A6293AA8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1674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6D7CB-6599-46AC-A5DD-88E26FC09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151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0A13-B03B-47AD-A91A-F876BD6E1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5744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704EA-CB3D-439C-A6BB-D91F7E33C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567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E7F56-A1D9-4E03-BF87-B60764433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096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59D46-F895-4753-A69B-3C8F91A19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966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A616-C468-4633-A1C9-DE7643217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7241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FF182-5665-40CC-AB9A-714A57EAB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759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66FF-C9F4-4513-94DA-01395F756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467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5D5B0-ACFA-4C0E-BFA2-E6EB5D869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533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FBF1D-F90D-4678-87F0-6CC685FFE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20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665F6-CDC7-4525-BD34-F2644C57B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0853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0E1B-115C-4BB4-AA0D-0FED6CD72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517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C0834-9CD0-4E39-8378-F3489131A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966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2F741-63C6-4EEA-83E7-6E44F44B5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2735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70DFB-C5DC-4055-92F8-603EE6C8A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4918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87749-B995-4918-8D89-9232C2838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399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B9994-7230-44AC-ACBC-1CC5854D14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5714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A75A-2CB4-4B7C-886E-84A13BE7F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1885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5A45B-87B6-452A-AF7A-200A98695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693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2900-D55E-402C-8333-E7A82263F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3245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DC967-D79F-4322-9582-FF1FF79C9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909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55B0-E78B-49E5-B84C-14D827C62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726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AC7FF-ACFF-4DF7-B8D9-E2AD873EF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3733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46110-0CEF-4508-8495-BE7DDEFCA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34704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0C94B-538E-4803-A2F3-67E672F48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369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86855-01A5-481A-9745-169CB95B1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646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427E2-30FD-46F2-AFF1-CCB6B552FA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579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7242-63C2-422B-867A-49DA999CC6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2775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7584-D53E-42D4-8565-E63F09D429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47761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98B62-43C4-4358-8C78-D2A74E425E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17681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BF08C-2B7D-49B3-BC87-6FB9509C5C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1558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4E399-B547-4146-A561-218A8BC98A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5209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F17A9-FBD6-471D-A84D-E81C148252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64488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131DF-5212-44A3-A77D-00B31A78A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64790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10D5-86B5-4D97-A76F-9EA5E5F1AE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54054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9AD24-1118-4430-9436-D3E04F8E89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7178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6A5E5-2CCC-40CA-A8CF-F0EA706522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4283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64201-3801-4C0A-B5A6-AFEEF62CF0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291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95316-62F9-4E70-AD68-9A42EED146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748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40448-400D-4173-AD4E-C0C680E5BA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242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B57CB-C727-42E7-A360-4EF646DB6C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889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07894-6FB1-4396-86D6-4DF7F8A7DF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7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538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5930C-F54E-411F-A8F1-98C127A327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23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D43FB-AFAE-4EEA-ABBD-2844EB515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168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278AB-8A40-48F4-A5E8-CE5FBB0CF8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327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BB959-1141-4EB5-A42E-45DAB8C5A3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539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504AD-E098-4DF2-BDCA-727E1DFD77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854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AA5A4-3BCD-4E22-8EAF-EDA908D32E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360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0EBF9-B9C6-4F1A-85C4-9E24112517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489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776A-0727-474E-A3F6-156B332E2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0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4CF9-0B26-4F48-9137-2DDFEBD29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743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433F9-5B24-4AC4-9D0F-4C705FBDC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8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88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2946-AA07-4C52-B275-D777063C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533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F29CD-A199-424C-B7F5-BBD386681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08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C91AF-016E-4F89-A51D-B0AC80690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660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23DB-F730-4A2F-B625-1DAEB0176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159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12FC1-853A-4C54-BB1C-B429B3A8F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34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66B8-4E73-4585-B11E-D1AD9D61B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754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EFBF-81A1-41B1-8784-ABF8B3650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34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EF586-D267-4516-B2C0-40E3BFE5E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35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4FC23-830F-469D-8E94-EB3E4E592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137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4245-037A-4257-AD00-236457753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6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21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4BD2A-7E4E-424D-BAB9-742A9F98F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67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E137C-8188-47FC-8C50-2D558A4CD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18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1A75-C96A-447B-ADCC-0F1DE34F4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00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B1A18-12A6-4262-AD2C-7574FA969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306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6A03A-28E2-4AA0-8942-50CE08171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999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942A-C7AB-4154-A405-0FAD867D3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588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F3267-EC3A-4551-9560-0EEC81434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92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9902-51C4-48E0-AE2A-FE39EAC0F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44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9061-AAF5-419C-BA1C-B96515A83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728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906A2-ECD5-4B29-89D1-DD4E1D936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9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457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3AEC-B332-4604-8310-698EBA385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112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FFDBC-FEB0-423B-88D3-DF7A4DA30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95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16258-7319-4684-B461-9C95179C2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004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21C4F-7BFC-40B5-B10B-B78688957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907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BC5F-946F-4FC8-BC70-1C658E518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386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FBEF2-69D5-40FD-86E5-A18A75A78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850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C9FFF-C9A3-4B42-ABB2-C05838EEA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1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F854-6468-40DC-8E6D-96EF0F7C7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018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7B746-7A90-4813-A9A0-5416E338B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764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047D4-B850-401A-9FDC-CE17E8CD7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5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253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545EC-8D83-476C-9EFE-AAD29A3B4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259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7BC22-ACD9-446D-BF97-F66C1F25F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936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08FD1-26C0-481D-A7EB-B9A7614B5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489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E1E6B-E927-4F24-B7F4-9BB3396CB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10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BE25-119E-4945-B7C3-144EF7CBB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0989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9340-6BF6-417A-AD74-C7291F1CA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1400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C9C9A-5169-4605-BC82-8C8A44AF5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6092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1F59-30D8-4D37-B93A-3167DF8BE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576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DDF1F-433A-4084-8C9E-9D12BC89C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074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3BA1F-7EA5-4903-9C6E-EAFB3F028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0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0364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36331-9553-4892-904E-03482E51F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5936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A2FA-9127-4590-8FB4-94F3E3D86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812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39D03-C093-4169-AAD0-3CE5DB681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5982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0177-9385-44EF-9B39-91544F5B9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232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F1A1E-2452-4289-BD26-AF9464FC2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7195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5651A-ECE9-4A8D-8FD6-1C08A749C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971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1C278-79E3-4347-BEF7-86BAFC048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3934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20147-344B-49BB-B486-8C2B92442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112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6294-1893-4B32-8D0E-3B5DC0B51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017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02946-CD3D-44CA-884E-FB78D4EFC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87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70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B62A8-10E3-4B80-9AEC-1C885B8E8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3624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5A1C-3A7B-4128-8C42-970189A34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274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95448-67F1-4E0F-AD2D-C17E65116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315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3F899-1298-43B4-9E41-24D4739D2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015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18192-1EF8-4A22-B210-647934B2A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729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3899F-0489-480B-83FF-04DD12502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93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4574B-9E7F-46F8-9288-FD27A225B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328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AADEA-2706-4E0E-A98D-3D082351F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327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61F00-F8B8-4FCF-8EFD-1193DB981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2129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932F-8B53-4040-8CFB-4EAB515AF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5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0729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E9E9A-7E0E-46BB-AC39-3BAB5BD44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924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A1ADF-7682-45CE-A780-548F60935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0466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5021D-5F20-4434-9C2A-83FBB7E1C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473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935F-2E40-40BC-BAD4-2F3F7C3F8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8724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CA9EA-57EF-4735-B9E0-8D0B8B0B9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628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BE9D8-92BB-4E71-9FF3-B08B5B619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911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06300-44B9-480C-9C41-31AEC940C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2981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FCBF9-0FB9-4D7E-9033-762C2E171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884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C637-FD3A-4969-8B35-821B7E0ED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253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7B0EB-AD66-4268-93D6-C5A76299A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3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fld id="{3595A424-38B5-4C62-BFAE-89F55FD7969A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E9610C48-74DA-4FA2-B14D-339A7D4E6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C6790EF8-7412-462F-8FEF-DF498AEDB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84B3ADD3-082D-4936-9340-436991C43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pic>
        <p:nvPicPr>
          <p:cNvPr id="14339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D85B9C-5699-4AC9-B232-5ADB39D00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15363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4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B05CB0-84C8-4EE5-8B3F-5399488D3A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32419633-A780-4A8F-AA04-B8DD546262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9B053E58-EC74-4A8E-8938-03708396B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3ABB566B-5BFB-4D14-BE45-B795B114E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FADA1075-5F86-49AB-BC30-43E9EB5F5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8CB743E5-46FB-40B9-B3EB-41D6A3ACB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B6A74950-B40A-4B91-BDCE-78145182C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6E68D4C6-C405-4CAD-9A4A-36A0CE3C1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329F0E53-C662-4C9D-AEB7-64051FC13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rezentacii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chel.ru/user/yaranova/news/page/15/" TargetMode="External"/><Relationship Id="rId2" Type="http://schemas.openxmlformats.org/officeDocument/2006/relationships/hyperlink" Target="http://www.pmedia.ru/go/mon/iumk/science/bio_1/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images.yandex.ru/" TargetMode="External"/><Relationship Id="rId4" Type="http://schemas.openxmlformats.org/officeDocument/2006/relationships/hyperlink" Target="http://zdorov10.ucoz.ru/index/cvetok/0-14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836712"/>
            <a:ext cx="7117180" cy="1728192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 – живой организм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3714750" y="0"/>
            <a:ext cx="2286000" cy="4286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Prezentacii.com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2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2376264"/>
          </a:xfrm>
        </p:spPr>
        <p:txBody>
          <a:bodyPr/>
          <a:lstStyle/>
          <a:p>
            <a:pPr lvl="0"/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поглощения веществ растением из окружающей среды, превращение и удаление из организма конечных продуктов жизнедеятельности называется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717032"/>
            <a:ext cx="8229600" cy="2836912"/>
          </a:xfrm>
        </p:spPr>
        <p:txBody>
          <a:bodyPr/>
          <a:lstStyle/>
          <a:p>
            <a:r>
              <a:rPr lang="ru-RU" dirty="0" smtClean="0"/>
              <a:t>а</a:t>
            </a:r>
            <a:r>
              <a:rPr lang="ru-RU" dirty="0"/>
              <a:t>) питанием;</a:t>
            </a:r>
          </a:p>
          <a:p>
            <a:r>
              <a:rPr lang="ru-RU" dirty="0"/>
              <a:t>б) дыханием;</a:t>
            </a:r>
          </a:p>
          <a:p>
            <a:r>
              <a:rPr lang="ru-RU" dirty="0"/>
              <a:t>в) обменом веществ;</a:t>
            </a:r>
          </a:p>
          <a:p>
            <a:r>
              <a:rPr lang="ru-RU" dirty="0"/>
              <a:t>г) выделением.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4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512168"/>
          </a:xfrm>
        </p:spPr>
        <p:txBody>
          <a:bodyPr/>
          <a:lstStyle/>
          <a:p>
            <a:pPr lvl="0"/>
            <a:r>
              <a:rPr lang="ru-RU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для живых организмов характерно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573016"/>
            <a:ext cx="8229600" cy="2875490"/>
          </a:xfrm>
        </p:spPr>
        <p:txBody>
          <a:bodyPr/>
          <a:lstStyle/>
          <a:p>
            <a:r>
              <a:rPr lang="ru-RU" dirty="0" smtClean="0"/>
              <a:t>а</a:t>
            </a:r>
            <a:r>
              <a:rPr lang="ru-RU" dirty="0"/>
              <a:t>) уменьшение веса;</a:t>
            </a:r>
          </a:p>
          <a:p>
            <a:r>
              <a:rPr lang="ru-RU" dirty="0"/>
              <a:t>б) изменение окраски;</a:t>
            </a:r>
          </a:p>
          <a:p>
            <a:r>
              <a:rPr lang="ru-RU" dirty="0"/>
              <a:t>в) дыхание;</a:t>
            </a:r>
          </a:p>
          <a:p>
            <a:r>
              <a:rPr lang="ru-RU" dirty="0"/>
              <a:t>г) взаимодействие со средой.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1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661046"/>
          </a:xfrm>
        </p:spPr>
        <p:txBody>
          <a:bodyPr/>
          <a:lstStyle/>
          <a:p>
            <a:pPr lvl="0"/>
            <a:r>
              <a:rPr lang="ru-RU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растительный организм выделяет в процессе дыхания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212976"/>
            <a:ext cx="8229600" cy="3052936"/>
          </a:xfrm>
        </p:spPr>
        <p:txBody>
          <a:bodyPr/>
          <a:lstStyle/>
          <a:p>
            <a:r>
              <a:rPr lang="ru-RU" dirty="0" smtClean="0"/>
              <a:t>а</a:t>
            </a:r>
            <a:r>
              <a:rPr lang="ru-RU" dirty="0"/>
              <a:t>) углекислый газ;</a:t>
            </a:r>
          </a:p>
          <a:p>
            <a:r>
              <a:rPr lang="ru-RU" dirty="0"/>
              <a:t>б) кислород;</a:t>
            </a:r>
          </a:p>
          <a:p>
            <a:r>
              <a:rPr lang="ru-RU" dirty="0"/>
              <a:t>в) азот;</a:t>
            </a:r>
          </a:p>
          <a:p>
            <a:r>
              <a:rPr lang="ru-RU" dirty="0"/>
              <a:t>г) водород.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9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2290266"/>
          </a:xfrm>
        </p:spPr>
        <p:txBody>
          <a:bodyPr/>
          <a:lstStyle/>
          <a:p>
            <a:pPr lvl="0"/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часть организма, имеющую определенное строение и выполняющую определенные функции</a:t>
            </a:r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645024"/>
            <a:ext cx="8229600" cy="2764904"/>
          </a:xfrm>
        </p:spPr>
        <p:txBody>
          <a:bodyPr/>
          <a:lstStyle/>
          <a:p>
            <a:r>
              <a:rPr lang="ru-RU" dirty="0" smtClean="0"/>
              <a:t>а</a:t>
            </a:r>
            <a:r>
              <a:rPr lang="ru-RU" dirty="0"/>
              <a:t>) </a:t>
            </a:r>
            <a:r>
              <a:rPr lang="ru-RU" dirty="0" smtClean="0"/>
              <a:t>организм</a:t>
            </a:r>
            <a:r>
              <a:rPr lang="ru-RU" dirty="0"/>
              <a:t>;</a:t>
            </a:r>
          </a:p>
          <a:p>
            <a:r>
              <a:rPr lang="ru-RU" dirty="0"/>
              <a:t>б) орган;</a:t>
            </a:r>
          </a:p>
          <a:p>
            <a:r>
              <a:rPr lang="ru-RU" dirty="0"/>
              <a:t>в) тело;</a:t>
            </a:r>
          </a:p>
          <a:p>
            <a:r>
              <a:rPr lang="ru-RU" dirty="0"/>
              <a:t>г) элемент.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0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3, вопросы после параграфа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1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http://www.pmedia.ru/go/mon/iumk/science/bio_1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http://www.forchel.ru/user/yaranova/news/page/15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zdorov10.ucoz.ru/index/cvetok/0-147</a:t>
            </a:r>
            <a:endParaRPr lang="ru-RU" dirty="0" smtClean="0"/>
          </a:p>
          <a:p>
            <a:r>
              <a:rPr lang="en-US" dirty="0">
                <a:hlinkClick r:id="rId5"/>
              </a:rPr>
              <a:t>http://images.yandex.ru</a:t>
            </a:r>
            <a:r>
              <a:rPr lang="en-US" dirty="0" smtClean="0">
                <a:hlinkClick r:id="rId5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8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ЖИВЫХ ОРГАНИЗМОВ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Дышат</a:t>
            </a:r>
          </a:p>
          <a:p>
            <a:r>
              <a:rPr lang="ru-RU" dirty="0" smtClean="0"/>
              <a:t>Питаются </a:t>
            </a:r>
          </a:p>
          <a:p>
            <a:r>
              <a:rPr lang="ru-RU" dirty="0" smtClean="0"/>
              <a:t>Размножаются</a:t>
            </a:r>
          </a:p>
          <a:p>
            <a:r>
              <a:rPr lang="ru-RU" dirty="0" smtClean="0"/>
              <a:t>Растут</a:t>
            </a:r>
          </a:p>
          <a:p>
            <a:r>
              <a:rPr lang="ru-RU" dirty="0" smtClean="0"/>
              <a:t>Развиваются</a:t>
            </a:r>
          </a:p>
          <a:p>
            <a:r>
              <a:rPr lang="ru-RU" dirty="0" smtClean="0"/>
              <a:t>Реагируют на внешнее воздействие</a:t>
            </a:r>
          </a:p>
          <a:p>
            <a:r>
              <a:rPr lang="ru-RU" dirty="0" smtClean="0"/>
              <a:t>Умирают</a:t>
            </a:r>
          </a:p>
          <a:p>
            <a:r>
              <a:rPr lang="ru-RU" b="1" dirty="0" smtClean="0"/>
              <a:t>СОСТОЯТ ИЗ КЛЕТОК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073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11760" y="836712"/>
            <a:ext cx="4680520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КЛЕТКИ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411760" y="2132856"/>
            <a:ext cx="4680520" cy="1944216"/>
            <a:chOff x="2411760" y="2132856"/>
            <a:chExt cx="4680520" cy="194421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411760" y="2780928"/>
              <a:ext cx="4680520" cy="1296144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ОРГАН</a:t>
              </a:r>
              <a:endPara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4752020" y="2132856"/>
              <a:ext cx="0" cy="6480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2411760" y="4077072"/>
            <a:ext cx="4680520" cy="2016224"/>
            <a:chOff x="2411760" y="4077072"/>
            <a:chExt cx="4680520" cy="201622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411760" y="4797152"/>
              <a:ext cx="4680520" cy="1296144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ОРГАНИЗМ</a:t>
              </a:r>
              <a:endPara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" name="Прямая со стрелкой 9"/>
            <p:cNvCxnSpPr>
              <a:endCxn id="6" idx="0"/>
            </p:cNvCxnSpPr>
            <p:nvPr/>
          </p:nvCxnSpPr>
          <p:spPr>
            <a:xfrm>
              <a:off x="4752020" y="4077072"/>
              <a:ext cx="0" cy="72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ПРОЦЕССЫ ЖИЗНЕДЕЯТЕЛЬНОСТИ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09411"/>
            <a:ext cx="8229600" cy="284778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Жизнедеятельность</a:t>
            </a:r>
            <a:r>
              <a:rPr lang="ru-RU" b="1" dirty="0" smtClean="0"/>
              <a:t>  - это процессы, протекающие в организме и обеспечивающие его существование.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452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Питание и дыхание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user\Documents\МА\6 класс\4\rastenie-organiz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1516685"/>
            <a:ext cx="550861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7427" y="166735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кислород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19651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углекислый газ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140669" y="2005904"/>
            <a:ext cx="144016" cy="991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689475" y="2533530"/>
            <a:ext cx="216024" cy="4955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5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Скругленный прямоугольник 3"/>
          <p:cNvGrpSpPr>
            <a:grpSpLocks/>
          </p:cNvGrpSpPr>
          <p:nvPr/>
        </p:nvGrpSpPr>
        <p:grpSpPr bwMode="auto">
          <a:xfrm>
            <a:off x="1023938" y="2474913"/>
            <a:ext cx="7096125" cy="3565525"/>
            <a:chOff x="645" y="1559"/>
            <a:chExt cx="4470" cy="2246"/>
          </a:xfrm>
        </p:grpSpPr>
        <p:pic>
          <p:nvPicPr>
            <p:cNvPr id="13314" name="Скругленный прямоугольник 3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" y="1559"/>
              <a:ext cx="4470" cy="2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5" name="Text Box 3"/>
            <p:cNvSpPr txBox="1">
              <a:spLocks noChangeArrowheads="1"/>
            </p:cNvSpPr>
            <p:nvPr/>
          </p:nvSpPr>
          <p:spPr bwMode="auto">
            <a:xfrm>
              <a:off x="766" y="1679"/>
              <a:ext cx="4228" cy="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835150" y="3141663"/>
            <a:ext cx="2016125" cy="2016125"/>
            <a:chOff x="2051720" y="3284984"/>
            <a:chExt cx="1872208" cy="1800200"/>
          </a:xfrm>
        </p:grpSpPr>
        <p:sp>
          <p:nvSpPr>
            <p:cNvPr id="13" name="Овал 12"/>
            <p:cNvSpPr/>
            <p:nvPr/>
          </p:nvSpPr>
          <p:spPr>
            <a:xfrm>
              <a:off x="2051720" y="3284984"/>
              <a:ext cx="1872208" cy="1800200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335" name="TextBox 17"/>
            <p:cNvSpPr txBox="1">
              <a:spLocks noChangeArrowheads="1"/>
            </p:cNvSpPr>
            <p:nvPr/>
          </p:nvSpPr>
          <p:spPr bwMode="auto">
            <a:xfrm>
              <a:off x="2411760" y="3645024"/>
              <a:ext cx="122413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5400" b="1"/>
                <a:t>АБ</a:t>
              </a:r>
            </a:p>
          </p:txBody>
        </p:sp>
      </p:grpSp>
      <p:sp>
        <p:nvSpPr>
          <p:cNvPr id="13318" name="Заголовок 1"/>
          <p:cNvSpPr>
            <a:spLocks noGrp="1"/>
          </p:cNvSpPr>
          <p:nvPr>
            <p:ph type="title"/>
          </p:nvPr>
        </p:nvSpPr>
        <p:spPr>
          <a:xfrm>
            <a:off x="914400" y="-17462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 веществ, выделение</a:t>
            </a:r>
          </a:p>
        </p:txBody>
      </p:sp>
      <p:sp>
        <p:nvSpPr>
          <p:cNvPr id="10" name="Овал 9"/>
          <p:cNvSpPr/>
          <p:nvPr/>
        </p:nvSpPr>
        <p:spPr>
          <a:xfrm>
            <a:off x="2700338" y="3429000"/>
            <a:ext cx="935037" cy="9366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979613" y="836613"/>
            <a:ext cx="936625" cy="9366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24075" y="3860800"/>
            <a:ext cx="1223963" cy="1223963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ysClr val="windowText" lastClr="000000"/>
                </a:solidFill>
              </a:rPr>
              <a:t>Е</a:t>
            </a:r>
            <a:endParaRPr lang="ru-RU" sz="60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3" name="Группа 14"/>
          <p:cNvGrpSpPr>
            <a:grpSpLocks/>
          </p:cNvGrpSpPr>
          <p:nvPr/>
        </p:nvGrpSpPr>
        <p:grpSpPr bwMode="auto">
          <a:xfrm>
            <a:off x="1403350" y="1125538"/>
            <a:ext cx="865188" cy="935037"/>
            <a:chOff x="1403648" y="1124744"/>
            <a:chExt cx="864096" cy="936104"/>
          </a:xfrm>
        </p:grpSpPr>
        <p:sp>
          <p:nvSpPr>
            <p:cNvPr id="5" name="Овал 4"/>
            <p:cNvSpPr/>
            <p:nvPr/>
          </p:nvSpPr>
          <p:spPr>
            <a:xfrm>
              <a:off x="1403648" y="1124744"/>
              <a:ext cx="864096" cy="936104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333" name="TextBox 13"/>
            <p:cNvSpPr txBox="1">
              <a:spLocks noChangeArrowheads="1"/>
            </p:cNvSpPr>
            <p:nvPr/>
          </p:nvSpPr>
          <p:spPr bwMode="auto">
            <a:xfrm>
              <a:off x="1619672" y="1124744"/>
              <a:ext cx="4320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000"/>
                <a:t>а</a:t>
              </a:r>
            </a:p>
          </p:txBody>
        </p:sp>
      </p:grpSp>
      <p:grpSp>
        <p:nvGrpSpPr>
          <p:cNvPr id="6" name="Группа 16"/>
          <p:cNvGrpSpPr>
            <a:grpSpLocks/>
          </p:cNvGrpSpPr>
          <p:nvPr/>
        </p:nvGrpSpPr>
        <p:grpSpPr bwMode="auto">
          <a:xfrm>
            <a:off x="2771775" y="1125538"/>
            <a:ext cx="863600" cy="935037"/>
            <a:chOff x="2771800" y="1124744"/>
            <a:chExt cx="864096" cy="936104"/>
          </a:xfrm>
        </p:grpSpPr>
        <p:sp>
          <p:nvSpPr>
            <p:cNvPr id="7" name="Овал 6"/>
            <p:cNvSpPr/>
            <p:nvPr/>
          </p:nvSpPr>
          <p:spPr>
            <a:xfrm>
              <a:off x="2771800" y="1124744"/>
              <a:ext cx="864096" cy="936104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331" name="TextBox 15"/>
            <p:cNvSpPr txBox="1">
              <a:spLocks noChangeArrowheads="1"/>
            </p:cNvSpPr>
            <p:nvPr/>
          </p:nvSpPr>
          <p:spPr bwMode="auto">
            <a:xfrm>
              <a:off x="2987824" y="1196752"/>
              <a:ext cx="4320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000"/>
                <a:t>б</a:t>
              </a:r>
            </a:p>
          </p:txBody>
        </p:sp>
      </p:grpSp>
      <p:grpSp>
        <p:nvGrpSpPr>
          <p:cNvPr id="14" name="Группа 20"/>
          <p:cNvGrpSpPr>
            <a:grpSpLocks/>
          </p:cNvGrpSpPr>
          <p:nvPr/>
        </p:nvGrpSpPr>
        <p:grpSpPr bwMode="auto">
          <a:xfrm>
            <a:off x="2484438" y="3213100"/>
            <a:ext cx="863600" cy="936625"/>
            <a:chOff x="5940152" y="908720"/>
            <a:chExt cx="864096" cy="936104"/>
          </a:xfrm>
        </p:grpSpPr>
        <p:sp>
          <p:nvSpPr>
            <p:cNvPr id="8" name="Овал 7"/>
            <p:cNvSpPr/>
            <p:nvPr/>
          </p:nvSpPr>
          <p:spPr>
            <a:xfrm>
              <a:off x="5940152" y="908720"/>
              <a:ext cx="864096" cy="936104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329" name="TextBox 19"/>
            <p:cNvSpPr txBox="1">
              <a:spLocks noChangeArrowheads="1"/>
            </p:cNvSpPr>
            <p:nvPr/>
          </p:nvSpPr>
          <p:spPr bwMode="auto">
            <a:xfrm>
              <a:off x="6156176" y="980728"/>
              <a:ext cx="6480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000"/>
                <a:t>в</a:t>
              </a:r>
            </a:p>
          </p:txBody>
        </p:sp>
      </p:grpSp>
      <p:grpSp>
        <p:nvGrpSpPr>
          <p:cNvPr id="15" name="Группа 22"/>
          <p:cNvGrpSpPr>
            <a:grpSpLocks/>
          </p:cNvGrpSpPr>
          <p:nvPr/>
        </p:nvGrpSpPr>
        <p:grpSpPr bwMode="auto">
          <a:xfrm>
            <a:off x="2771775" y="3789363"/>
            <a:ext cx="863600" cy="935037"/>
            <a:chOff x="7092280" y="908720"/>
            <a:chExt cx="864096" cy="936104"/>
          </a:xfrm>
        </p:grpSpPr>
        <p:sp>
          <p:nvSpPr>
            <p:cNvPr id="9" name="Овал 8"/>
            <p:cNvSpPr/>
            <p:nvPr/>
          </p:nvSpPr>
          <p:spPr>
            <a:xfrm>
              <a:off x="7092280" y="908720"/>
              <a:ext cx="864096" cy="936104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327" name="TextBox 21"/>
            <p:cNvSpPr txBox="1">
              <a:spLocks noChangeArrowheads="1"/>
            </p:cNvSpPr>
            <p:nvPr/>
          </p:nvSpPr>
          <p:spPr bwMode="auto">
            <a:xfrm>
              <a:off x="7380312" y="980728"/>
              <a:ext cx="4320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000" dirty="0"/>
                <a:t>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878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7882 0.3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196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7.40741E-6 L -0.0474 0.38842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276 0.425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0.02616 L 0.20486 0.1157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708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2.59259E-6 L 0.35435 -0.03148 " pathEditMode="relative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44097 0.01042 " pathEditMode="relative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84 -0.09445 " pathEditMode="relative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9445 L 0.13785 -0.330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182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34 -0.03149 L 0.35434 -0.299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0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97 0.01042 L 0.44097 -0.38865 " pathEditMode="relative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Размножение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60358" y="1556792"/>
            <a:ext cx="4248472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Размножение растений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1257" y="3157736"/>
            <a:ext cx="3812709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Бесполое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008" y="3157736"/>
            <a:ext cx="3817645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Половое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rudocs.exdat.com/pars_docs/tw_refs/291/290188/290188_html_2eea0e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20"/>
          <a:stretch/>
        </p:blipFill>
        <p:spPr bwMode="auto">
          <a:xfrm>
            <a:off x="456042" y="4797152"/>
            <a:ext cx="3976221" cy="1557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://zdorov10.ucoz.ru/_si/0/151273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00" b="17781"/>
          <a:stretch/>
        </p:blipFill>
        <p:spPr bwMode="auto">
          <a:xfrm>
            <a:off x="4667030" y="4753094"/>
            <a:ext cx="3945509" cy="1557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25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и развитие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91927" y="1618425"/>
            <a:ext cx="5104700" cy="4546879"/>
            <a:chOff x="2814790" y="2597696"/>
            <a:chExt cx="4271778" cy="3810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258135" y="2597696"/>
              <a:ext cx="3385088" cy="3810000"/>
              <a:chOff x="3258135" y="2597696"/>
              <a:chExt cx="3385088" cy="3810000"/>
            </a:xfrm>
          </p:grpSpPr>
          <p:pic>
            <p:nvPicPr>
              <p:cNvPr id="2052" name="Picture 4" descr="C:\Users\user\Documents\МА\6 класс\4\iustracao-mostra-sequencia-de-germinacao-da-semente-e-crescimento-da-planta-1307650422079_560x400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1688"/>
              <a:stretch/>
            </p:blipFill>
            <p:spPr bwMode="auto">
              <a:xfrm>
                <a:off x="3701480" y="2597696"/>
                <a:ext cx="443345" cy="3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C:\Users\user\Documents\МА\6 класс\4\iustracao-mostra-sequencia-de-germinacao-da-semente-e-crescimento-da-planta-1307650422079_560x400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381"/>
              <a:stretch/>
            </p:blipFill>
            <p:spPr bwMode="auto">
              <a:xfrm>
                <a:off x="4139952" y="2597696"/>
                <a:ext cx="2059926" cy="3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user\Documents\МА\6 класс\4\iustracao-mostra-sequencia-de-germinacao-da-semente-e-crescimento-da-planta-1307650422079_560x400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1688"/>
              <a:stretch/>
            </p:blipFill>
            <p:spPr bwMode="auto">
              <a:xfrm>
                <a:off x="3258135" y="2597696"/>
                <a:ext cx="443345" cy="3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C:\Users\user\Documents\МА\6 класс\4\iustracao-mostra-sequencia-de-germinacao-da-semente-e-crescimento-da-planta-1307650422079_560x400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1688"/>
              <a:stretch/>
            </p:blipFill>
            <p:spPr bwMode="auto">
              <a:xfrm>
                <a:off x="6199878" y="2597696"/>
                <a:ext cx="443345" cy="3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4" descr="C:\Users\user\Documents\МА\6 класс\4\iustracao-mostra-sequencia-de-germinacao-da-semente-e-crescimento-da-planta-1307650422079_560x40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688"/>
            <a:stretch/>
          </p:blipFill>
          <p:spPr bwMode="auto">
            <a:xfrm>
              <a:off x="2814790" y="2597696"/>
              <a:ext cx="443345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user\Documents\МА\6 класс\4\iustracao-mostra-sequencia-de-germinacao-da-semente-e-crescimento-da-planta-1307650422079_560x40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688"/>
            <a:stretch/>
          </p:blipFill>
          <p:spPr bwMode="auto">
            <a:xfrm>
              <a:off x="6643223" y="2597696"/>
              <a:ext cx="443345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2897533" y="1618425"/>
            <a:ext cx="4045120" cy="4536504"/>
            <a:chOff x="1743410" y="1871076"/>
            <a:chExt cx="3908618" cy="3810000"/>
          </a:xfrm>
        </p:grpSpPr>
        <p:pic>
          <p:nvPicPr>
            <p:cNvPr id="2050" name="Picture 2" descr="C:\Users\user\Documents\МА\6 класс\4\iustracao-mostra-sequencia-de-germinacao-da-semente-e-crescimento-da-planta-1307650422079_560x40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60" r="38442"/>
            <a:stretch/>
          </p:blipFill>
          <p:spPr bwMode="auto">
            <a:xfrm>
              <a:off x="2627783" y="1871076"/>
              <a:ext cx="1136073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user\Documents\МА\6 класс\4\iustracao-mostra-sequencia-de-germinacao-da-semente-e-crescimento-da-planta-1307650422079_560x40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688"/>
            <a:stretch/>
          </p:blipFill>
          <p:spPr bwMode="auto">
            <a:xfrm>
              <a:off x="3731505" y="1871076"/>
              <a:ext cx="443345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user\Documents\МА\6 класс\4\iustracao-mostra-sequencia-de-germinacao-da-semente-e-crescimento-da-planta-1307650422079_560x40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688"/>
            <a:stretch/>
          </p:blipFill>
          <p:spPr bwMode="auto">
            <a:xfrm>
              <a:off x="4174850" y="1871076"/>
              <a:ext cx="443345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:\Users\user\Documents\МА\6 класс\4\iustracao-mostra-sequencia-de-germinacao-da-semente-e-crescimento-da-planta-1307650422079_560x40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688"/>
            <a:stretch/>
          </p:blipFill>
          <p:spPr bwMode="auto">
            <a:xfrm>
              <a:off x="4618195" y="1871076"/>
              <a:ext cx="1033833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:\Users\user\Documents\МА\6 класс\4\iustracao-mostra-sequencia-de-germinacao-da-semente-e-crescimento-da-planta-1307650422079_560x40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688"/>
            <a:stretch/>
          </p:blipFill>
          <p:spPr bwMode="auto">
            <a:xfrm>
              <a:off x="1743410" y="1871076"/>
              <a:ext cx="443345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user\Documents\МА\6 класс\4\iustracao-mostra-sequencia-de-germinacao-da-semente-e-crescimento-da-planta-1307650422079_560x40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688"/>
            <a:stretch/>
          </p:blipFill>
          <p:spPr bwMode="auto">
            <a:xfrm>
              <a:off x="2184439" y="1871076"/>
              <a:ext cx="443345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 descr="C:\Users\user\Documents\МА\6 класс\4\iustracao-mostra-sequencia-de-germinacao-da-semente-e-crescimento-da-planta-1307650422079_560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1" r="55517"/>
          <a:stretch/>
        </p:blipFill>
        <p:spPr bwMode="auto">
          <a:xfrm>
            <a:off x="3436529" y="1698707"/>
            <a:ext cx="1747944" cy="445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cuments\МА\6 класс\4\iustracao-mostra-sequencia-de-germinacao-da-semente-e-crescimento-da-planta-1307650422079_560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43"/>
          <a:stretch/>
        </p:blipFill>
        <p:spPr bwMode="auto">
          <a:xfrm>
            <a:off x="3600867" y="1754685"/>
            <a:ext cx="1408078" cy="440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8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844824"/>
            <a:ext cx="7632848" cy="381642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Организм – живая система (биосистема). Жизнь растительного  организма зависит от слаженной работы его органов и от условий, в которых обитает растение. Основные процессы жизнедеятельности растения как живого организма: питание, дыхание, выделение, размножение, обмен веществ, рост и развитие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7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Buisiness_ID04">
  <a:themeElements>
    <a:clrScheme name="9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9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uisiness_ID04">
  <a:themeElements>
    <a:clrScheme name="10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10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uisiness_ID04">
  <a:themeElements>
    <a:clrScheme name="11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11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ShipNature">
  <a:themeElements>
    <a:clrScheme name="ShipNatur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ShipNatu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pNatur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ShipNature">
  <a:themeElements>
    <a:clrScheme name="1_ShipNatur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ShipNatu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pNatur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uisiness_ID04">
  <a:themeElements>
    <a:clrScheme name="1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1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uisiness_ID04">
  <a:themeElements>
    <a:clrScheme name="2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2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uisiness_ID04">
  <a:themeElements>
    <a:clrScheme name="3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3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uisiness_ID04">
  <a:themeElements>
    <a:clrScheme name="4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4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uisiness_ID04">
  <a:themeElements>
    <a:clrScheme name="5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5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uisiness_ID04">
  <a:themeElements>
    <a:clrScheme name="6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6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uisiness_ID04">
  <a:themeElements>
    <a:clrScheme name="7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7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uisiness_ID04">
  <a:themeElements>
    <a:clrScheme name="8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8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105</TotalTime>
  <Words>248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Тема1</vt:lpstr>
      <vt:lpstr>1_Buisiness_ID04</vt:lpstr>
      <vt:lpstr>2_Buisiness_ID04</vt:lpstr>
      <vt:lpstr>3_Buisiness_ID04</vt:lpstr>
      <vt:lpstr>4_Buisiness_ID04</vt:lpstr>
      <vt:lpstr>5_Buisiness_ID04</vt:lpstr>
      <vt:lpstr>6_Buisiness_ID04</vt:lpstr>
      <vt:lpstr>7_Buisiness_ID04</vt:lpstr>
      <vt:lpstr>8_Buisiness_ID04</vt:lpstr>
      <vt:lpstr>9_Buisiness_ID04</vt:lpstr>
      <vt:lpstr>10_Buisiness_ID04</vt:lpstr>
      <vt:lpstr>11_Buisiness_ID04</vt:lpstr>
      <vt:lpstr>ShipNature</vt:lpstr>
      <vt:lpstr>1_ShipNature</vt:lpstr>
      <vt:lpstr>Растения – живой организм</vt:lpstr>
      <vt:lpstr>СВОЙСТВА ЖИВЫХ ОРГАНИЗМОВ</vt:lpstr>
      <vt:lpstr>Презентация PowerPoint</vt:lpstr>
      <vt:lpstr>ПРОЦЕССЫ ЖИЗНЕДЕЯТЕЛЬНОСТИ</vt:lpstr>
      <vt:lpstr>Питание и дыхание </vt:lpstr>
      <vt:lpstr>Обмен веществ, выделение</vt:lpstr>
      <vt:lpstr>Размножение </vt:lpstr>
      <vt:lpstr>Рост и развитие </vt:lpstr>
      <vt:lpstr>Презентация PowerPoint</vt:lpstr>
      <vt:lpstr>Процесс поглощения веществ растением из окружающей среды, превращение и удаление из организма конечных продуктов жизнедеятельности называется:</vt:lpstr>
      <vt:lpstr>Только для живых организмов характерно:</vt:lpstr>
      <vt:lpstr>Что растительный организм выделяет в процессе дыхания?</vt:lpstr>
      <vt:lpstr>Как называется часть организма, имеющую определенное строение и выполняющую определенные функции?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– живой организм</dc:title>
  <dc:creator>user</dc:creator>
  <cp:lastModifiedBy>User</cp:lastModifiedBy>
  <cp:revision>15</cp:revision>
  <dcterms:created xsi:type="dcterms:W3CDTF">2012-09-12T14:42:52Z</dcterms:created>
  <dcterms:modified xsi:type="dcterms:W3CDTF">2014-09-08T18:42:59Z</dcterms:modified>
</cp:coreProperties>
</file>