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0" r:id="rId9"/>
    <p:sldId id="269" r:id="rId10"/>
    <p:sldId id="291" r:id="rId11"/>
    <p:sldId id="263" r:id="rId12"/>
    <p:sldId id="264" r:id="rId13"/>
    <p:sldId id="270" r:id="rId14"/>
    <p:sldId id="278" r:id="rId15"/>
    <p:sldId id="268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9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>
        <p:scale>
          <a:sx n="66" d="100"/>
          <a:sy n="66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1B8A-BA75-43FA-AEDC-9376BE6A110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340B4-D504-45F3-8651-6C8CBCDEF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61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40B4-D504-45F3-8651-6C8CBCDEF0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40B4-D504-45F3-8651-6C8CBCDEF04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1CA474-CD86-41A4-9649-EDAE0FE5F526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8BE5B0-8820-4C10-B180-F302168A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Downloads\&#1042;&#1080;&#1090;&#1072;&#1084;&#1080;&#1085;&#1099;.mp4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xCsCOSoYh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Downloads\ABC%20&#1072;&#1083;&#1092;&#1072;&#1074;&#1080;&#1090;%20&#1079;&#1076;&#1086;&#1088;&#1086;&#1074;&#1100;&#1103;.mp4" TargetMode="Externa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79"/>
            <a:ext cx="7920880" cy="216024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Сколько весит здоровье?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6192688" cy="230425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для урока  биологии по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теме «Витамины».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Выполнила  учитель биологии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СОШ №143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Тимофеева Н.Н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760640" cy="5257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8144" y="260648"/>
            <a:ext cx="3275856" cy="6336704"/>
          </a:xfrm>
        </p:spPr>
        <p:txBody>
          <a:bodyPr/>
          <a:lstStyle/>
          <a:p>
            <a:r>
              <a:rPr lang="ru-RU" sz="2400" dirty="0" smtClean="0"/>
              <a:t>При избыточном потреблении витаминов могут возникать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гипервитаминозы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5256584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Виды витаминной недостаточности</a:t>
            </a:r>
            <a:endParaRPr lang="ru-RU" sz="3600" dirty="0">
              <a:solidFill>
                <a:srgbClr val="FFC00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flipH="1">
            <a:off x="1619672" y="1412776"/>
            <a:ext cx="1476164" cy="7200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  <a:endCxn id="14" idx="0"/>
          </p:cNvCxnSpPr>
          <p:nvPr/>
        </p:nvCxnSpPr>
        <p:spPr>
          <a:xfrm>
            <a:off x="3095836" y="1412776"/>
            <a:ext cx="1404156" cy="7200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39552" y="2132856"/>
            <a:ext cx="2304256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Авитаминоз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2132856"/>
            <a:ext cx="259228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002060"/>
                </a:solidFill>
              </a:rPr>
              <a:t>Гиповитаминоз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3284984"/>
            <a:ext cx="2304256" cy="19442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Отсутствие в организме какого-либо витамина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3212976"/>
            <a:ext cx="2592288" cy="1800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Частичная недостаточность в организме какого-либо витамина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5445224"/>
            <a:ext cx="2304256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Цинга, рахит, бери-бери, </a:t>
            </a:r>
            <a:r>
              <a:rPr lang="ru-RU" dirty="0" err="1" smtClean="0">
                <a:solidFill>
                  <a:srgbClr val="002060"/>
                </a:solidFill>
              </a:rPr>
              <a:t>пелларга</a:t>
            </a:r>
            <a:r>
              <a:rPr lang="ru-RU" dirty="0" smtClean="0">
                <a:solidFill>
                  <a:srgbClr val="002060"/>
                </a:solidFill>
              </a:rPr>
              <a:t>, куриная слепота.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5085184"/>
            <a:ext cx="2736304" cy="17728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ru-RU" spc="-150" dirty="0" smtClean="0">
                <a:solidFill>
                  <a:srgbClr val="002060"/>
                </a:solidFill>
              </a:rPr>
              <a:t>Быстрая утомляемость, снижение работоспособности, повышение  раздражимости, снижение сопротивляемости к инфекциям</a:t>
            </a:r>
            <a:endParaRPr lang="ru-RU" spc="-150" dirty="0">
              <a:solidFill>
                <a:srgbClr val="002060"/>
              </a:solidFill>
            </a:endParaRPr>
          </a:p>
        </p:txBody>
      </p:sp>
      <p:pic>
        <p:nvPicPr>
          <p:cNvPr id="2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06" y="2348880"/>
            <a:ext cx="3276794" cy="434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Азбука витаминов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060848"/>
            <a:ext cx="3600400" cy="3168351"/>
          </a:xfrm>
        </p:spPr>
      </p:pic>
      <p:pic>
        <p:nvPicPr>
          <p:cNvPr id="7" name="Рисунок 6" descr="2186_BnH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960440" cy="338437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676456" y="6237312"/>
            <a:ext cx="4675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8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rgbClr val="FFC000"/>
                </a:solidFill>
              </a:rPr>
              <a:t>Витамин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1" dirty="0" smtClean="0">
                <a:solidFill>
                  <a:srgbClr val="002060"/>
                </a:solidFill>
              </a:rPr>
              <a:t>(аскорбиновая кислота)</a:t>
            </a:r>
            <a:endParaRPr lang="ru-RU" b="0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672408" cy="25922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32048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Суточная потребность- 75м</a:t>
            </a:r>
          </a:p>
          <a:p>
            <a:r>
              <a:rPr lang="ru-RU" sz="2400" dirty="0" smtClean="0"/>
              <a:t>Повышает сопротивляемость организма к инфекционным заболеваниям , укрепляет кости и ногти </a:t>
            </a:r>
          </a:p>
          <a:p>
            <a:r>
              <a:rPr lang="ru-RU" sz="2400" dirty="0" smtClean="0"/>
              <a:t>Препятствует разрушению стенок кровеносных сосудов крови</a:t>
            </a:r>
          </a:p>
          <a:p>
            <a:r>
              <a:rPr lang="ru-RU" sz="2400" dirty="0" smtClean="0"/>
              <a:t>Отсутствие  в пище  вызывает  цингу</a:t>
            </a:r>
            <a:endParaRPr lang="ru-RU" sz="2400" dirty="0"/>
          </a:p>
        </p:txBody>
      </p:sp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03136"/>
            <a:ext cx="1728192" cy="1453656"/>
          </a:xfrm>
          <a:prstGeom prst="rect">
            <a:avLst/>
          </a:prstGeom>
        </p:spPr>
      </p:pic>
      <p:pic>
        <p:nvPicPr>
          <p:cNvPr id="7" name="Рисунок 6" descr="кристаллы аскорбиновой кислоты 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3096"/>
            <a:ext cx="3744416" cy="2511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40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 вит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416824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FFC000"/>
                </a:solidFill>
              </a:rPr>
              <a:t>Витамины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 группы 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52527"/>
          </a:xfrm>
        </p:spPr>
        <p:txBody>
          <a:bodyPr>
            <a:normAutofit/>
          </a:bodyPr>
          <a:lstStyle/>
          <a:p>
            <a:r>
              <a:rPr lang="ru-RU" dirty="0" smtClean="0"/>
              <a:t>Восстанавливают  мышцы, энергию, помогают бороться с лишним весом, улучшают работу сердечной мышцы;</a:t>
            </a:r>
          </a:p>
          <a:p>
            <a:r>
              <a:rPr lang="ru-RU" dirty="0" smtClean="0"/>
              <a:t>Предупреждают развитие нервозности , кожных проблем.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28256" cy="6525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Витамин В</a:t>
            </a:r>
            <a:r>
              <a:rPr lang="ru-RU" baseline="-25000" dirty="0" smtClean="0">
                <a:solidFill>
                  <a:srgbClr val="002060"/>
                </a:solidFill>
              </a:rPr>
              <a:t>1 </a:t>
            </a:r>
            <a:r>
              <a:rPr lang="ru-RU" dirty="0" smtClean="0"/>
              <a:t>(тиамин);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Витамин В</a:t>
            </a:r>
            <a:r>
              <a:rPr lang="ru-RU" baseline="-25000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(рибофлавин);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Витамин В</a:t>
            </a:r>
            <a:r>
              <a:rPr lang="ru-RU" baseline="-25000" dirty="0" smtClean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(РР- никотиновая кислота);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Витамин В</a:t>
            </a:r>
            <a:r>
              <a:rPr lang="ru-RU" baseline="-25000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(пантотеновая кислота)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Витамин В </a:t>
            </a:r>
            <a:r>
              <a:rPr lang="ru-RU" baseline="-25000" dirty="0" smtClean="0">
                <a:solidFill>
                  <a:srgbClr val="002060"/>
                </a:solidFill>
              </a:rPr>
              <a:t>6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(пиридоксин);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Витамин В</a:t>
            </a:r>
            <a:r>
              <a:rPr lang="ru-RU" baseline="-25000" dirty="0" smtClean="0">
                <a:solidFill>
                  <a:srgbClr val="002060"/>
                </a:solidFill>
              </a:rPr>
              <a:t>9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фолиевая</a:t>
            </a:r>
            <a:r>
              <a:rPr lang="ru-RU" dirty="0" smtClean="0"/>
              <a:t> кислота);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Витамин В </a:t>
            </a:r>
            <a:r>
              <a:rPr lang="ru-RU" baseline="-25000" dirty="0" smtClean="0">
                <a:solidFill>
                  <a:srgbClr val="002060"/>
                </a:solidFill>
              </a:rPr>
              <a:t>12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цианкобаламин</a:t>
            </a:r>
            <a:r>
              <a:rPr lang="ru-RU" dirty="0" smtClean="0"/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Витамин Н </a:t>
            </a:r>
            <a:r>
              <a:rPr lang="ru-RU" dirty="0" smtClean="0"/>
              <a:t>(биотин)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7" y="1"/>
            <a:ext cx="1560566" cy="1340768"/>
          </a:xfrm>
          <a:prstGeom prst="rect">
            <a:avLst/>
          </a:prstGeom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5157192"/>
            <a:ext cx="3888432" cy="1700808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rgbClr val="FFC000"/>
                </a:solidFill>
              </a:rPr>
              <a:t>Витамин 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b="0" dirty="0" smtClean="0">
                <a:solidFill>
                  <a:srgbClr val="002060"/>
                </a:solidFill>
              </a:rPr>
              <a:t>(</a:t>
            </a:r>
            <a:r>
              <a:rPr lang="ru-RU" sz="4800" b="0" i="1" dirty="0" smtClean="0">
                <a:solidFill>
                  <a:srgbClr val="002060"/>
                </a:solidFill>
                <a:effectLst/>
              </a:rPr>
              <a:t>тиамин)</a:t>
            </a:r>
            <a:endParaRPr lang="ru-RU" sz="4800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79"/>
            <a:ext cx="4038600" cy="2376265"/>
          </a:xfr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248472" cy="6336704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800" dirty="0" smtClean="0"/>
              <a:t>Суточная потребность 1,5мг;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/>
              <a:t>  Участвует в обмене веществ;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/>
              <a:t>Регулирует циркуляцию крови и кроветворение; 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/>
              <a:t>Регулирует работу гладкой мускулатуры;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/>
              <a:t> Активизирует работу мозга.</a:t>
            </a:r>
          </a:p>
          <a:p>
            <a:pPr>
              <a:buFont typeface="Arial" pitchFamily="34" charset="0"/>
              <a:buChar char="•"/>
            </a:pPr>
            <a:r>
              <a:rPr lang="ru-RU" sz="3800" dirty="0" smtClean="0"/>
              <a:t> При недостатке заболевание Бери-бери (поражение нервной системы, отставание в  росте, слабость и паралич конечностей).</a:t>
            </a:r>
          </a:p>
          <a:p>
            <a:endParaRPr lang="ru-RU" dirty="0"/>
          </a:p>
        </p:txBody>
      </p:sp>
      <p:pic>
        <p:nvPicPr>
          <p:cNvPr id="13" name="Рисунок 12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9"/>
            <a:ext cx="1224136" cy="1206676"/>
          </a:xfrm>
          <a:prstGeom prst="rect">
            <a:avLst/>
          </a:prstGeom>
        </p:spPr>
      </p:pic>
      <p:pic>
        <p:nvPicPr>
          <p:cNvPr id="15" name="Рисунок 14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3960440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91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C000"/>
                </a:solidFill>
              </a:rPr>
              <a:t>Витамин В</a:t>
            </a:r>
            <a:r>
              <a:rPr lang="ru-RU" sz="4900" baseline="-25000" dirty="0" smtClean="0">
                <a:solidFill>
                  <a:srgbClr val="FFC000"/>
                </a:solidFill>
              </a:rPr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>
                <a:solidFill>
                  <a:srgbClr val="002060"/>
                </a:solidFill>
                <a:effectLst/>
              </a:rPr>
              <a:t>(рибофлавин)</a:t>
            </a:r>
            <a:endParaRPr lang="ru-RU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ВитаминВ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3744416" cy="27363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114800" cy="626469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Суточная потребность 1,7мг;</a:t>
            </a:r>
          </a:p>
          <a:p>
            <a:r>
              <a:rPr lang="ru-RU" sz="2800" dirty="0" smtClean="0"/>
              <a:t>Регулирует обмен веществ;</a:t>
            </a:r>
          </a:p>
          <a:p>
            <a:r>
              <a:rPr lang="ru-RU" sz="2800" dirty="0" smtClean="0"/>
              <a:t>Участвует в кроветворении;</a:t>
            </a:r>
          </a:p>
          <a:p>
            <a:r>
              <a:rPr lang="ru-RU" sz="2800" dirty="0" smtClean="0"/>
              <a:t>Снижает усталость глаз;</a:t>
            </a:r>
          </a:p>
          <a:p>
            <a:r>
              <a:rPr lang="ru-RU" sz="2800" dirty="0" smtClean="0"/>
              <a:t>Облегчает поглощение кислорода клетками.</a:t>
            </a:r>
          </a:p>
          <a:p>
            <a:r>
              <a:rPr lang="ru-RU" sz="2800" dirty="0" smtClean="0"/>
              <a:t>При недостатке – </a:t>
            </a:r>
          </a:p>
          <a:p>
            <a:pPr lvl="1"/>
            <a:r>
              <a:rPr lang="ru-RU" sz="2600" dirty="0" smtClean="0"/>
              <a:t>Слабость;</a:t>
            </a:r>
          </a:p>
          <a:p>
            <a:pPr lvl="1"/>
            <a:r>
              <a:rPr lang="ru-RU" sz="2600" dirty="0" smtClean="0"/>
              <a:t>Снижение аппетита;</a:t>
            </a:r>
          </a:p>
          <a:p>
            <a:pPr lvl="1"/>
            <a:r>
              <a:rPr lang="ru-RU" sz="2600" dirty="0" smtClean="0"/>
              <a:t>Воспаление слизистых оболочек;</a:t>
            </a:r>
          </a:p>
          <a:p>
            <a:pPr lvl="1"/>
            <a:r>
              <a:rPr lang="ru-RU" sz="2600" dirty="0" smtClean="0"/>
              <a:t> Нарушение функций зрения.</a:t>
            </a:r>
          </a:p>
          <a:p>
            <a:endParaRPr lang="ru-RU" dirty="0"/>
          </a:p>
        </p:txBody>
      </p:sp>
      <p:pic>
        <p:nvPicPr>
          <p:cNvPr id="6" name="Picture 8" descr="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179863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6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C000"/>
                </a:solidFill>
              </a:rPr>
              <a:t>Витамин РР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0" i="1" dirty="0" smtClean="0">
                <a:solidFill>
                  <a:srgbClr val="002060"/>
                </a:solidFill>
                <a:effectLst/>
              </a:rPr>
              <a:t>(никотиновая кислота)</a:t>
            </a:r>
            <a:endParaRPr lang="ru-RU" sz="3600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14" descr="dros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2376264" cy="158417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Содержимое 7" descr="В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4286" y="1772816"/>
            <a:ext cx="1529401" cy="1656184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99992" y="0"/>
            <a:ext cx="4644008" cy="6858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Суточная потребность 19мг;</a:t>
            </a:r>
          </a:p>
          <a:p>
            <a:r>
              <a:rPr lang="ru-RU" sz="2400" dirty="0" smtClean="0"/>
              <a:t>Участвует в обмене веществ, </a:t>
            </a:r>
          </a:p>
          <a:p>
            <a:r>
              <a:rPr lang="ru-RU" sz="2400" dirty="0" smtClean="0"/>
              <a:t> Оказывает благотворное влияние на нервную систему;</a:t>
            </a:r>
          </a:p>
          <a:p>
            <a:r>
              <a:rPr lang="ru-RU" sz="2400" dirty="0" smtClean="0"/>
              <a:t> На состояние кожи.</a:t>
            </a:r>
          </a:p>
          <a:p>
            <a:r>
              <a:rPr lang="ru-RU" sz="2400" dirty="0" smtClean="0"/>
              <a:t> При резко выраженном гиповитаминозе возникает заболевание-  пеллагра (изменения кожи, расстройство деятельности кишечника и заторможенность психики.);</a:t>
            </a:r>
          </a:p>
          <a:p>
            <a:r>
              <a:rPr lang="ru-RU" sz="2400" dirty="0" smtClean="0"/>
              <a:t> Недостаточность РР вызывает утомляемость, общую слабость, раздражительность, бессонницу.</a:t>
            </a:r>
            <a:endParaRPr lang="ru-RU" sz="2400" dirty="0"/>
          </a:p>
        </p:txBody>
      </p:sp>
      <p:pic>
        <p:nvPicPr>
          <p:cNvPr id="11" name="Рисунок 10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442" y="3501008"/>
            <a:ext cx="4328350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Витамин В</a:t>
            </a:r>
            <a:r>
              <a:rPr lang="ru-RU" sz="4400" baseline="-25000" dirty="0" smtClean="0">
                <a:solidFill>
                  <a:srgbClr val="FFC000"/>
                </a:solidFill>
              </a:rPr>
              <a:t>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>
                <a:solidFill>
                  <a:srgbClr val="002060"/>
                </a:solidFill>
                <a:effectLst/>
              </a:rPr>
              <a:t>(пиридоксин)</a:t>
            </a:r>
            <a:endParaRPr lang="ru-RU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Содержимое 6" descr="6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960440" cy="2376264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3000" dirty="0" smtClean="0"/>
              <a:t>Суточная потребность 2мг;</a:t>
            </a:r>
          </a:p>
          <a:p>
            <a:pPr algn="ctr"/>
            <a:r>
              <a:rPr lang="ru-RU" sz="3000" dirty="0" smtClean="0"/>
              <a:t>Участвует в обмене аминокислот, жиров;</a:t>
            </a:r>
          </a:p>
          <a:p>
            <a:pPr algn="ctr"/>
            <a:r>
              <a:rPr lang="ru-RU" sz="3000" dirty="0" smtClean="0"/>
              <a:t> В работе нервной системы;</a:t>
            </a:r>
          </a:p>
          <a:p>
            <a:pPr algn="ctr"/>
            <a:r>
              <a:rPr lang="ru-RU" sz="3000" dirty="0" smtClean="0"/>
              <a:t>Снижает уровень холестерина.</a:t>
            </a:r>
          </a:p>
          <a:p>
            <a:pPr algn="ctr"/>
            <a:r>
              <a:rPr lang="ru-RU" sz="3000" dirty="0" smtClean="0"/>
              <a:t>При недостатке - анемия, дерматит, судороги, расстройство пищеварения</a:t>
            </a:r>
          </a:p>
          <a:p>
            <a:endParaRPr lang="ru-RU" dirty="0"/>
          </a:p>
        </p:txBody>
      </p:sp>
      <p:pic>
        <p:nvPicPr>
          <p:cNvPr id="10" name="Рисунок 9" descr="в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933056"/>
            <a:ext cx="3960441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C000"/>
                </a:solidFill>
              </a:rPr>
              <a:t>Витамин В</a:t>
            </a:r>
            <a:r>
              <a:rPr lang="ru-RU" sz="4900" baseline="-25000" dirty="0" smtClean="0">
                <a:solidFill>
                  <a:srgbClr val="FFC000"/>
                </a:solidFill>
              </a:rPr>
              <a:t>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>
                <a:solidFill>
                  <a:srgbClr val="002060"/>
                </a:solidFill>
                <a:effectLst/>
              </a:rPr>
              <a:t>(</a:t>
            </a:r>
            <a:r>
              <a:rPr lang="ru-RU" b="0" i="1" dirty="0" err="1" smtClean="0">
                <a:solidFill>
                  <a:srgbClr val="002060"/>
                </a:solidFill>
                <a:effectLst/>
              </a:rPr>
              <a:t>фолиевая</a:t>
            </a:r>
            <a:r>
              <a:rPr lang="ru-RU" b="0" i="1" dirty="0" smtClean="0">
                <a:solidFill>
                  <a:srgbClr val="002060"/>
                </a:solidFill>
                <a:effectLst/>
              </a:rPr>
              <a:t> кислота)</a:t>
            </a:r>
            <a:endParaRPr lang="ru-RU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в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92488" cy="28803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548680"/>
            <a:ext cx="3816424" cy="5976664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800" dirty="0" smtClean="0"/>
              <a:t>Суточная потребность 200мг;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Может синтезироваться в кишечнике человека микроорганизмами;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/>
              <a:t>Участвует в синтезе</a:t>
            </a:r>
          </a:p>
          <a:p>
            <a:pPr algn="ctr">
              <a:buNone/>
            </a:pPr>
            <a:r>
              <a:rPr lang="ru-RU" sz="2800" dirty="0" smtClean="0"/>
              <a:t> нуклеиновых кислот, аминокислот;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/>
              <a:t>Обеспечивает синтез </a:t>
            </a:r>
            <a:r>
              <a:rPr lang="ru-RU" sz="2800" dirty="0" err="1" smtClean="0"/>
              <a:t>серотонина</a:t>
            </a:r>
            <a:r>
              <a:rPr lang="ru-RU" sz="2800" dirty="0" smtClean="0"/>
              <a:t> и </a:t>
            </a:r>
            <a:r>
              <a:rPr lang="ru-RU" sz="2800" dirty="0" err="1" smtClean="0"/>
              <a:t>норадренолина</a:t>
            </a:r>
            <a:r>
              <a:rPr lang="ru-RU" sz="2800" dirty="0" smtClean="0"/>
              <a:t> , регулирует процессы возбуждения и торможения нервной системы;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/>
              <a:t>Регулирует работу органов кроветворения</a:t>
            </a:r>
          </a:p>
          <a:p>
            <a:endParaRPr lang="ru-RU" dirty="0"/>
          </a:p>
        </p:txBody>
      </p:sp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437111"/>
            <a:ext cx="4536504" cy="20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2448272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C000"/>
                </a:solidFill>
              </a:rPr>
              <a:t>Витамины</a:t>
            </a:r>
            <a:r>
              <a:rPr lang="ru-RU" dirty="0" smtClean="0">
                <a:solidFill>
                  <a:srgbClr val="FFC000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3100" b="0" i="1" dirty="0" smtClean="0">
                <a:solidFill>
                  <a:srgbClr val="002060"/>
                </a:solidFill>
                <a:effectLst/>
              </a:rPr>
              <a:t>биологически активные вещества, синтезирующиеся в организме или поступающие с пищей, которые в малых количествах необходимы для нормального обмена веществ и жизнедеятельности организма</a:t>
            </a:r>
            <a:endParaRPr lang="ru-RU" sz="3100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 descr="Витамины по круг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3068960"/>
            <a:ext cx="3810000" cy="3456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FFC000"/>
                </a:solidFill>
              </a:rPr>
              <a:t>Витамин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solidFill>
                  <a:srgbClr val="002060"/>
                </a:solidFill>
                <a:effectLst/>
              </a:rPr>
              <a:t>(</a:t>
            </a:r>
            <a:r>
              <a:rPr lang="ru-RU" b="0" dirty="0" err="1" smtClean="0">
                <a:solidFill>
                  <a:srgbClr val="002060"/>
                </a:solidFill>
                <a:effectLst/>
              </a:rPr>
              <a:t>цианкобаламин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)</a:t>
            </a:r>
            <a:endParaRPr lang="ru-RU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в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3744416" cy="27089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Суточная потребность3мг;</a:t>
            </a:r>
          </a:p>
          <a:p>
            <a:r>
              <a:rPr lang="ru-RU" sz="2800" dirty="0" smtClean="0"/>
              <a:t>Усиливает иммунитет;</a:t>
            </a:r>
          </a:p>
          <a:p>
            <a:r>
              <a:rPr lang="ru-RU" sz="2800" dirty="0" smtClean="0"/>
              <a:t> Участвует в кроветворении;</a:t>
            </a:r>
          </a:p>
          <a:p>
            <a:r>
              <a:rPr lang="ru-RU" sz="2800" dirty="0" smtClean="0"/>
              <a:t>Нормализует кровяное давление.</a:t>
            </a:r>
          </a:p>
          <a:p>
            <a:r>
              <a:rPr lang="ru-RU" sz="2800" dirty="0" smtClean="0"/>
              <a:t> При недостатке-</a:t>
            </a:r>
          </a:p>
          <a:p>
            <a:pPr>
              <a:buNone/>
            </a:pPr>
            <a:r>
              <a:rPr lang="ru-RU" sz="2800" dirty="0" smtClean="0"/>
              <a:t>злокачественная анемия и</a:t>
            </a:r>
          </a:p>
          <a:p>
            <a:pPr>
              <a:buNone/>
            </a:pPr>
            <a:r>
              <a:rPr lang="ru-RU" sz="2800" dirty="0" smtClean="0"/>
              <a:t>дегенеративные изменения</a:t>
            </a:r>
          </a:p>
          <a:p>
            <a:pPr>
              <a:buNone/>
            </a:pPr>
            <a:r>
              <a:rPr lang="ru-RU" sz="2800" dirty="0" smtClean="0"/>
              <a:t>нервной ткани</a:t>
            </a:r>
          </a:p>
          <a:p>
            <a:endParaRPr lang="ru-RU" dirty="0"/>
          </a:p>
        </p:txBody>
      </p:sp>
      <p:pic>
        <p:nvPicPr>
          <p:cNvPr id="6" name="Рисунок 5" descr="круг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744415" cy="2592288"/>
          </a:xfrm>
          <a:prstGeom prst="rect">
            <a:avLst/>
          </a:prstGeom>
        </p:spPr>
      </p:pic>
      <p:pic>
        <p:nvPicPr>
          <p:cNvPr id="7" name="Рисунок 6" descr="12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0"/>
            <a:ext cx="1944216" cy="140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FFC000"/>
                </a:solidFill>
              </a:rPr>
              <a:t>Витамин Н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b="0" i="1" dirty="0" smtClean="0">
                <a:solidFill>
                  <a:srgbClr val="002060"/>
                </a:solidFill>
                <a:effectLst/>
              </a:rPr>
              <a:t>(биотин)</a:t>
            </a:r>
            <a:endParaRPr lang="ru-RU" sz="4400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вит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077072"/>
            <a:ext cx="4320480" cy="24482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 smtClean="0"/>
              <a:t>Суточная потребность 50мкг;</a:t>
            </a:r>
          </a:p>
          <a:p>
            <a:r>
              <a:rPr lang="ru-RU" sz="3900" dirty="0" smtClean="0"/>
              <a:t>Влияет на</a:t>
            </a:r>
          </a:p>
          <a:p>
            <a:pPr>
              <a:buNone/>
            </a:pPr>
            <a:r>
              <a:rPr lang="ru-RU" sz="3900" dirty="0" smtClean="0"/>
              <a:t> сон и аппетит; </a:t>
            </a:r>
          </a:p>
          <a:p>
            <a:r>
              <a:rPr lang="ru-RU" sz="3900" dirty="0" smtClean="0"/>
              <a:t>Состояние кожи и волос;</a:t>
            </a:r>
          </a:p>
          <a:p>
            <a:r>
              <a:rPr lang="ru-RU" sz="3900" dirty="0" smtClean="0"/>
              <a:t>Уровень холестерина в крови</a:t>
            </a:r>
          </a:p>
          <a:p>
            <a:endParaRPr lang="ru-RU" dirty="0"/>
          </a:p>
        </p:txBody>
      </p:sp>
      <p:pic>
        <p:nvPicPr>
          <p:cNvPr id="6" name="Рисунок 5" descr="Нв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1700808"/>
            <a:ext cx="4032448" cy="2304256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27692"/>
            <a:ext cx="1368152" cy="121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их вит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4322" y="188640"/>
            <a:ext cx="6488037" cy="6336703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676456" y="6381328"/>
            <a:ext cx="46754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Витамин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1" dirty="0" smtClean="0">
                <a:solidFill>
                  <a:srgbClr val="002060"/>
                </a:solidFill>
                <a:effectLst/>
              </a:rPr>
              <a:t>(</a:t>
            </a:r>
            <a:r>
              <a:rPr lang="ru-RU" b="0" i="1" dirty="0" err="1" smtClean="0">
                <a:solidFill>
                  <a:srgbClr val="002060"/>
                </a:solidFill>
                <a:effectLst/>
              </a:rPr>
              <a:t>ретинол</a:t>
            </a:r>
            <a:r>
              <a:rPr lang="ru-RU" b="0" i="1" dirty="0" smtClean="0">
                <a:solidFill>
                  <a:srgbClr val="002060"/>
                </a:solidFill>
                <a:effectLst/>
              </a:rPr>
              <a:t>)</a:t>
            </a:r>
            <a:endParaRPr lang="ru-RU" b="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Суточная потребность 15мг;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Влияет на рост и развитие;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Повышает защитные свойства организма;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Оказывает воздействие на процессы ороговения клеток кожи, на состояние волос и ногтей;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Входит в зрительный пигмент родопсин;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При недостатке -заболевание »куриная слепота» (нарушение сумеречного зрения).</a:t>
            </a:r>
          </a:p>
          <a:p>
            <a:endParaRPr lang="ru-RU" dirty="0"/>
          </a:p>
        </p:txBody>
      </p:sp>
      <p:pic>
        <p:nvPicPr>
          <p:cNvPr id="7" name="Содержимое 6" descr="ви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7" y="188641"/>
            <a:ext cx="1656184" cy="1080119"/>
          </a:xfrm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2727748" cy="2736304"/>
          </a:xfrm>
          <a:prstGeom prst="rect">
            <a:avLst/>
          </a:prstGeom>
        </p:spPr>
      </p:pic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4283969" cy="259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их ви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5400600" cy="554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Витамин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1" dirty="0" smtClean="0">
                <a:solidFill>
                  <a:srgbClr val="002060"/>
                </a:solidFill>
                <a:effectLst/>
              </a:rPr>
              <a:t>(кальциферол)</a:t>
            </a:r>
            <a:endParaRPr lang="ru-RU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1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4259515" cy="23488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038600" cy="58772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Суточная потребность 2,5мкг;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Необходим для роста организма, особенно зубов и костей. Способствует усвоению фосфора и кальция.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От концентрации зависит и работа иммунной системы организма.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Влияет на кожные покровы и зрение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При недостатке - рахит</a:t>
            </a:r>
          </a:p>
          <a:p>
            <a:pPr>
              <a:buNone/>
            </a:pPr>
            <a:r>
              <a:rPr lang="ru-RU" sz="2800" dirty="0" smtClean="0"/>
              <a:t>      (деформация костей     нарушения нервной    системы, слабость,</a:t>
            </a:r>
          </a:p>
          <a:p>
            <a:pPr>
              <a:buNone/>
            </a:pPr>
            <a:r>
              <a:rPr lang="ru-RU" sz="2800" dirty="0" smtClean="0"/>
              <a:t>       раздражительность)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вит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9" y="1"/>
            <a:ext cx="1368152" cy="1124743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403244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их вит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6048672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Витамин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1" dirty="0" smtClean="0">
                <a:solidFill>
                  <a:srgbClr val="002060"/>
                </a:solidFill>
                <a:effectLst/>
              </a:rPr>
              <a:t>(токоферол)</a:t>
            </a:r>
            <a:endParaRPr lang="ru-RU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вит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4830" y="3789040"/>
            <a:ext cx="4155161" cy="2967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260648"/>
            <a:ext cx="3682752" cy="6336704"/>
          </a:xfrm>
        </p:spPr>
        <p:txBody>
          <a:bodyPr>
            <a:noAutofit/>
          </a:bodyPr>
          <a:lstStyle/>
          <a:p>
            <a:r>
              <a:rPr lang="ru-RU" sz="2200" dirty="0" smtClean="0"/>
              <a:t>Суточная потребность 15мг;</a:t>
            </a:r>
          </a:p>
          <a:p>
            <a:r>
              <a:rPr lang="ru-RU" sz="2200" dirty="0" smtClean="0"/>
              <a:t> Участвует в процессах, связанных с репродуктивной функцией;</a:t>
            </a:r>
          </a:p>
          <a:p>
            <a:r>
              <a:rPr lang="ru-RU" sz="2200" dirty="0" smtClean="0"/>
              <a:t> Нормализует и стимулирует мышечную деятельность; </a:t>
            </a:r>
          </a:p>
          <a:p>
            <a:r>
              <a:rPr lang="ru-RU" sz="2200" dirty="0" smtClean="0"/>
              <a:t>Замедляет процессы старения; </a:t>
            </a:r>
          </a:p>
          <a:p>
            <a:r>
              <a:rPr lang="ru-RU" sz="2200" dirty="0" smtClean="0"/>
              <a:t>Улучшает кровообращения, т.к. уменьшает свертываемость крови;</a:t>
            </a:r>
          </a:p>
          <a:p>
            <a:r>
              <a:rPr lang="ru-RU" sz="2200" dirty="0" smtClean="0"/>
              <a:t> Предотвращает</a:t>
            </a:r>
          </a:p>
          <a:p>
            <a:pPr>
              <a:buNone/>
            </a:pPr>
            <a:r>
              <a:rPr lang="ru-RU" sz="2200" dirty="0" smtClean="0"/>
              <a:t>       образование тромбов. </a:t>
            </a:r>
            <a:endParaRPr lang="ru-RU" sz="2200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531" y="1505356"/>
            <a:ext cx="3216358" cy="2283684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0"/>
            <a:ext cx="1008112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Витамин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1" dirty="0" smtClean="0">
                <a:solidFill>
                  <a:srgbClr val="002060"/>
                </a:solidFill>
                <a:effectLst/>
              </a:rPr>
              <a:t>(</a:t>
            </a:r>
            <a:r>
              <a:rPr lang="ru-RU" b="0" i="1" dirty="0" err="1" smtClean="0">
                <a:solidFill>
                  <a:srgbClr val="002060"/>
                </a:solidFill>
                <a:effectLst/>
              </a:rPr>
              <a:t>Филлохинон</a:t>
            </a:r>
            <a:r>
              <a:rPr lang="ru-RU" b="0" i="1" dirty="0" smtClean="0">
                <a:solidFill>
                  <a:srgbClr val="002060"/>
                </a:solidFill>
                <a:effectLst/>
              </a:rPr>
              <a:t>)</a:t>
            </a:r>
            <a:endParaRPr lang="ru-RU" b="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1306588749_ovoshh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36" y="3861048"/>
            <a:ext cx="4741388" cy="29518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2060848"/>
            <a:ext cx="3898776" cy="4536504"/>
          </a:xfrm>
        </p:spPr>
        <p:txBody>
          <a:bodyPr/>
          <a:lstStyle/>
          <a:p>
            <a:r>
              <a:rPr lang="ru-RU" dirty="0" smtClean="0"/>
              <a:t>Суточная потребность 0,3- 0,2мг;</a:t>
            </a:r>
          </a:p>
          <a:p>
            <a:r>
              <a:rPr lang="ru-RU" dirty="0" smtClean="0"/>
              <a:t>Обеспечивает свертываемость крови;</a:t>
            </a:r>
          </a:p>
          <a:p>
            <a:r>
              <a:rPr lang="ru-RU" dirty="0" smtClean="0"/>
              <a:t>Предупреждает </a:t>
            </a:r>
            <a:r>
              <a:rPr lang="ru-RU" dirty="0" err="1" smtClean="0"/>
              <a:t>остеопороз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Синтезируется бактериями организма</a:t>
            </a:r>
            <a:endParaRPr lang="ru-RU" dirty="0"/>
          </a:p>
        </p:txBody>
      </p:sp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3"/>
            <a:ext cx="3960441" cy="2166656"/>
          </a:xfrm>
          <a:prstGeom prst="rect">
            <a:avLst/>
          </a:prstGeom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0"/>
            <a:ext cx="1440160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FFC000"/>
                </a:solidFill>
              </a:rPr>
              <a:t>Интересные</a:t>
            </a:r>
            <a:br>
              <a:rPr lang="ru-RU" sz="5400" dirty="0" smtClean="0">
                <a:solidFill>
                  <a:srgbClr val="FFC000"/>
                </a:solidFill>
              </a:rPr>
            </a:br>
            <a:r>
              <a:rPr lang="ru-RU" sz="5400" dirty="0" smtClean="0">
                <a:solidFill>
                  <a:srgbClr val="FFC000"/>
                </a:solidFill>
              </a:rPr>
              <a:t> факты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3100" dirty="0" smtClean="0"/>
              <a:t>Кровоточивость десен, холодные конечности – нехватка витамина С;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Витамин С – это витамин радости, витамин В</a:t>
            </a:r>
            <a:r>
              <a:rPr lang="ru-RU" sz="3100" baseline="-25000" dirty="0" smtClean="0"/>
              <a:t>2</a:t>
            </a:r>
            <a:r>
              <a:rPr lang="ru-RU" sz="3100" dirty="0" smtClean="0"/>
              <a:t> – витамин оптимизма;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Ячмени на глазах, ломкие ногти, секущиеся волосы, потрескавшаяся кожа  могут появляться при недостатке витамина А;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Дефицит витамина Е приводит к появлению морщин;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Боль в пояснице – недостаток – витамина Д;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Плохой сон – дефицит витаминов Д, РР;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 Экзема, плохая свертываемость крови, медленное заживление ран может быть связана с дефицитом витаминов группы В;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Витамины группы В и витамин Е участвуют в поддержании иммунной системы и поэтому могут замедлять процесс старения;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Табачный дым разрушает витамин С.</a:t>
            </a:r>
          </a:p>
          <a:p>
            <a:endParaRPr lang="ru-RU" dirty="0"/>
          </a:p>
        </p:txBody>
      </p:sp>
      <p:pic>
        <p:nvPicPr>
          <p:cNvPr id="7" name="Рисунок 6" descr="fruitvege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3096344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История открытия.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Лунин николай Иванович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4700" y="1640681"/>
            <a:ext cx="3403600" cy="4445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248472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1881г.-русский врач</a:t>
            </a:r>
          </a:p>
          <a:p>
            <a:pPr>
              <a:buNone/>
            </a:pPr>
            <a:r>
              <a:rPr lang="ru-RU" dirty="0" smtClean="0"/>
              <a:t>     Николай Иванович </a:t>
            </a:r>
          </a:p>
          <a:p>
            <a:pPr>
              <a:buNone/>
            </a:pPr>
            <a:r>
              <a:rPr lang="ru-RU" dirty="0" smtClean="0"/>
              <a:t>     Лунин. В результате опытов пришел к выводам, что в состав пищи входят не только жиры, белки, углеводы, минеральные соли и вода, но и  неизвестные вещества.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C000"/>
                </a:solidFill>
              </a:rPr>
              <a:t>Достаточно ли            натуральных источников                  витаминов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Vitamin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025066" cy="5373216"/>
          </a:xfrm>
        </p:spPr>
      </p:pic>
      <p:pic>
        <p:nvPicPr>
          <p:cNvPr id="8" name="Содержимое 7" descr="images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2160" y="5377407"/>
            <a:ext cx="1440160" cy="1480593"/>
          </a:xfrm>
        </p:spPr>
      </p:pic>
      <p:pic>
        <p:nvPicPr>
          <p:cNvPr id="9" name="Рисунок 8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61500">
            <a:off x="4234148" y="1703946"/>
            <a:ext cx="1512168" cy="1349044"/>
          </a:xfrm>
          <a:prstGeom prst="rect">
            <a:avLst/>
          </a:prstGeom>
        </p:spPr>
      </p:pic>
      <p:pic>
        <p:nvPicPr>
          <p:cNvPr id="10" name="Рисунок 9" descr="images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157192"/>
            <a:ext cx="1763688" cy="1675504"/>
          </a:xfrm>
          <a:prstGeom prst="rect">
            <a:avLst/>
          </a:prstGeom>
        </p:spPr>
      </p:pic>
      <p:pic>
        <p:nvPicPr>
          <p:cNvPr id="11" name="Рисунок 10" descr="images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223903">
            <a:off x="4220415" y="3443390"/>
            <a:ext cx="2160240" cy="1482080"/>
          </a:xfrm>
          <a:prstGeom prst="rect">
            <a:avLst/>
          </a:prstGeom>
        </p:spPr>
      </p:pic>
      <p:pic>
        <p:nvPicPr>
          <p:cNvPr id="12" name="Рисунок 11" descr="images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789980">
            <a:off x="7170323" y="1642061"/>
            <a:ext cx="1330041" cy="1512167"/>
          </a:xfrm>
          <a:prstGeom prst="rect">
            <a:avLst/>
          </a:prstGeom>
        </p:spPr>
      </p:pic>
      <p:pic>
        <p:nvPicPr>
          <p:cNvPr id="13" name="Рисунок 12" descr="images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700808"/>
            <a:ext cx="1584176" cy="1296144"/>
          </a:xfrm>
          <a:prstGeom prst="rect">
            <a:avLst/>
          </a:prstGeom>
        </p:spPr>
      </p:pic>
      <p:pic>
        <p:nvPicPr>
          <p:cNvPr id="14" name="Рисунок 13" descr="images (1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4077072"/>
            <a:ext cx="1944216" cy="1298018"/>
          </a:xfrm>
          <a:prstGeom prst="rect">
            <a:avLst/>
          </a:prstGeom>
        </p:spPr>
      </p:pic>
      <p:pic>
        <p:nvPicPr>
          <p:cNvPr id="15" name="Рисунок 14" descr="images (14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614420">
            <a:off x="7041641" y="3311560"/>
            <a:ext cx="2016224" cy="1368152"/>
          </a:xfrm>
          <a:prstGeom prst="rect">
            <a:avLst/>
          </a:prstGeom>
        </p:spPr>
      </p:pic>
      <p:pic>
        <p:nvPicPr>
          <p:cNvPr id="16" name="Рисунок 15" descr="images (15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5445224"/>
            <a:ext cx="2088232" cy="1412776"/>
          </a:xfrm>
          <a:prstGeom prst="rect">
            <a:avLst/>
          </a:prstGeom>
        </p:spPr>
      </p:pic>
      <p:pic>
        <p:nvPicPr>
          <p:cNvPr id="18" name="Рисунок 17" descr="images (16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1920" y="0"/>
            <a:ext cx="1512168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«Витаминные мифы»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МИФ 1</a:t>
            </a:r>
            <a:r>
              <a:rPr lang="ru-RU" sz="3100" dirty="0" smtClean="0"/>
              <a:t>. </a:t>
            </a:r>
            <a:r>
              <a:rPr lang="ru-RU" sz="3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Гиповитаминоз – сезонная проблема. Витамины нужно принимать только весной.</a:t>
            </a:r>
          </a:p>
          <a:p>
            <a:pPr>
              <a:spcBef>
                <a:spcPct val="50000"/>
              </a:spcBef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МИФ 2.</a:t>
            </a:r>
            <a:r>
              <a:rPr lang="ru-RU" sz="3100" dirty="0" smtClean="0"/>
              <a:t> </a:t>
            </a:r>
            <a:r>
              <a:rPr lang="ru-RU" sz="31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Вместо того, чтобы глотать таблетки, можно просто побольше пить соков и есть свежих овощей и фруктов.</a:t>
            </a:r>
          </a:p>
          <a:p>
            <a:pPr>
              <a:spcBef>
                <a:spcPct val="50000"/>
              </a:spcBef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МИФ 3. </a:t>
            </a:r>
            <a:r>
              <a:rPr lang="ru-RU" sz="3100" dirty="0" smtClean="0"/>
              <a:t>Если постоянно принимать витамины, можно заработать гипервитаминоз.</a:t>
            </a:r>
          </a:p>
          <a:p>
            <a:pPr>
              <a:spcBef>
                <a:spcPct val="50000"/>
              </a:spcBef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МИФ 4. </a:t>
            </a:r>
            <a:r>
              <a:rPr lang="ru-RU" sz="3100" dirty="0" smtClean="0"/>
              <a:t>Некоторые витамины вступают в противоречие друг с другом, Поэтому не имеет смысла пить комплексные витаминные препараты – всё равно в итоге эффекта не будет.</a:t>
            </a:r>
          </a:p>
          <a:p>
            <a:pPr>
              <a:spcBef>
                <a:spcPct val="50000"/>
              </a:spcBef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МИФ 5. </a:t>
            </a:r>
            <a:r>
              <a:rPr lang="ru-RU" sz="3100" dirty="0" smtClean="0"/>
              <a:t>Витамины из растворимых шипучих таблеток усваиваются лучше, чем из обычных.</a:t>
            </a:r>
          </a:p>
          <a:p>
            <a:pPr>
              <a:spcBef>
                <a:spcPct val="50000"/>
              </a:spcBef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МИФ 6. </a:t>
            </a:r>
            <a:r>
              <a:rPr lang="ru-RU" sz="3100" dirty="0" smtClean="0"/>
              <a:t>Синтезированные, «химические» витамины менее полезны, чем натуральные. Если уж пить, то так называемые </a:t>
            </a:r>
            <a:r>
              <a:rPr lang="ru-RU" sz="3100" dirty="0" err="1" smtClean="0"/>
              <a:t>нутрицевтики</a:t>
            </a:r>
            <a:r>
              <a:rPr lang="ru-RU" sz="3100" dirty="0" smtClean="0"/>
              <a:t> – витамины нового поколения, полученные из натуральных овощей и фруктов.</a:t>
            </a:r>
          </a:p>
          <a:p>
            <a:endParaRPr lang="ru-RU" dirty="0"/>
          </a:p>
        </p:txBody>
      </p:sp>
      <p:pic>
        <p:nvPicPr>
          <p:cNvPr id="4" name="Рисунок 3" descr="images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949280"/>
            <a:ext cx="3096344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Интересные факты 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052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 </a:t>
            </a:r>
          </a:p>
          <a:p>
            <a:r>
              <a:rPr lang="ru-RU" sz="8400" dirty="0" smtClean="0"/>
              <a:t>В среднем, 9 месяцев в году европейцы употребляют в пищу овощи, выращенные в теплицах или после </a:t>
            </a:r>
            <a:r>
              <a:rPr lang="ru-RU" sz="8400" u="sng" dirty="0" smtClean="0"/>
              <a:t>длительного</a:t>
            </a:r>
            <a:r>
              <a:rPr lang="ru-RU" sz="8400" dirty="0" smtClean="0"/>
              <a:t> хранения. Такие продукты имеют значительно более низкий уровень содержания витаминов по сравнению с овощами из открытого грунта. </a:t>
            </a:r>
          </a:p>
          <a:p>
            <a:r>
              <a:rPr lang="ru-RU" sz="8400" dirty="0" smtClean="0"/>
              <a:t>После 3-х дней хранения продуктов в холодильнике теряется около 30% витамина С. При комнатной температуре, этот показатель составляет около 50%. </a:t>
            </a:r>
          </a:p>
          <a:p>
            <a:r>
              <a:rPr lang="ru-RU" sz="8400" dirty="0" smtClean="0"/>
              <a:t>При термической обработке продуктов теряется от 25% до 90-100% витаминов. </a:t>
            </a:r>
          </a:p>
          <a:p>
            <a:r>
              <a:rPr lang="ru-RU" sz="8400" dirty="0" smtClean="0"/>
              <a:t>На свету витамины разрушаются (витамин В2 очень </a:t>
            </a:r>
            <a:r>
              <a:rPr lang="ru-RU" sz="8400" u="sng" dirty="0" smtClean="0"/>
              <a:t>активно</a:t>
            </a:r>
            <a:r>
              <a:rPr lang="ru-RU" sz="8400" dirty="0" smtClean="0"/>
              <a:t>), витамин А боится ультрафиолета. </a:t>
            </a:r>
          </a:p>
          <a:p>
            <a:r>
              <a:rPr lang="ru-RU" sz="8400" dirty="0" smtClean="0"/>
              <a:t>Овощи без кожуры содержат значительно меньше витаминов. </a:t>
            </a:r>
          </a:p>
          <a:p>
            <a:r>
              <a:rPr lang="ru-RU" sz="8400" dirty="0" smtClean="0"/>
              <a:t>Высушивание, замораживание, механическая обработка, хранение в металлической посуде, пастеризация так же очень существенно снижают содержание витаминов в исходных продуктах, даже в тех, которые традиционно считаются источниками витаминов. </a:t>
            </a:r>
          </a:p>
          <a:p>
            <a:r>
              <a:rPr lang="ru-RU" sz="8400" dirty="0" smtClean="0"/>
              <a:t>Содержание витаминов в овощах и фруктах очень широко варьирует в разные сезоны.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078" y="260648"/>
            <a:ext cx="6953321" cy="6336704"/>
          </a:xfrm>
        </p:spPr>
      </p:pic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395536" cy="40466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тамины.mp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136905" cy="6192688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" action="ppaction://hlinkshowjump?jump=endshow" highlightClick="1"/>
          </p:cNvPr>
          <p:cNvSpPr/>
          <p:nvPr/>
        </p:nvSpPr>
        <p:spPr>
          <a:xfrm>
            <a:off x="8748464" y="6309320"/>
            <a:ext cx="395536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effectLst/>
                <a:hlinkClick r:id="rId3"/>
              </a:rPr>
              <a:t>http://www.youtube.com/watch?v=VxCsCOSoYh8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0" dirty="0" smtClean="0">
                <a:solidFill>
                  <a:srgbClr val="FFC000"/>
                </a:solidFill>
                <a:effectLst/>
              </a:rPr>
              <a:t>Фильм на </a:t>
            </a:r>
            <a:r>
              <a:rPr lang="en-US" sz="3100" b="0" dirty="0" smtClean="0">
                <a:solidFill>
                  <a:srgbClr val="FFC000"/>
                </a:solidFill>
                <a:effectLst/>
              </a:rPr>
              <a:t>YouTube </a:t>
            </a:r>
            <a:r>
              <a:rPr lang="ru-RU" sz="3100" b="0" i="1" dirty="0" smtClean="0">
                <a:solidFill>
                  <a:srgbClr val="FFC000"/>
                </a:solidFill>
                <a:effectLst/>
              </a:rPr>
              <a:t>«АВС алфавит здоровья»</a:t>
            </a:r>
            <a:endParaRPr lang="ru-RU" sz="3100" b="0" i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4" name="ABC алфавит здоровь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196752"/>
            <a:ext cx="7776864" cy="5400600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" action="ppaction://hlinkshowjump?jump=endshow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«</a:t>
            </a:r>
            <a:r>
              <a:rPr lang="en-US" sz="5400" dirty="0" smtClean="0">
                <a:solidFill>
                  <a:srgbClr val="FFC000"/>
                </a:solidFill>
              </a:rPr>
              <a:t>VITA</a:t>
            </a:r>
            <a:r>
              <a:rPr lang="ru-RU" sz="5400" dirty="0" smtClean="0">
                <a:solidFill>
                  <a:srgbClr val="FFC000"/>
                </a:solidFill>
              </a:rPr>
              <a:t>» – »ЖИЗНЬ».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Казимеж Функ-польский биохим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384376" cy="46805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1911 году польский ученый Казимир </a:t>
            </a:r>
            <a:r>
              <a:rPr lang="ru-RU" dirty="0" err="1"/>
              <a:t>Функ</a:t>
            </a:r>
            <a:r>
              <a:rPr lang="ru-RU" dirty="0"/>
              <a:t> выделил это вещество в </a:t>
            </a:r>
            <a:r>
              <a:rPr lang="ru-RU" dirty="0" smtClean="0"/>
              <a:t>кристаллическом </a:t>
            </a:r>
            <a:r>
              <a:rPr lang="ru-RU" dirty="0"/>
              <a:t>виде</a:t>
            </a:r>
            <a:r>
              <a:rPr lang="ru-RU" dirty="0" smtClean="0"/>
              <a:t>( оказавшееся, как </a:t>
            </a:r>
            <a:r>
              <a:rPr lang="ru-RU" dirty="0"/>
              <a:t>потом выяснилось</a:t>
            </a:r>
            <a:r>
              <a:rPr lang="ru-RU" dirty="0" smtClean="0"/>
              <a:t>, смесью </a:t>
            </a:r>
            <a:r>
              <a:rPr lang="ru-RU" dirty="0"/>
              <a:t>витаминов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1912 году предложил название этому веществу «</a:t>
            </a:r>
            <a:r>
              <a:rPr lang="en-US" dirty="0" smtClean="0"/>
              <a:t>vita</a:t>
            </a:r>
            <a:r>
              <a:rPr lang="ru-RU" dirty="0" smtClean="0"/>
              <a:t>»- жизнь, «</a:t>
            </a:r>
            <a:r>
              <a:rPr lang="en-US" dirty="0" err="1" smtClean="0"/>
              <a:t>amin</a:t>
            </a:r>
            <a:r>
              <a:rPr lang="ru-RU" dirty="0" smtClean="0"/>
              <a:t>»- содержащий азот.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 1928году за работу по изучению витаминов английские ученые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Фредерик  </a:t>
            </a:r>
            <a:r>
              <a:rPr lang="ru-RU" sz="2800" dirty="0" err="1" smtClean="0">
                <a:solidFill>
                  <a:srgbClr val="FFC000"/>
                </a:solidFill>
              </a:rPr>
              <a:t>Гоуленд</a:t>
            </a:r>
            <a:r>
              <a:rPr lang="ru-RU" sz="2800" dirty="0" smtClean="0">
                <a:solidFill>
                  <a:srgbClr val="FFC000"/>
                </a:solidFill>
              </a:rPr>
              <a:t>  </a:t>
            </a:r>
            <a:r>
              <a:rPr lang="ru-RU" sz="2800" dirty="0" err="1" smtClean="0">
                <a:solidFill>
                  <a:srgbClr val="FFC000"/>
                </a:solidFill>
              </a:rPr>
              <a:t>Хопкинс</a:t>
            </a:r>
            <a:r>
              <a:rPr lang="ru-RU" sz="2800" dirty="0" smtClean="0">
                <a:solidFill>
                  <a:srgbClr val="FFC000"/>
                </a:solidFill>
              </a:rPr>
              <a:t> и Христиан </a:t>
            </a:r>
            <a:r>
              <a:rPr lang="ru-RU" sz="2800" dirty="0" err="1" smtClean="0">
                <a:solidFill>
                  <a:srgbClr val="FFC000"/>
                </a:solidFill>
              </a:rPr>
              <a:t>Эйкман</a:t>
            </a:r>
            <a:r>
              <a:rPr lang="ru-RU" sz="2800" dirty="0" smtClean="0">
                <a:solidFill>
                  <a:srgbClr val="FFC000"/>
                </a:solidFill>
              </a:rPr>
              <a:t> получили Нобелевскую премию.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2736303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2808313" cy="3384376"/>
          </a:xfrm>
        </p:spPr>
      </p:pic>
    </p:spTree>
    <p:extLst>
      <p:ext uri="{BB962C8B-B14F-4D97-AF65-F5344CB8AC3E}">
        <p14:creationId xmlns="" xmlns:p14="http://schemas.microsoft.com/office/powerpoint/2010/main" val="12326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Значение витаминов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Витамины</a:t>
            </a:r>
            <a:r>
              <a:rPr lang="ru-RU" dirty="0" smtClean="0"/>
              <a:t> входят в состав почти всех ферментов или сами являются ферментами.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Витамины</a:t>
            </a:r>
            <a:r>
              <a:rPr lang="ru-RU" dirty="0" smtClean="0"/>
              <a:t> являются ускорителями процессов обмена веществ.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Витамины</a:t>
            </a:r>
            <a:r>
              <a:rPr lang="ru-RU" dirty="0" smtClean="0"/>
              <a:t> влияют на рост и развитие.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Витамины</a:t>
            </a:r>
            <a:r>
              <a:rPr lang="ru-RU" sz="3200" dirty="0" smtClean="0"/>
              <a:t> </a:t>
            </a:r>
            <a:r>
              <a:rPr lang="ru-RU" dirty="0" smtClean="0"/>
              <a:t>не могут синтезироваться в организме человека , они поступают в организм с пищей (есть исключения) .</a:t>
            </a:r>
            <a:endParaRPr lang="ru-RU" dirty="0"/>
          </a:p>
        </p:txBody>
      </p:sp>
      <p:pic>
        <p:nvPicPr>
          <p:cNvPr id="8" name="Рисунок 7" descr="fruitvege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085184"/>
            <a:ext cx="2520280" cy="177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8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672408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Известно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13 </a:t>
            </a:r>
            <a:r>
              <a:rPr lang="ru-RU" dirty="0" smtClean="0"/>
              <a:t>незаменимых витаминов.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Витамины обозначаются  заглавными буквами латинского алфавита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А</a:t>
            </a:r>
            <a:r>
              <a:rPr lang="ru-RU" sz="3600" dirty="0">
                <a:solidFill>
                  <a:srgbClr val="FFC000"/>
                </a:solidFill>
              </a:rPr>
              <a:t>,</a:t>
            </a:r>
            <a:r>
              <a:rPr lang="ru-RU" sz="3600" dirty="0" smtClean="0">
                <a:solidFill>
                  <a:srgbClr val="FFC000"/>
                </a:solidFill>
              </a:rPr>
              <a:t> В, С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,</a:t>
            </a:r>
            <a:r>
              <a:rPr lang="en-US" sz="3600" dirty="0" smtClean="0">
                <a:solidFill>
                  <a:srgbClr val="FFC000"/>
                </a:solidFill>
              </a:rPr>
              <a:t>D</a:t>
            </a:r>
            <a:r>
              <a:rPr lang="ru-RU" sz="3600" dirty="0" smtClean="0">
                <a:solidFill>
                  <a:srgbClr val="FFC000"/>
                </a:solidFill>
              </a:rPr>
              <a:t>,</a:t>
            </a:r>
            <a:r>
              <a:rPr lang="en-US" sz="3600" dirty="0" smtClean="0">
                <a:solidFill>
                  <a:srgbClr val="FFC000"/>
                </a:solidFill>
              </a:rPr>
              <a:t> E</a:t>
            </a:r>
            <a:r>
              <a:rPr lang="ru-RU" sz="3600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Классификация витаминов основана на растворимости их в воде и жирах.</a:t>
            </a:r>
          </a:p>
          <a:p>
            <a:pPr marL="137160"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big_44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844824"/>
            <a:ext cx="3767070" cy="4320480"/>
          </a:xfrm>
        </p:spPr>
      </p:pic>
      <p:pic>
        <p:nvPicPr>
          <p:cNvPr id="10" name="Рисунок 9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744417" cy="15121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565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71600" y="1124742"/>
            <a:ext cx="720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60648"/>
            <a:ext cx="7632848" cy="14401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C000"/>
                </a:solidFill>
              </a:rPr>
              <a:t>витамины</a:t>
            </a:r>
            <a:endParaRPr lang="ru-RU" sz="8800" dirty="0">
              <a:solidFill>
                <a:srgbClr val="FFC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11760" y="1700808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51520" y="3068960"/>
            <a:ext cx="4248472" cy="100811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err="1" smtClean="0">
                <a:solidFill>
                  <a:srgbClr val="002060"/>
                </a:solidFill>
              </a:rPr>
              <a:t>водорастворимые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3068960"/>
            <a:ext cx="432048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800" i="1" dirty="0" smtClean="0">
                <a:solidFill>
                  <a:srgbClr val="002060"/>
                </a:solidFill>
              </a:rPr>
              <a:t>жирорастворимые</a:t>
            </a:r>
            <a:endParaRPr lang="ru-RU" sz="3800" i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4725144"/>
            <a:ext cx="1080120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С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47664" y="4581128"/>
            <a:ext cx="144016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Группа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В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48" y="4725144"/>
            <a:ext cx="100811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Н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2040" y="4725144"/>
            <a:ext cx="79208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68144" y="4725144"/>
            <a:ext cx="86409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Д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76256" y="4725144"/>
            <a:ext cx="86409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Е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84368" y="4725144"/>
            <a:ext cx="864096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К</a:t>
            </a:r>
            <a:endParaRPr lang="ru-RU" sz="3600" dirty="0">
              <a:solidFill>
                <a:srgbClr val="FFC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292080" y="1700808"/>
            <a:ext cx="172819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0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456384" cy="32403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900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8600" dirty="0" smtClean="0"/>
              <a:t>Попадают в организм с жирами пищи;</a:t>
            </a:r>
          </a:p>
          <a:p>
            <a:pPr>
              <a:buFont typeface="Arial" pitchFamily="34" charset="0"/>
              <a:buChar char="•"/>
            </a:pPr>
            <a:r>
              <a:rPr lang="ru-RU" sz="8600" dirty="0" smtClean="0"/>
              <a:t>Могут накапливаться в организме;</a:t>
            </a:r>
          </a:p>
          <a:p>
            <a:pPr>
              <a:buFont typeface="Arial" pitchFamily="34" charset="0"/>
              <a:buChar char="•"/>
            </a:pPr>
            <a:r>
              <a:rPr lang="ru-RU" sz="8600" dirty="0" smtClean="0"/>
              <a:t>Ежедневное поступление в организм необязательно;</a:t>
            </a:r>
          </a:p>
          <a:p>
            <a:pPr>
              <a:buFont typeface="Arial" pitchFamily="34" charset="0"/>
              <a:buChar char="•"/>
            </a:pPr>
            <a:r>
              <a:rPr lang="ru-RU" sz="8600" dirty="0" smtClean="0"/>
              <a:t>Возможна передозировка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196752"/>
            <a:ext cx="3635896" cy="31683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7000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8800" dirty="0" smtClean="0"/>
              <a:t>Разрушаются под воздействие температуры;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8800" dirty="0" smtClean="0"/>
              <a:t>Избыток выводится из организма;</a:t>
            </a:r>
          </a:p>
          <a:p>
            <a:pPr>
              <a:buFont typeface="Arial" pitchFamily="34" charset="0"/>
              <a:buChar char="•"/>
            </a:pPr>
            <a:r>
              <a:rPr lang="ru-RU" sz="8800" dirty="0" smtClean="0"/>
              <a:t>Не могут накапливаться в организме;</a:t>
            </a:r>
          </a:p>
          <a:p>
            <a:pPr>
              <a:buFont typeface="Arial" pitchFamily="34" charset="0"/>
              <a:buChar char="•"/>
            </a:pPr>
            <a:r>
              <a:rPr lang="ru-RU" sz="8800" dirty="0" smtClean="0"/>
              <a:t>Должны поступать в организм постоянно</a:t>
            </a:r>
            <a:endParaRPr lang="ru-RU" sz="8800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365104"/>
            <a:ext cx="5688632" cy="23042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3672408" cy="93610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Жирорастворимые витамины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260648"/>
            <a:ext cx="3600400" cy="93610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rgbClr val="002060"/>
                </a:solidFill>
              </a:rPr>
              <a:t>Водорастворимые</a:t>
            </a:r>
            <a:r>
              <a:rPr lang="ru-RU" sz="2800" i="1" dirty="0" smtClean="0">
                <a:solidFill>
                  <a:srgbClr val="002060"/>
                </a:solidFill>
              </a:rPr>
              <a:t> витамины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1525</TotalTime>
  <Words>1256</Words>
  <Application>Microsoft Office PowerPoint</Application>
  <PresentationFormat>Экран (4:3)</PresentationFormat>
  <Paragraphs>185</Paragraphs>
  <Slides>35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Сколько весит здоровье?</vt:lpstr>
      <vt:lpstr>Витамины- биологически активные вещества, синтезирующиеся в организме или поступающие с пищей, которые в малых количествах необходимы для нормального обмена веществ и жизнедеятельности организма</vt:lpstr>
      <vt:lpstr>История открытия.</vt:lpstr>
      <vt:lpstr>«VITA» – »ЖИЗНЬ».</vt:lpstr>
      <vt:lpstr>В 1928году за работу по изучению витаминов английские ученые Фредерик  Гоуленд  Хопкинс и Христиан Эйкман получили Нобелевскую премию.</vt:lpstr>
      <vt:lpstr>Значение витаминов</vt:lpstr>
      <vt:lpstr>Слайд 7</vt:lpstr>
      <vt:lpstr>Слайд 8</vt:lpstr>
      <vt:lpstr>Слайд 9</vt:lpstr>
      <vt:lpstr>Слайд 10</vt:lpstr>
      <vt:lpstr>Азбука витаминов</vt:lpstr>
      <vt:lpstr>Витамин  (аскорбиновая кислота)</vt:lpstr>
      <vt:lpstr>Слайд 13</vt:lpstr>
      <vt:lpstr>Витамины  группы </vt:lpstr>
      <vt:lpstr>Витамин  (тиамин)</vt:lpstr>
      <vt:lpstr>Витамин В2 (рибофлавин)</vt:lpstr>
      <vt:lpstr>Витамин РР (никотиновая кислота)</vt:lpstr>
      <vt:lpstr>Витамин В6 (пиридоксин)</vt:lpstr>
      <vt:lpstr>Витамин В9 (фолиевая кислота)</vt:lpstr>
      <vt:lpstr>Витамин (цианкобаламин)</vt:lpstr>
      <vt:lpstr>Витамин Н (биотин)</vt:lpstr>
      <vt:lpstr>Слайд 22</vt:lpstr>
      <vt:lpstr>Витамин  (ретинол)</vt:lpstr>
      <vt:lpstr>Слайд 24</vt:lpstr>
      <vt:lpstr>Витамин (кальциферол)</vt:lpstr>
      <vt:lpstr>Слайд 26</vt:lpstr>
      <vt:lpstr>Витамин  (токоферол)</vt:lpstr>
      <vt:lpstr>Витамин  (Филлохинон)</vt:lpstr>
      <vt:lpstr>Интересные  факты</vt:lpstr>
      <vt:lpstr>Достаточно ли            натуральных источников                  витаминов</vt:lpstr>
      <vt:lpstr>«Витаминные мифы»</vt:lpstr>
      <vt:lpstr>Интересные факты </vt:lpstr>
      <vt:lpstr>Слайд 33</vt:lpstr>
      <vt:lpstr>Слайд 34</vt:lpstr>
      <vt:lpstr>http://www.youtube.com/watch?v=VxCsCOSoYh8 Фильм на YouTube «АВС алфавит здоровья»</vt:lpstr>
    </vt:vector>
  </TitlesOfParts>
  <Company>rcok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весит здоровье?</dc:title>
  <dc:creator>P01</dc:creator>
  <cp:lastModifiedBy>Наталья</cp:lastModifiedBy>
  <cp:revision>155</cp:revision>
  <dcterms:created xsi:type="dcterms:W3CDTF">2012-10-25T14:37:19Z</dcterms:created>
  <dcterms:modified xsi:type="dcterms:W3CDTF">2012-11-22T04:32:46Z</dcterms:modified>
</cp:coreProperties>
</file>