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56" r:id="rId2"/>
    <p:sldId id="257" r:id="rId3"/>
    <p:sldId id="275" r:id="rId4"/>
    <p:sldId id="276" r:id="rId5"/>
    <p:sldId id="281" r:id="rId6"/>
    <p:sldId id="274" r:id="rId7"/>
    <p:sldId id="259" r:id="rId8"/>
    <p:sldId id="260" r:id="rId9"/>
    <p:sldId id="271" r:id="rId10"/>
    <p:sldId id="261" r:id="rId11"/>
    <p:sldId id="279" r:id="rId12"/>
    <p:sldId id="272" r:id="rId13"/>
    <p:sldId id="263" r:id="rId14"/>
    <p:sldId id="264" r:id="rId15"/>
    <p:sldId id="273" r:id="rId16"/>
    <p:sldId id="267" r:id="rId17"/>
    <p:sldId id="268" r:id="rId18"/>
    <p:sldId id="277" r:id="rId19"/>
    <p:sldId id="278" r:id="rId2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  <a:srgbClr val="92D050"/>
    <a:srgbClr val="00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70" d="100"/>
          <a:sy n="70" d="100"/>
        </p:scale>
        <p:origin x="-1302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1941EF-7C3D-4E49-B140-4EAC8E354C0D}" type="datetimeFigureOut">
              <a:rPr lang="ru-RU" smtClean="0"/>
              <a:pPr/>
              <a:t>08.04.2012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7D80EB2-6223-4EED-876F-2A5FFC12B9D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D80EB2-6223-4EED-876F-2A5FFC12B9D4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3571876"/>
            <a:ext cx="7772400" cy="1470025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none"/>
        </p:style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>
              <a:defRPr sz="5400" b="1" cap="none" spc="50">
                <a:ln w="11430"/>
                <a:solidFill>
                  <a:srgbClr val="00B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28728" y="5143512"/>
            <a:ext cx="6400800" cy="966782"/>
          </a:xfrm>
        </p:spPr>
        <p:txBody>
          <a:bodyPr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>
            <a:lvl1pPr marL="0" indent="0" algn="ctr">
              <a:buNone/>
              <a:defRPr b="1" cap="none" spc="0">
                <a:ln/>
                <a:solidFill>
                  <a:srgbClr val="006600"/>
                </a:solidFill>
                <a:effectLst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14B80A-DAE9-4BAB-93C1-E9FD820149D8}" type="datetimeFigureOut">
              <a:rPr lang="ru-RU"/>
              <a:pPr>
                <a:defRPr/>
              </a:pPr>
              <a:t>08.04.2012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C4752B-2161-48B9-85A4-772847E3567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8D8E3C-66F8-4EFC-9384-961EA2670FA8}" type="datetimeFigureOut">
              <a:rPr lang="ru-RU"/>
              <a:pPr>
                <a:defRPr/>
              </a:pPr>
              <a:t>08.04.2012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4FC642-F293-4E21-BE71-F0265C34449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5D48EB-2853-41FE-B4DF-B5549A0F60A0}" type="datetimeFigureOut">
              <a:rPr lang="ru-RU"/>
              <a:pPr>
                <a:defRPr/>
              </a:pPr>
              <a:t>08.04.2012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878C15-34F6-43EC-8E19-A22EAF94A0A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714752"/>
            <a:ext cx="7772400" cy="692148"/>
          </a:xfrm>
        </p:spPr>
        <p:txBody>
          <a:bodyPr anchor="b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>
            <a:lvl1pPr marL="0" indent="0">
              <a:buNone/>
              <a:defRPr sz="2000" b="1" cap="none" spc="0">
                <a:ln/>
                <a:solidFill>
                  <a:srgbClr val="006600"/>
                </a:solidFill>
                <a:effectLst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2D9367-D8BC-4B62-99EC-A773D265EB13}" type="datetimeFigureOut">
              <a:rPr lang="ru-RU"/>
              <a:pPr>
                <a:defRPr/>
              </a:pPr>
              <a:t>08.04.2012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28466B-F87A-4D9E-B039-1618E727E84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571370-0E4D-4217-A1A3-ACFCD5EDECC2}" type="datetimeFigureOut">
              <a:rPr lang="ru-RU"/>
              <a:pPr>
                <a:defRPr/>
              </a:pPr>
              <a:t>08.04.2012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2EAC4A-4D24-48D4-9972-78CCDD605E5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CF87B3-6ECF-4F1D-BB7F-BCE8E7F61DC9}" type="datetimeFigureOut">
              <a:rPr lang="ru-RU"/>
              <a:pPr>
                <a:defRPr/>
              </a:pPr>
              <a:t>08.04.2012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4BB959-530F-4A45-9BAD-64BF0CD5128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AA85ED-4933-4CE7-A15E-CF239C3BCB04}" type="datetimeFigureOut">
              <a:rPr lang="ru-RU"/>
              <a:pPr>
                <a:defRPr/>
              </a:pPr>
              <a:t>08.04.2012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BE5B4D-C416-4C3D-B248-C8CFD576DF3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7EC62B-D53A-42ED-BA12-B06FFEB8B2EC}" type="datetimeFigureOut">
              <a:rPr lang="ru-RU"/>
              <a:pPr>
                <a:defRPr/>
              </a:pPr>
              <a:t>08.04.2012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BECF2C-0A82-495C-9C9E-49C05A84F45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F79A4E-9D51-450F-952E-3B8A20536197}" type="datetimeFigureOut">
              <a:rPr lang="ru-RU"/>
              <a:pPr>
                <a:defRPr/>
              </a:pPr>
              <a:t>08.04.2012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93987D-AAE7-4262-B8B0-52D9D50CE95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CBB71D-9D4A-4B8F-A308-CD8E734E719E}" type="datetimeFigureOut">
              <a:rPr lang="ru-RU"/>
              <a:pPr>
                <a:defRPr/>
              </a:pPr>
              <a:t>08.04.2012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E80CDF-8B66-4A85-A27F-865547601B0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57375" y="214313"/>
            <a:ext cx="7086600" cy="1143000"/>
          </a:xfrm>
          <a:prstGeom prst="roundRect">
            <a:avLst/>
          </a:prstGeom>
          <a:gradFill flip="none" rotWithShape="1">
            <a:gsLst>
              <a:gs pos="0">
                <a:srgbClr val="92D050">
                  <a:shade val="30000"/>
                  <a:satMod val="115000"/>
                </a:srgbClr>
              </a:gs>
              <a:gs pos="50000">
                <a:srgbClr val="92D050">
                  <a:shade val="67500"/>
                  <a:satMod val="115000"/>
                </a:srgbClr>
              </a:gs>
              <a:gs pos="100000">
                <a:srgbClr val="92D050">
                  <a:shade val="100000"/>
                  <a:satMod val="115000"/>
                </a:srgbClr>
              </a:gs>
            </a:gsLst>
            <a:lin ang="0" scaled="1"/>
            <a:tileRect/>
          </a:gradFill>
          <a:ln w="12700">
            <a:solidFill>
              <a:srgbClr val="006600"/>
            </a:solidFill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85750" y="1600200"/>
            <a:ext cx="8572500" cy="4614863"/>
          </a:xfrm>
          <a:prstGeom prst="roundRect">
            <a:avLst/>
          </a:prstGeom>
          <a:solidFill>
            <a:srgbClr val="92D050">
              <a:alpha val="27059"/>
            </a:srgbClr>
          </a:solidFill>
          <a:ln w="12700">
            <a:solidFill>
              <a:srgbClr val="006600"/>
            </a:solidFill>
            <a:prstDash val="dashDot"/>
          </a:ln>
        </p:spPr>
        <p:txBody>
          <a:bodyPr vert="horz" lIns="91440" tIns="45720" rIns="91440" bIns="45720" rtlCol="0">
            <a:norm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A70B2B3-9D1F-4575-859F-68EB7439F20D}" type="datetimeFigureOut">
              <a:rPr lang="ru-RU"/>
              <a:pPr>
                <a:defRPr/>
              </a:pPr>
              <a:t>08.04.2012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0E0E296-07CA-4790-96B6-7AACBEC6C12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Блок-схема: задержка 6"/>
          <p:cNvSpPr/>
          <p:nvPr/>
        </p:nvSpPr>
        <p:spPr>
          <a:xfrm>
            <a:off x="142875" y="142875"/>
            <a:ext cx="1714500" cy="1357313"/>
          </a:xfrm>
          <a:prstGeom prst="flowChartDelay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032" name="Рисунок 7" descr="7d246940b435.png"/>
          <p:cNvPicPr>
            <a:picLocks noChangeAspect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285750" y="214313"/>
            <a:ext cx="1247775" cy="120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73" r:id="rId2"/>
    <p:sldLayoutId id="2147483682" r:id="rId3"/>
    <p:sldLayoutId id="2147483674" r:id="rId4"/>
    <p:sldLayoutId id="2147483675" r:id="rId5"/>
    <p:sldLayoutId id="2147483676" r:id="rId6"/>
    <p:sldLayoutId id="2147483677" r:id="rId7"/>
    <p:sldLayoutId id="2147483678" r:id="rId8"/>
    <p:sldLayoutId id="2147483679" r:id="rId9"/>
    <p:sldLayoutId id="2147483680" r:id="rId10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5400" kern="1200">
          <a:ln w="18415" cmpd="sng">
            <a:solidFill>
              <a:srgbClr val="FFFFFF"/>
            </a:solidFill>
            <a:prstDash val="solid"/>
          </a:ln>
          <a:solidFill>
            <a:srgbClr val="FFFFFF"/>
          </a:solidFill>
          <a:effectLst>
            <a:outerShdw blurRad="63500" dir="3600000" algn="tl" rotWithShape="0">
              <a:srgbClr val="000000">
                <a:alpha val="70000"/>
              </a:srgbClr>
            </a:outerShdw>
          </a:effectLst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5400">
          <a:solidFill>
            <a:srgbClr val="FFFFFF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5400">
          <a:solidFill>
            <a:srgbClr val="FFFFFF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5400">
          <a:solidFill>
            <a:srgbClr val="FFFFFF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5400">
          <a:solidFill>
            <a:srgbClr val="FFFFFF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5400">
          <a:solidFill>
            <a:srgbClr val="FFFFFF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5400">
          <a:solidFill>
            <a:srgbClr val="FFFFFF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5400">
          <a:solidFill>
            <a:srgbClr val="FFFFFF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5400">
          <a:solidFill>
            <a:srgbClr val="FFFFFF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b="1" kern="1200" spc="150">
          <a:ln w="11430"/>
          <a:solidFill>
            <a:srgbClr val="00B050"/>
          </a:solidFill>
          <a:effectLst>
            <a:outerShdw blurRad="25400" algn="tl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b="1" kern="1200" spc="150">
          <a:ln w="11430"/>
          <a:solidFill>
            <a:srgbClr val="00B050"/>
          </a:solidFill>
          <a:effectLst>
            <a:outerShdw blurRad="25400" algn="tl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b="1" kern="1200" spc="150">
          <a:ln w="11430"/>
          <a:solidFill>
            <a:srgbClr val="00B050"/>
          </a:solidFill>
          <a:effectLst>
            <a:outerShdw blurRad="25400" algn="tl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b="1" kern="1200" spc="150">
          <a:ln w="11430"/>
          <a:solidFill>
            <a:srgbClr val="00B050"/>
          </a:solidFill>
          <a:effectLst>
            <a:outerShdw blurRad="25400" algn="tl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b="1" kern="1200" spc="150">
          <a:ln w="11430"/>
          <a:solidFill>
            <a:srgbClr val="00B050"/>
          </a:solidFill>
          <a:effectLst>
            <a:outerShdw blurRad="25400" algn="tl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7" Type="http://schemas.openxmlformats.org/officeDocument/2006/relationships/slide" Target="slide13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6" Type="http://schemas.openxmlformats.org/officeDocument/2006/relationships/slide" Target="slide14.xml"/><Relationship Id="rId5" Type="http://schemas.openxmlformats.org/officeDocument/2006/relationships/slide" Target="slide12.xml"/><Relationship Id="rId4" Type="http://schemas.openxmlformats.org/officeDocument/2006/relationships/slide" Target="slide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38" y="3571875"/>
            <a:ext cx="7772400" cy="1470025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tx1"/>
                </a:solidFill>
              </a:rPr>
              <a:t>Урок биологии в 6 классе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28750" y="5143500"/>
            <a:ext cx="6400800" cy="966788"/>
          </a:xfrm>
        </p:spPr>
        <p:txBody>
          <a:bodyPr/>
          <a:lstStyle/>
          <a:p>
            <a:pPr algn="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>
                <a:solidFill>
                  <a:schemeClr val="tx1"/>
                </a:solidFill>
              </a:rPr>
              <a:t>Учитель </a:t>
            </a:r>
            <a:r>
              <a:rPr lang="ru-RU" dirty="0" err="1" smtClean="0">
                <a:solidFill>
                  <a:schemeClr val="tx1"/>
                </a:solidFill>
              </a:rPr>
              <a:t>Шумляковская</a:t>
            </a:r>
            <a:r>
              <a:rPr lang="ru-RU" dirty="0" smtClean="0">
                <a:solidFill>
                  <a:schemeClr val="tx1"/>
                </a:solidFill>
              </a:rPr>
              <a:t> Н. 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92D050"/>
          </a:solidFill>
        </p:spPr>
        <p:txBody>
          <a:bodyPr>
            <a:normAutofit/>
          </a:bodyPr>
          <a:lstStyle/>
          <a:p>
            <a:r>
              <a:rPr lang="ru-RU" sz="2800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</a:rPr>
              <a:t>Условия прорастания семян цветковых растений</a:t>
            </a:r>
            <a:endParaRPr lang="ru-RU" sz="2800" dirty="0">
              <a:ln w="18415" cmpd="sng">
                <a:solidFill>
                  <a:schemeClr val="tx1"/>
                </a:solidFill>
                <a:prstDash val="solid"/>
              </a:ln>
              <a:solidFill>
                <a:schemeClr val="tx1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85720" y="1500174"/>
            <a:ext cx="4040188" cy="639762"/>
          </a:xfrm>
          <a:prstGeom prst="roundRect">
            <a:avLst>
              <a:gd name="adj" fmla="val 50000"/>
            </a:avLst>
          </a:prstGeom>
        </p:spPr>
        <p:txBody>
          <a:bodyPr>
            <a:normAutofit fontScale="25000" lnSpcReduction="20000"/>
          </a:bodyPr>
          <a:lstStyle/>
          <a:p>
            <a:endParaRPr lang="ru-RU" dirty="0" smtClean="0"/>
          </a:p>
          <a:p>
            <a:endParaRPr lang="ru-RU" sz="6400" dirty="0" smtClean="0"/>
          </a:p>
          <a:p>
            <a:endParaRPr lang="ru-RU" sz="6400" dirty="0" smtClean="0"/>
          </a:p>
          <a:p>
            <a:pPr algn="ctr"/>
            <a:r>
              <a:rPr lang="ru-RU" sz="6800" dirty="0" smtClean="0">
                <a:solidFill>
                  <a:schemeClr val="tx1"/>
                </a:solidFill>
              </a:rPr>
              <a:t>Потребность в воде</a:t>
            </a:r>
          </a:p>
          <a:p>
            <a:pPr algn="ctr"/>
            <a:r>
              <a:rPr lang="ru-RU" sz="6800" dirty="0" smtClean="0">
                <a:solidFill>
                  <a:schemeClr val="tx1"/>
                </a:solidFill>
              </a:rPr>
              <a:t> (% к собственной массе)</a:t>
            </a:r>
            <a:endParaRPr lang="ru-RU" sz="6800" dirty="0">
              <a:solidFill>
                <a:schemeClr val="tx1"/>
              </a:solidFill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>
            <a:normAutofit fontScale="92500" lnSpcReduction="20000"/>
          </a:bodyPr>
          <a:lstStyle/>
          <a:p>
            <a:pPr algn="ctr"/>
            <a:r>
              <a:rPr lang="ru-RU" sz="1800" dirty="0" smtClean="0">
                <a:solidFill>
                  <a:schemeClr val="tx1"/>
                </a:solidFill>
              </a:rPr>
              <a:t>Температура </a:t>
            </a:r>
          </a:p>
          <a:p>
            <a:pPr algn="ctr"/>
            <a:r>
              <a:rPr lang="ru-RU" sz="1800" dirty="0" smtClean="0">
                <a:solidFill>
                  <a:schemeClr val="tx1"/>
                </a:solidFill>
              </a:rPr>
              <a:t>прорастания семян</a:t>
            </a:r>
            <a:endParaRPr lang="ru-RU" sz="1800" dirty="0">
              <a:solidFill>
                <a:schemeClr val="tx1"/>
              </a:solidFill>
            </a:endParaRPr>
          </a:p>
        </p:txBody>
      </p:sp>
      <p:pic>
        <p:nvPicPr>
          <p:cNvPr id="7" name="Picture 2" descr="File0005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28596" y="2143116"/>
            <a:ext cx="3929090" cy="435771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Рисунок 1" descr="453.jpg"/>
          <p:cNvPicPr>
            <a:picLocks noGrp="1" noChangeAspect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4876" y="2214554"/>
            <a:ext cx="3951288" cy="425452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57400" y="285728"/>
            <a:ext cx="7086600" cy="1143000"/>
          </a:xfrm>
          <a:solidFill>
            <a:srgbClr val="92D050"/>
          </a:solidFill>
          <a:ln>
            <a:solidFill>
              <a:schemeClr val="accent3">
                <a:lumMod val="75000"/>
              </a:schemeClr>
            </a:solidFill>
          </a:ln>
        </p:spPr>
        <p:txBody>
          <a:bodyPr>
            <a:normAutofit/>
          </a:bodyPr>
          <a:lstStyle/>
          <a:p>
            <a:r>
              <a:rPr lang="ru-RU" sz="3600" dirty="0" smtClean="0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</a:rPr>
              <a:t>Потребность в кислороде</a:t>
            </a:r>
            <a:endParaRPr lang="ru-RU" sz="3600" dirty="0">
              <a:ln w="18415" cmpd="sng">
                <a:solidFill>
                  <a:sysClr val="windowText" lastClr="000000"/>
                </a:solidFill>
                <a:prstDash val="solid"/>
              </a:ln>
              <a:solidFill>
                <a:sysClr val="windowText" lastClr="000000"/>
              </a:solidFill>
            </a:endParaRPr>
          </a:p>
        </p:txBody>
      </p:sp>
      <p:pic>
        <p:nvPicPr>
          <p:cNvPr id="4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lum/>
          </a:blip>
          <a:srcRect/>
          <a:stretch>
            <a:fillRect/>
          </a:stretch>
        </p:blipFill>
        <p:spPr bwMode="auto">
          <a:xfrm>
            <a:off x="928662" y="1857364"/>
            <a:ext cx="7000924" cy="3786213"/>
          </a:xfrm>
          <a:prstGeom prst="rect">
            <a:avLst/>
          </a:prstGeom>
          <a:ln>
            <a:headEnd/>
            <a:tailEnd/>
          </a:ln>
          <a:effectLst>
            <a:innerShdw blurRad="114300">
              <a:prstClr val="black"/>
            </a:inn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solidFill>
            <a:srgbClr val="92D050"/>
          </a:solidFill>
        </p:spPr>
        <p:txBody>
          <a:bodyPr/>
          <a:lstStyle/>
          <a:p>
            <a:pPr algn="l"/>
            <a:r>
              <a:rPr lang="ru-RU" dirty="0" smtClean="0"/>
              <a:t>        </a:t>
            </a:r>
            <a:r>
              <a:rPr lang="ru-RU" sz="4000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</a:rPr>
              <a:t>Прорастание - </a:t>
            </a:r>
            <a:endParaRPr lang="ru-RU" sz="4000" dirty="0">
              <a:ln w="18415" cmpd="sng">
                <a:solidFill>
                  <a:schemeClr val="tx1"/>
                </a:solidFill>
                <a:prstDash val="solid"/>
              </a:ln>
              <a:solidFill>
                <a:schemeClr val="tx1"/>
              </a:solidFill>
            </a:endParaRPr>
          </a:p>
        </p:txBody>
      </p:sp>
      <p:sp>
        <p:nvSpPr>
          <p:cNvPr id="9" name="Oval 7"/>
          <p:cNvSpPr>
            <a:spLocks noGrp="1" noChangeArrowheads="1"/>
          </p:cNvSpPr>
          <p:nvPr>
            <p:ph idx="1"/>
          </p:nvPr>
        </p:nvSpPr>
        <p:spPr bwMode="auto">
          <a:xfrm>
            <a:off x="2357422" y="1428736"/>
            <a:ext cx="4214842" cy="5143536"/>
          </a:xfrm>
          <a:prstGeom prst="ellipse">
            <a:avLst/>
          </a:prstGeom>
          <a:ln>
            <a:headEnd/>
            <a:tailEnd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>
              <a:buNone/>
            </a:pPr>
            <a:r>
              <a:rPr lang="ru-RU" sz="2400" b="1" dirty="0" smtClean="0">
                <a:solidFill>
                  <a:schemeClr val="tx1"/>
                </a:solidFill>
              </a:rPr>
              <a:t>это </a:t>
            </a:r>
            <a:r>
              <a:rPr lang="ru-RU" sz="2400" b="1" dirty="0">
                <a:solidFill>
                  <a:schemeClr val="tx1"/>
                </a:solidFill>
              </a:rPr>
              <a:t>переход семян из</a:t>
            </a:r>
          </a:p>
          <a:p>
            <a:pPr algn="ctr">
              <a:buNone/>
            </a:pPr>
            <a:r>
              <a:rPr lang="ru-RU" sz="2400" b="1" dirty="0">
                <a:solidFill>
                  <a:schemeClr val="tx1"/>
                </a:solidFill>
              </a:rPr>
              <a:t>состояния покоя к росту</a:t>
            </a:r>
          </a:p>
          <a:p>
            <a:pPr algn="ctr">
              <a:buNone/>
            </a:pPr>
            <a:r>
              <a:rPr lang="ru-RU" sz="2400" b="1" dirty="0">
                <a:solidFill>
                  <a:schemeClr val="tx1"/>
                </a:solidFill>
              </a:rPr>
              <a:t>зародыша и развитию </a:t>
            </a:r>
          </a:p>
          <a:p>
            <a:pPr algn="ctr">
              <a:buNone/>
            </a:pPr>
            <a:r>
              <a:rPr lang="ru-RU" sz="2400" b="1" dirty="0">
                <a:solidFill>
                  <a:schemeClr val="tx1"/>
                </a:solidFill>
              </a:rPr>
              <a:t>из него проростка.</a:t>
            </a: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88913"/>
            <a:ext cx="1847881" cy="6335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86578" y="214290"/>
            <a:ext cx="2357422" cy="62642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92D050"/>
          </a:solidFill>
        </p:spPr>
        <p:txBody>
          <a:bodyPr>
            <a:normAutofit/>
          </a:bodyPr>
          <a:lstStyle/>
          <a:p>
            <a:r>
              <a:rPr lang="ru-RU" sz="3600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</a:rPr>
              <a:t>Этапы прорастания семян </a:t>
            </a:r>
            <a:endParaRPr lang="ru-RU" sz="3600" dirty="0">
              <a:ln w="18415" cmpd="sng">
                <a:solidFill>
                  <a:schemeClr val="tx1"/>
                </a:solidFill>
                <a:prstDash val="solid"/>
              </a:ln>
              <a:solidFill>
                <a:schemeClr val="tx1"/>
              </a:solidFill>
            </a:endParaRPr>
          </a:p>
        </p:txBody>
      </p:sp>
      <p:pic>
        <p:nvPicPr>
          <p:cNvPr id="4" name="Содержимое 3" descr="bca7714646c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57224" y="1643050"/>
            <a:ext cx="7281896" cy="4593456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solidFill>
            <a:srgbClr val="92D050"/>
          </a:solidFill>
        </p:spPr>
        <p:txBody>
          <a:bodyPr>
            <a:normAutofit/>
          </a:bodyPr>
          <a:lstStyle/>
          <a:p>
            <a:r>
              <a:rPr lang="ru-RU" sz="3600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</a:rPr>
              <a:t>Виды прорастания семян</a:t>
            </a:r>
            <a:endParaRPr lang="ru-RU" sz="3600" dirty="0">
              <a:ln w="18415" cmpd="sng">
                <a:solidFill>
                  <a:schemeClr val="tx1"/>
                </a:solidFill>
                <a:prstDash val="solid"/>
              </a:ln>
              <a:solidFill>
                <a:schemeClr val="tx1"/>
              </a:solidFill>
            </a:endParaRPr>
          </a:p>
        </p:txBody>
      </p:sp>
      <p:pic>
        <p:nvPicPr>
          <p:cNvPr id="6" name="Picture 2" descr="F:\МОИ ДОКУМЕНТЫ-2\картинки биология\растения\морфоллогия и внутреннее строение растений\семена, плоды\прорастание семян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857224" y="1571612"/>
            <a:ext cx="7490750" cy="492922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92D050"/>
          </a:solidFill>
        </p:spPr>
        <p:txBody>
          <a:bodyPr>
            <a:normAutofit/>
          </a:bodyPr>
          <a:lstStyle/>
          <a:p>
            <a:r>
              <a:rPr lang="ru-RU" sz="3200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</a:rPr>
              <a:t>Стадии развития цветковых растений</a:t>
            </a:r>
            <a:endParaRPr lang="ru-RU" sz="3200" dirty="0">
              <a:ln w="18415" cmpd="sng">
                <a:solidFill>
                  <a:schemeClr val="tx1"/>
                </a:solidFill>
                <a:prstDash val="solid"/>
              </a:ln>
              <a:solidFill>
                <a:schemeClr val="tx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285852" y="1714488"/>
            <a:ext cx="2214578" cy="571504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Зрелое</a:t>
            </a:r>
            <a:r>
              <a:rPr lang="ru-RU" b="1" dirty="0" smtClean="0"/>
              <a:t> </a:t>
            </a:r>
            <a:r>
              <a:rPr lang="ru-RU" b="1" dirty="0" smtClean="0">
                <a:solidFill>
                  <a:schemeClr val="tx1"/>
                </a:solidFill>
              </a:rPr>
              <a:t>растение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286380" y="1785926"/>
            <a:ext cx="2643206" cy="64294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Опыление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214942" y="3643314"/>
            <a:ext cx="2643206" cy="50006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Оплодотворение</a:t>
            </a:r>
            <a:r>
              <a:rPr lang="ru-RU" b="1" dirty="0" smtClean="0"/>
              <a:t> </a:t>
            </a:r>
            <a:endParaRPr lang="ru-RU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286380" y="5357826"/>
            <a:ext cx="2500330" cy="50006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Образование семени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357290" y="3500438"/>
            <a:ext cx="2071702" cy="50006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 </a:t>
            </a:r>
            <a:r>
              <a:rPr lang="ru-RU" b="1" dirty="0" smtClean="0">
                <a:solidFill>
                  <a:schemeClr val="tx1"/>
                </a:solidFill>
              </a:rPr>
              <a:t>Молодое растение 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214414" y="5286388"/>
            <a:ext cx="2071702" cy="571504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Проросток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7" name="Стрелка вниз 16"/>
          <p:cNvSpPr/>
          <p:nvPr/>
        </p:nvSpPr>
        <p:spPr>
          <a:xfrm>
            <a:off x="6572264" y="4214818"/>
            <a:ext cx="45719" cy="11430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Стрелка вверх 19"/>
          <p:cNvSpPr/>
          <p:nvPr/>
        </p:nvSpPr>
        <p:spPr>
          <a:xfrm>
            <a:off x="2357422" y="4071942"/>
            <a:ext cx="45719" cy="114300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Стрелка вниз 21"/>
          <p:cNvSpPr/>
          <p:nvPr/>
        </p:nvSpPr>
        <p:spPr>
          <a:xfrm>
            <a:off x="6500826" y="2428868"/>
            <a:ext cx="45719" cy="121444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Стрелка вверх 28"/>
          <p:cNvSpPr/>
          <p:nvPr/>
        </p:nvSpPr>
        <p:spPr>
          <a:xfrm>
            <a:off x="2357422" y="2357430"/>
            <a:ext cx="71438" cy="107157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равая фигурная скобка 31"/>
          <p:cNvSpPr/>
          <p:nvPr/>
        </p:nvSpPr>
        <p:spPr>
          <a:xfrm>
            <a:off x="8072462" y="2071678"/>
            <a:ext cx="214314" cy="3500462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3" name="Прямоугольник 32"/>
          <p:cNvSpPr/>
          <p:nvPr/>
        </p:nvSpPr>
        <p:spPr>
          <a:xfrm>
            <a:off x="8358214" y="2857496"/>
            <a:ext cx="642942" cy="192882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algn="ctr"/>
            <a:r>
              <a:rPr lang="ru-RU" b="1" dirty="0" smtClean="0"/>
              <a:t>Зародышевый</a:t>
            </a:r>
            <a:r>
              <a:rPr lang="ru-RU" dirty="0" smtClean="0"/>
              <a:t> </a:t>
            </a:r>
            <a:r>
              <a:rPr lang="ru-RU" b="1" dirty="0" smtClean="0"/>
              <a:t>период</a:t>
            </a:r>
            <a:endParaRPr lang="ru-RU" b="1" dirty="0"/>
          </a:p>
        </p:txBody>
      </p:sp>
      <p:sp>
        <p:nvSpPr>
          <p:cNvPr id="34" name="Стрелка влево 33"/>
          <p:cNvSpPr/>
          <p:nvPr/>
        </p:nvSpPr>
        <p:spPr>
          <a:xfrm>
            <a:off x="3286116" y="5572140"/>
            <a:ext cx="1928826" cy="7143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Стрелка вправо 18"/>
          <p:cNvSpPr/>
          <p:nvPr/>
        </p:nvSpPr>
        <p:spPr>
          <a:xfrm>
            <a:off x="3500430" y="2071678"/>
            <a:ext cx="1714512" cy="4571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F:\МОИ ДОКУМЕНТЫ-2\картинки биология\растения\морфоллогия и внутреннее строение растений\цветок, опыление, оплодотворение\индивидуальное развитие цветковых растений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715148"/>
          </a:xfrm>
          <a:prstGeom prst="rect">
            <a:avLst/>
          </a:prstGeom>
          <a:solidFill>
            <a:srgbClr val="FF0000"/>
          </a:solidFill>
          <a:ln w="88900" cap="sq">
            <a:solidFill>
              <a:srgbClr val="0066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solidFill>
            <a:srgbClr val="92D050"/>
          </a:solidFill>
          <a:ln>
            <a:noFill/>
          </a:ln>
        </p:spPr>
        <p:txBody>
          <a:bodyPr>
            <a:normAutofit/>
          </a:bodyPr>
          <a:lstStyle/>
          <a:p>
            <a:pPr>
              <a:tabLst>
                <a:tab pos="176213" algn="l"/>
              </a:tabLst>
            </a:pPr>
            <a:r>
              <a:rPr lang="ru-RU" sz="2800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</a:rPr>
              <a:t>Как из маленького по размерам семени вырастает огромное цветущее растение</a:t>
            </a:r>
            <a:r>
              <a:rPr lang="ru-RU" sz="2800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</a:rPr>
              <a:t>?</a:t>
            </a:r>
            <a:endParaRPr lang="ru-RU" sz="2800" dirty="0">
              <a:ln w="18415" cmpd="sng">
                <a:solidFill>
                  <a:schemeClr val="tx1"/>
                </a:solidFill>
                <a:prstDash val="solid"/>
              </a:ln>
              <a:solidFill>
                <a:srgbClr val="FFC000"/>
              </a:solidFill>
            </a:endParaRPr>
          </a:p>
        </p:txBody>
      </p:sp>
      <p:pic>
        <p:nvPicPr>
          <p:cNvPr id="9" name="Picture 2" descr="F:\МОИ ДОКУМЕНТЫ-2\картинки биология\растения\морфоллогия и внутреннее строение растений\семена, плоды\роль эндосперма семени.bmp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14282" y="2285992"/>
            <a:ext cx="2185974" cy="328614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Picture 18" descr="hgfherzrvf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2857488" y="1571612"/>
            <a:ext cx="5895988" cy="507209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92D050"/>
          </a:solidFill>
        </p:spPr>
        <p:txBody>
          <a:bodyPr/>
          <a:lstStyle/>
          <a:p>
            <a:r>
              <a:rPr lang="ru-RU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</a:rPr>
              <a:t>Вывод </a:t>
            </a:r>
            <a:endParaRPr lang="ru-RU" dirty="0">
              <a:ln w="18415" cmpd="sng">
                <a:solidFill>
                  <a:schemeClr val="tx1"/>
                </a:solidFill>
                <a:prstDash val="solid"/>
              </a:ln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>
                <a:solidFill>
                  <a:schemeClr val="tx1"/>
                </a:solidFill>
              </a:rPr>
              <a:t>Рост и развитие цветкового растения происходит за счет деления клеток образовательной ткани зародыша, проростка и взрослого растения.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92D050"/>
          </a:solidFill>
        </p:spPr>
        <p:txBody>
          <a:bodyPr>
            <a:noAutofit/>
          </a:bodyPr>
          <a:lstStyle/>
          <a:p>
            <a:pPr algn="l"/>
            <a:r>
              <a:rPr lang="ru-RU" sz="2800" b="1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</a:rPr>
              <a:t>Кроссворд   «Рост и развитие растений»</a:t>
            </a:r>
            <a:r>
              <a:rPr lang="ru-RU" sz="2800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</a:rPr>
              <a:t/>
            </a:r>
            <a:br>
              <a:rPr lang="ru-RU" sz="2800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</a:rPr>
            </a:br>
            <a:endParaRPr lang="ru-RU" sz="2800" b="1" dirty="0" smtClean="0">
              <a:ln w="18415" cmpd="sng">
                <a:solidFill>
                  <a:schemeClr val="tx1"/>
                </a:solidFill>
                <a:prstDash val="solid"/>
              </a:ln>
              <a:solidFill>
                <a:schemeClr val="tx1"/>
              </a:solidFill>
            </a:endParaRPr>
          </a:p>
        </p:txBody>
      </p:sp>
      <p:pic>
        <p:nvPicPr>
          <p:cNvPr id="3" name="ic" descr="Кроссворд «Рост и развитие растений»  с ответами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1571612"/>
            <a:ext cx="7929618" cy="4786346"/>
          </a:xfrm>
          <a:prstGeom prst="rect">
            <a:avLst/>
          </a:prstGeom>
          <a:noFill/>
          <a:ln w="9525">
            <a:solidFill>
              <a:srgbClr val="0066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92D050"/>
          </a:solidFill>
        </p:spPr>
        <p:txBody>
          <a:bodyPr/>
          <a:lstStyle/>
          <a:p>
            <a:pPr eaLnBrk="1" hangingPunct="1">
              <a:defRPr/>
            </a:pPr>
            <a:r>
              <a:rPr lang="ru-RU" sz="3200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</a:rPr>
              <a:t>Рост и развитие цветковых растений</a:t>
            </a:r>
            <a:endParaRPr lang="ru-RU" sz="3200" dirty="0">
              <a:ln w="18415" cmpd="sng">
                <a:solidFill>
                  <a:schemeClr val="tx1"/>
                </a:solidFill>
                <a:prstDash val="solid"/>
              </a:ln>
              <a:solidFill>
                <a:schemeClr val="tx1"/>
              </a:solidFill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722313" y="3714750"/>
            <a:ext cx="7772400" cy="692150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ru-RU" sz="2800" dirty="0" smtClean="0">
                <a:solidFill>
                  <a:schemeClr val="tx1"/>
                </a:solidFill>
              </a:rPr>
              <a:t>Тема урока:</a:t>
            </a:r>
            <a:endParaRPr lang="ru-RU" sz="28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solidFill>
            <a:srgbClr val="92D050"/>
          </a:solidFill>
        </p:spPr>
        <p:txBody>
          <a:bodyPr>
            <a:normAutofit/>
          </a:bodyPr>
          <a:lstStyle/>
          <a:p>
            <a:r>
              <a:rPr lang="ru-RU" sz="4000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</a:rPr>
              <a:t>Цель урока</a:t>
            </a:r>
            <a:endParaRPr lang="ru-RU" sz="4000" dirty="0">
              <a:ln w="18415" cmpd="sng">
                <a:solidFill>
                  <a:schemeClr val="tx1"/>
                </a:solidFill>
                <a:prstDash val="solid"/>
              </a:ln>
              <a:solidFill>
                <a:schemeClr val="tx1"/>
              </a:solidFill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 </a:t>
            </a:r>
            <a:r>
              <a:rPr lang="ru-RU" dirty="0" smtClean="0">
                <a:solidFill>
                  <a:schemeClr val="tx1"/>
                </a:solidFill>
              </a:rPr>
              <a:t>Выявить особенности индивидуального развития </a:t>
            </a:r>
          </a:p>
          <a:p>
            <a:pPr>
              <a:buNone/>
            </a:pPr>
            <a:r>
              <a:rPr lang="ru-RU" dirty="0" smtClean="0">
                <a:solidFill>
                  <a:schemeClr val="tx1"/>
                </a:solidFill>
              </a:rPr>
              <a:t>    цветковых растений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92D050"/>
          </a:solidFill>
        </p:spPr>
        <p:txBody>
          <a:bodyPr>
            <a:normAutofit/>
          </a:bodyPr>
          <a:lstStyle/>
          <a:p>
            <a:r>
              <a:rPr lang="ru-RU" sz="4000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</a:rPr>
              <a:t>Задачи урока</a:t>
            </a:r>
            <a:endParaRPr lang="ru-RU" sz="4000" dirty="0">
              <a:ln w="18415" cmpd="sng">
                <a:solidFill>
                  <a:schemeClr val="tx1"/>
                </a:solidFill>
                <a:prstDash val="solid"/>
              </a:ln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>
              <a:buFont typeface="Arial" pitchFamily="34" charset="0"/>
              <a:buChar char="•"/>
            </a:pPr>
            <a:r>
              <a:rPr lang="ru-RU" sz="2800" dirty="0" smtClean="0">
                <a:solidFill>
                  <a:schemeClr val="tx1"/>
                </a:solidFill>
              </a:rPr>
              <a:t>Проследить стадии развития цветковых растений, выявить оптимальные условия для прорастания семян;</a:t>
            </a:r>
          </a:p>
          <a:p>
            <a:pPr algn="just">
              <a:buFont typeface="Arial" pitchFamily="34" charset="0"/>
              <a:buChar char="•"/>
            </a:pPr>
            <a:r>
              <a:rPr lang="ru-RU" sz="2800" dirty="0" smtClean="0">
                <a:solidFill>
                  <a:schemeClr val="tx1"/>
                </a:solidFill>
              </a:rPr>
              <a:t>Уметь работать с натуральными объектами, учебной литературой;</a:t>
            </a:r>
          </a:p>
          <a:p>
            <a:pPr algn="just">
              <a:buFont typeface="Arial" pitchFamily="34" charset="0"/>
              <a:buChar char="•"/>
            </a:pPr>
            <a:r>
              <a:rPr lang="ru-RU" sz="2800" dirty="0" smtClean="0">
                <a:solidFill>
                  <a:schemeClr val="tx1"/>
                </a:solidFill>
              </a:rPr>
              <a:t>Уметь наблюдать за ростом и развитием растений.</a:t>
            </a:r>
            <a:endParaRPr lang="ru-RU" sz="28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</a:rPr>
              <a:t>Индивидуальное развитие</a:t>
            </a:r>
            <a:endParaRPr lang="ru-RU" sz="3600" dirty="0">
              <a:ln w="18415" cmpd="sng">
                <a:solidFill>
                  <a:sysClr val="windowText" lastClr="000000"/>
                </a:solidFill>
                <a:prstDash val="solid"/>
              </a:ln>
              <a:solidFill>
                <a:sysClr val="windowText" lastClr="0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50" y="1600200"/>
            <a:ext cx="8572500" cy="4972072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ln w="11430"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</a:rPr>
              <a:t>э</a:t>
            </a:r>
            <a:r>
              <a:rPr lang="ru-RU" dirty="0" smtClean="0">
                <a:ln w="11430"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</a:rPr>
              <a:t>то </a:t>
            </a:r>
            <a:r>
              <a:rPr lang="ru-RU" dirty="0" err="1" smtClean="0">
                <a:ln w="11430"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</a:rPr>
              <a:t>_________организма</a:t>
            </a:r>
            <a:r>
              <a:rPr lang="ru-RU" dirty="0" smtClean="0">
                <a:ln w="11430"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</a:rPr>
              <a:t> от __________</a:t>
            </a:r>
          </a:p>
          <a:p>
            <a:pPr>
              <a:buNone/>
            </a:pPr>
            <a:r>
              <a:rPr lang="ru-RU" dirty="0" err="1" smtClean="0">
                <a:ln w="11430"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</a:rPr>
              <a:t>до___________</a:t>
            </a:r>
            <a:r>
              <a:rPr lang="ru-RU" dirty="0" smtClean="0">
                <a:ln w="11430"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</a:rPr>
              <a:t> _________.  </a:t>
            </a:r>
            <a:endParaRPr lang="ru-RU" dirty="0">
              <a:ln w="11430">
                <a:solidFill>
                  <a:sysClr val="windowText" lastClr="000000"/>
                </a:solidFill>
              </a:ln>
              <a:solidFill>
                <a:sysClr val="windowText" lastClr="000000"/>
              </a:solidFill>
            </a:endParaRPr>
          </a:p>
        </p:txBody>
      </p:sp>
      <p:sp>
        <p:nvSpPr>
          <p:cNvPr id="4" name="AutoShape 6" descr="{A2D14FAB-6474-4782-B68B-C0ABCC6E1F9D}"/>
          <p:cNvSpPr>
            <a:spLocks noChangeArrowheads="1"/>
          </p:cNvSpPr>
          <p:nvPr/>
        </p:nvSpPr>
        <p:spPr bwMode="auto">
          <a:xfrm>
            <a:off x="428596" y="3929066"/>
            <a:ext cx="2643206" cy="2286016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9525">
            <a:solidFill>
              <a:schemeClr val="bg1">
                <a:lumMod val="95000"/>
              </a:schemeClr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5" name="Picture 3" descr="D:\Наташа\Конкурсы, проекты\проект Вырасти свой сад\фасоль\IMG_2956.JP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3286116" y="4000504"/>
            <a:ext cx="2500330" cy="214313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prstDash val="dashDot"/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Содержимое 6" descr="Фото0106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000760" y="4071942"/>
            <a:ext cx="2428892" cy="200026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bg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57356" y="214290"/>
            <a:ext cx="7086600" cy="1143000"/>
          </a:xfrm>
          <a:solidFill>
            <a:srgbClr val="92D050"/>
          </a:solidFill>
        </p:spPr>
        <p:txBody>
          <a:bodyPr>
            <a:normAutofit/>
          </a:bodyPr>
          <a:lstStyle/>
          <a:p>
            <a:r>
              <a:rPr lang="ru-RU" sz="2800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</a:rPr>
              <a:t>Как из маленького семени вырастает огромное цветущее растение?</a:t>
            </a:r>
            <a:endParaRPr lang="ru-RU" sz="2800" dirty="0">
              <a:ln w="18415" cmpd="sng">
                <a:solidFill>
                  <a:schemeClr val="tx1"/>
                </a:solidFill>
                <a:prstDash val="solid"/>
              </a:ln>
              <a:solidFill>
                <a:schemeClr val="tx1"/>
              </a:solidFill>
            </a:endParaRPr>
          </a:p>
        </p:txBody>
      </p:sp>
      <p:pic>
        <p:nvPicPr>
          <p:cNvPr id="3" name="Picture 2" descr="F:\МОИ ДОКУМЕНТЫ-2\картинки биология\растения\морфоллогия и внутреннее строение растений\семена, плоды\роль эндосперма семени.bm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2500306"/>
            <a:ext cx="2643206" cy="278608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Picture 18" descr="hgfherzrvf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86116" y="1571612"/>
            <a:ext cx="5643602" cy="507209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solidFill>
            <a:srgbClr val="92D050"/>
          </a:solidFill>
        </p:spPr>
        <p:txBody>
          <a:bodyPr>
            <a:normAutofit/>
          </a:bodyPr>
          <a:lstStyle/>
          <a:p>
            <a:r>
              <a:rPr lang="ru-RU" sz="3600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</a:rPr>
              <a:t>Актуализация знаний</a:t>
            </a:r>
            <a:endParaRPr lang="ru-RU" sz="3600" dirty="0">
              <a:ln w="18415" cmpd="sng">
                <a:solidFill>
                  <a:schemeClr val="tx1"/>
                </a:solidFill>
                <a:prstDash val="solid"/>
              </a:ln>
              <a:solidFill>
                <a:schemeClr val="tx1"/>
              </a:solidFill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>
                <a:solidFill>
                  <a:schemeClr val="tx1"/>
                </a:solidFill>
              </a:rPr>
              <a:t>1.Какие растения называются цветковыми?</a:t>
            </a:r>
          </a:p>
          <a:p>
            <a:pPr>
              <a:buNone/>
            </a:pPr>
            <a:r>
              <a:rPr lang="ru-RU" dirty="0" smtClean="0">
                <a:solidFill>
                  <a:schemeClr val="tx1"/>
                </a:solidFill>
              </a:rPr>
              <a:t>2.Что такое рост?</a:t>
            </a:r>
          </a:p>
          <a:p>
            <a:pPr>
              <a:buNone/>
            </a:pPr>
            <a:r>
              <a:rPr lang="ru-RU" dirty="0" smtClean="0">
                <a:solidFill>
                  <a:schemeClr val="tx1"/>
                </a:solidFill>
              </a:rPr>
              <a:t>3.Что такое развитие? </a:t>
            </a:r>
          </a:p>
          <a:p>
            <a:pPr>
              <a:buNone/>
            </a:pPr>
            <a:r>
              <a:rPr lang="ru-RU" dirty="0" smtClean="0">
                <a:solidFill>
                  <a:schemeClr val="tx1"/>
                </a:solidFill>
              </a:rPr>
              <a:t>4.За счет какой ткани происходит рост и развитие растения?</a:t>
            </a:r>
          </a:p>
          <a:p>
            <a:pPr>
              <a:buNone/>
            </a:pPr>
            <a:endParaRPr lang="ru-RU" dirty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solidFill>
            <a:srgbClr val="92D050"/>
          </a:solidFill>
        </p:spPr>
        <p:txBody>
          <a:bodyPr>
            <a:normAutofit/>
          </a:bodyPr>
          <a:lstStyle/>
          <a:p>
            <a:r>
              <a:rPr lang="ru-RU" sz="3200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</a:rPr>
              <a:t>Строение  семени  </a:t>
            </a:r>
            <a:endParaRPr lang="ru-RU" sz="3200" dirty="0">
              <a:ln w="18415" cmpd="sng">
                <a:solidFill>
                  <a:schemeClr val="tx1"/>
                </a:solidFill>
                <a:prstDash val="solid"/>
              </a:ln>
              <a:solidFill>
                <a:schemeClr val="tx1"/>
              </a:solidFill>
            </a:endParaRPr>
          </a:p>
        </p:txBody>
      </p:sp>
      <p:pic>
        <p:nvPicPr>
          <p:cNvPr id="7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lum bright="-10000"/>
          </a:blip>
          <a:srcRect/>
          <a:stretch>
            <a:fillRect/>
          </a:stretch>
        </p:blipFill>
        <p:spPr>
          <a:xfrm>
            <a:off x="500034" y="1785926"/>
            <a:ext cx="3876360" cy="4214842"/>
          </a:xfrm>
          <a:noFill/>
        </p:spPr>
      </p:pic>
      <p:pic>
        <p:nvPicPr>
          <p:cNvPr id="17410" name="Picture 2" descr="D:\Наташа\открытый урок\Фасоль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643438" y="1857364"/>
            <a:ext cx="3938588" cy="41434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92D050"/>
          </a:solidFill>
        </p:spPr>
        <p:txBody>
          <a:bodyPr>
            <a:noAutofit/>
          </a:bodyPr>
          <a:lstStyle/>
          <a:p>
            <a:r>
              <a:rPr lang="ru-RU" sz="2800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</a:rPr>
              <a:t>Условия, необходимые для прорастания семян</a:t>
            </a:r>
            <a:endParaRPr lang="ru-RU" sz="2800" dirty="0">
              <a:ln w="18415" cmpd="sng">
                <a:solidFill>
                  <a:schemeClr val="tx1"/>
                </a:solidFill>
                <a:prstDash val="solid"/>
              </a:ln>
              <a:solidFill>
                <a:schemeClr val="tx1"/>
              </a:solidFill>
            </a:endParaRPr>
          </a:p>
        </p:txBody>
      </p:sp>
      <p:sp>
        <p:nvSpPr>
          <p:cNvPr id="3" name="Oval 8"/>
          <p:cNvSpPr>
            <a:spLocks noChangeArrowheads="1"/>
          </p:cNvSpPr>
          <p:nvPr/>
        </p:nvSpPr>
        <p:spPr bwMode="auto">
          <a:xfrm>
            <a:off x="2357422" y="1571612"/>
            <a:ext cx="4303726" cy="4357718"/>
          </a:xfrm>
          <a:prstGeom prst="ellipse">
            <a:avLst/>
          </a:prstGeom>
          <a:blipFill dpi="0" rotWithShape="1">
            <a:blip r:embed="rId3"/>
            <a:srcRect/>
            <a:stretch>
              <a:fillRect/>
            </a:stretch>
          </a:blip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 b="1"/>
          </a:p>
        </p:txBody>
      </p:sp>
      <p:sp>
        <p:nvSpPr>
          <p:cNvPr id="4" name="AutoShape 9"/>
          <p:cNvSpPr>
            <a:spLocks noChangeArrowheads="1"/>
          </p:cNvSpPr>
          <p:nvPr/>
        </p:nvSpPr>
        <p:spPr bwMode="auto">
          <a:xfrm>
            <a:off x="179388" y="1700213"/>
            <a:ext cx="1944687" cy="936625"/>
          </a:xfrm>
          <a:prstGeom prst="roundRect">
            <a:avLst>
              <a:gd name="adj" fmla="val 16667"/>
            </a:avLst>
          </a:prstGeom>
          <a:solidFill>
            <a:srgbClr val="9DE79D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000" dirty="0">
                <a:solidFill>
                  <a:schemeClr val="tx2"/>
                </a:solidFill>
                <a:hlinkClick r:id="rId4" action="ppaction://hlinksldjump"/>
              </a:rPr>
              <a:t>Вода</a:t>
            </a:r>
            <a:endParaRPr lang="ru-RU" sz="2000" dirty="0">
              <a:solidFill>
                <a:schemeClr val="tx2"/>
              </a:solidFill>
            </a:endParaRPr>
          </a:p>
        </p:txBody>
      </p:sp>
      <p:sp>
        <p:nvSpPr>
          <p:cNvPr id="8" name="AutoShape 10"/>
          <p:cNvSpPr>
            <a:spLocks noChangeArrowheads="1"/>
          </p:cNvSpPr>
          <p:nvPr/>
        </p:nvSpPr>
        <p:spPr bwMode="auto">
          <a:xfrm>
            <a:off x="179388" y="5013325"/>
            <a:ext cx="2089150" cy="936625"/>
          </a:xfrm>
          <a:prstGeom prst="roundRect">
            <a:avLst>
              <a:gd name="adj" fmla="val 16667"/>
            </a:avLst>
          </a:prstGeom>
          <a:solidFill>
            <a:srgbClr val="9DE79D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r>
              <a:rPr lang="ru-RU" sz="2000" dirty="0" smtClean="0">
                <a:hlinkClick r:id="rId5" action="ppaction://hlinksldjump"/>
              </a:rPr>
              <a:t>Запасные</a:t>
            </a:r>
          </a:p>
          <a:p>
            <a:r>
              <a:rPr lang="ru-RU" sz="2000" dirty="0" smtClean="0">
                <a:hlinkClick r:id="rId5" action="ppaction://hlinksldjump"/>
              </a:rPr>
              <a:t>питательные</a:t>
            </a:r>
          </a:p>
          <a:p>
            <a:r>
              <a:rPr lang="ru-RU" sz="2000" dirty="0" smtClean="0">
                <a:hlinkClick r:id="rId5" action="ppaction://hlinksldjump"/>
              </a:rPr>
              <a:t>вещества</a:t>
            </a:r>
            <a:endParaRPr lang="ru-RU" sz="2000" dirty="0"/>
          </a:p>
        </p:txBody>
      </p:sp>
      <p:sp>
        <p:nvSpPr>
          <p:cNvPr id="9" name="AutoShape 11"/>
          <p:cNvSpPr>
            <a:spLocks noChangeArrowheads="1"/>
          </p:cNvSpPr>
          <p:nvPr/>
        </p:nvSpPr>
        <p:spPr bwMode="auto">
          <a:xfrm>
            <a:off x="6715140" y="1628775"/>
            <a:ext cx="2249473" cy="936625"/>
          </a:xfrm>
          <a:prstGeom prst="roundRect">
            <a:avLst>
              <a:gd name="adj" fmla="val 16667"/>
            </a:avLst>
          </a:prstGeom>
          <a:solidFill>
            <a:srgbClr val="9DE79D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r>
              <a:rPr lang="ru-RU" sz="2000" u="sng" dirty="0">
                <a:hlinkClick r:id="rId6" action="ppaction://hlinksldjump"/>
              </a:rPr>
              <a:t>Температурные</a:t>
            </a:r>
          </a:p>
          <a:p>
            <a:r>
              <a:rPr lang="ru-RU" sz="2000" u="sng" dirty="0">
                <a:hlinkClick r:id="rId6" action="ppaction://hlinksldjump"/>
              </a:rPr>
              <a:t>условия</a:t>
            </a:r>
            <a:endParaRPr lang="ru-RU" sz="2000" u="sng" dirty="0"/>
          </a:p>
        </p:txBody>
      </p:sp>
      <p:sp>
        <p:nvSpPr>
          <p:cNvPr id="11" name="AutoShape 14"/>
          <p:cNvSpPr>
            <a:spLocks noChangeArrowheads="1"/>
          </p:cNvSpPr>
          <p:nvPr/>
        </p:nvSpPr>
        <p:spPr bwMode="auto">
          <a:xfrm>
            <a:off x="142844" y="3143248"/>
            <a:ext cx="1928826" cy="1000132"/>
          </a:xfrm>
          <a:prstGeom prst="roundRect">
            <a:avLst>
              <a:gd name="adj" fmla="val 16667"/>
            </a:avLst>
          </a:prstGeom>
          <a:solidFill>
            <a:srgbClr val="9DE79D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r>
              <a:rPr lang="ru-RU" sz="2000" dirty="0">
                <a:hlinkClick r:id="rId7" action="ppaction://hlinksldjump"/>
              </a:rPr>
              <a:t>Кислород </a:t>
            </a:r>
          </a:p>
          <a:p>
            <a:r>
              <a:rPr lang="ru-RU" sz="2000" dirty="0">
                <a:hlinkClick r:id="rId7" action="ppaction://hlinksldjump"/>
              </a:rPr>
              <a:t>воздуха</a:t>
            </a:r>
            <a:endParaRPr lang="ru-RU" sz="2000" dirty="0"/>
          </a:p>
        </p:txBody>
      </p:sp>
      <p:sp>
        <p:nvSpPr>
          <p:cNvPr id="12" name="AutoShape 13"/>
          <p:cNvSpPr>
            <a:spLocks noChangeArrowheads="1"/>
          </p:cNvSpPr>
          <p:nvPr/>
        </p:nvSpPr>
        <p:spPr bwMode="auto">
          <a:xfrm>
            <a:off x="6715140" y="5013325"/>
            <a:ext cx="2249473" cy="987443"/>
          </a:xfrm>
          <a:prstGeom prst="roundRect">
            <a:avLst>
              <a:gd name="adj" fmla="val 16667"/>
            </a:avLst>
          </a:prstGeom>
          <a:solidFill>
            <a:srgbClr val="9DE79D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000" u="sng" dirty="0" smtClean="0">
                <a:solidFill>
                  <a:srgbClr val="002060"/>
                </a:solidFill>
              </a:rPr>
              <a:t>Глубина заделки </a:t>
            </a:r>
          </a:p>
          <a:p>
            <a:pPr algn="ctr"/>
            <a:r>
              <a:rPr lang="ru-RU" sz="2000" u="sng" dirty="0" smtClean="0">
                <a:solidFill>
                  <a:srgbClr val="002060"/>
                </a:solidFill>
              </a:rPr>
              <a:t>в почву </a:t>
            </a:r>
          </a:p>
          <a:p>
            <a:pPr algn="ctr"/>
            <a:endParaRPr lang="ru-RU" sz="2000" dirty="0"/>
          </a:p>
        </p:txBody>
      </p:sp>
      <p:sp>
        <p:nvSpPr>
          <p:cNvPr id="14" name="AutoShape 13"/>
          <p:cNvSpPr>
            <a:spLocks noChangeArrowheads="1"/>
          </p:cNvSpPr>
          <p:nvPr/>
        </p:nvSpPr>
        <p:spPr bwMode="auto">
          <a:xfrm>
            <a:off x="6786578" y="3214686"/>
            <a:ext cx="2014539" cy="1079501"/>
          </a:xfrm>
          <a:prstGeom prst="roundRect">
            <a:avLst>
              <a:gd name="adj" fmla="val 16667"/>
            </a:avLst>
          </a:prstGeom>
          <a:solidFill>
            <a:srgbClr val="9DE79D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000" u="sng" dirty="0">
                <a:hlinkClick r:id="" action="ppaction://noaction"/>
              </a:rPr>
              <a:t>Живой</a:t>
            </a:r>
          </a:p>
          <a:p>
            <a:pPr algn="ctr"/>
            <a:r>
              <a:rPr lang="ru-RU" sz="2000" u="sng" dirty="0">
                <a:hlinkClick r:id="" action="ppaction://noaction"/>
              </a:rPr>
              <a:t>зародыш </a:t>
            </a:r>
          </a:p>
          <a:p>
            <a:pPr algn="ctr"/>
            <a:r>
              <a:rPr lang="ru-RU" sz="2000" u="sng" dirty="0">
                <a:hlinkClick r:id="" action="ppaction://noaction"/>
              </a:rPr>
              <a:t>семени</a:t>
            </a:r>
            <a:endParaRPr lang="ru-RU" sz="2000" u="sng" dirty="0"/>
          </a:p>
        </p:txBody>
      </p:sp>
      <p:sp>
        <p:nvSpPr>
          <p:cNvPr id="15" name="AutoShape 15"/>
          <p:cNvSpPr>
            <a:spLocks noChangeArrowheads="1"/>
          </p:cNvSpPr>
          <p:nvPr/>
        </p:nvSpPr>
        <p:spPr bwMode="auto">
          <a:xfrm>
            <a:off x="2051050" y="1916113"/>
            <a:ext cx="719138" cy="431800"/>
          </a:xfrm>
          <a:prstGeom prst="rightArrow">
            <a:avLst>
              <a:gd name="adj1" fmla="val 50000"/>
              <a:gd name="adj2" fmla="val 41636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6" name="AutoShape 15"/>
          <p:cNvSpPr>
            <a:spLocks noChangeArrowheads="1"/>
          </p:cNvSpPr>
          <p:nvPr/>
        </p:nvSpPr>
        <p:spPr bwMode="auto">
          <a:xfrm>
            <a:off x="1857356" y="3357562"/>
            <a:ext cx="719138" cy="431800"/>
          </a:xfrm>
          <a:prstGeom prst="rightArrow">
            <a:avLst>
              <a:gd name="adj1" fmla="val 50000"/>
              <a:gd name="adj2" fmla="val 41636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7" name="AutoShape 15"/>
          <p:cNvSpPr>
            <a:spLocks noChangeArrowheads="1"/>
          </p:cNvSpPr>
          <p:nvPr/>
        </p:nvSpPr>
        <p:spPr bwMode="auto">
          <a:xfrm>
            <a:off x="2285984" y="5143512"/>
            <a:ext cx="719138" cy="431800"/>
          </a:xfrm>
          <a:prstGeom prst="rightArrow">
            <a:avLst>
              <a:gd name="adj1" fmla="val 50000"/>
              <a:gd name="adj2" fmla="val 41636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9" name="AutoShape 4"/>
          <p:cNvSpPr>
            <a:spLocks noChangeArrowheads="1"/>
          </p:cNvSpPr>
          <p:nvPr/>
        </p:nvSpPr>
        <p:spPr bwMode="auto">
          <a:xfrm>
            <a:off x="6000760" y="1928802"/>
            <a:ext cx="720725" cy="485775"/>
          </a:xfrm>
          <a:prstGeom prst="leftArrow">
            <a:avLst>
              <a:gd name="adj1" fmla="val 50000"/>
              <a:gd name="adj2" fmla="val 37092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0" name="AutoShape 4"/>
          <p:cNvSpPr>
            <a:spLocks noChangeArrowheads="1"/>
          </p:cNvSpPr>
          <p:nvPr/>
        </p:nvSpPr>
        <p:spPr bwMode="auto">
          <a:xfrm>
            <a:off x="6286512" y="3357562"/>
            <a:ext cx="720725" cy="485775"/>
          </a:xfrm>
          <a:prstGeom prst="leftArrow">
            <a:avLst>
              <a:gd name="adj1" fmla="val 50000"/>
              <a:gd name="adj2" fmla="val 37092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1" name="AutoShape 4"/>
          <p:cNvSpPr>
            <a:spLocks noChangeArrowheads="1"/>
          </p:cNvSpPr>
          <p:nvPr/>
        </p:nvSpPr>
        <p:spPr bwMode="auto">
          <a:xfrm>
            <a:off x="6000760" y="5143512"/>
            <a:ext cx="720725" cy="485775"/>
          </a:xfrm>
          <a:prstGeom prst="leftArrow">
            <a:avLst>
              <a:gd name="adj1" fmla="val 50000"/>
              <a:gd name="adj2" fmla="val 37092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Копия Листья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Копия Листья</Template>
  <TotalTime>531</TotalTime>
  <Words>227</Words>
  <Application>Microsoft Office PowerPoint</Application>
  <PresentationFormat>Экран (4:3)</PresentationFormat>
  <Paragraphs>64</Paragraphs>
  <Slides>19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Копия Листья</vt:lpstr>
      <vt:lpstr>Урок биологии в 6 классе</vt:lpstr>
      <vt:lpstr>Рост и развитие цветковых растений</vt:lpstr>
      <vt:lpstr>Цель урока</vt:lpstr>
      <vt:lpstr>Задачи урока</vt:lpstr>
      <vt:lpstr>Индивидуальное развитие</vt:lpstr>
      <vt:lpstr>Как из маленького семени вырастает огромное цветущее растение?</vt:lpstr>
      <vt:lpstr>Актуализация знаний</vt:lpstr>
      <vt:lpstr>Строение  семени  </vt:lpstr>
      <vt:lpstr>Условия, необходимые для прорастания семян</vt:lpstr>
      <vt:lpstr>Условия прорастания семян цветковых растений</vt:lpstr>
      <vt:lpstr>Потребность в кислороде</vt:lpstr>
      <vt:lpstr>        Прорастание - </vt:lpstr>
      <vt:lpstr>Этапы прорастания семян </vt:lpstr>
      <vt:lpstr>Виды прорастания семян</vt:lpstr>
      <vt:lpstr>Стадии развития цветковых растений</vt:lpstr>
      <vt:lpstr>Слайд 16</vt:lpstr>
      <vt:lpstr>Как из маленького по размерам семени вырастает огромное цветущее растение?</vt:lpstr>
      <vt:lpstr>Вывод </vt:lpstr>
      <vt:lpstr>Кроссворд   «Рост и развитие растений» 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47</cp:revision>
  <dcterms:created xsi:type="dcterms:W3CDTF">2012-04-04T16:54:42Z</dcterms:created>
  <dcterms:modified xsi:type="dcterms:W3CDTF">2012-04-08T17:04:06Z</dcterms:modified>
</cp:coreProperties>
</file>