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80" r:id="rId3"/>
    <p:sldId id="271" r:id="rId4"/>
    <p:sldId id="258" r:id="rId5"/>
    <p:sldId id="274" r:id="rId6"/>
    <p:sldId id="259" r:id="rId7"/>
    <p:sldId id="275" r:id="rId8"/>
    <p:sldId id="260" r:id="rId9"/>
    <p:sldId id="278" r:id="rId10"/>
    <p:sldId id="277" r:id="rId11"/>
    <p:sldId id="281" r:id="rId12"/>
    <p:sldId id="283" r:id="rId13"/>
    <p:sldId id="284" r:id="rId14"/>
    <p:sldId id="266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2"/>
            <c:invertIfNegative val="0"/>
            <c:bubble3D val="0"/>
            <c:spPr>
              <a:solidFill>
                <a:srgbClr val="7030A0"/>
              </a:solidFill>
            </c:spPr>
          </c:dPt>
          <c:dLbls>
            <c:dLbl>
              <c:idx val="0"/>
              <c:layout>
                <c:manualLayout>
                  <c:x val="2.7777777777777728E-2"/>
                  <c:y val="-4.1666666666666706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/>
                      <a:t>60%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444444444444445E-2"/>
                  <c:y val="-4.6296296296296294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/>
                      <a:t>57%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0555555555555555E-2"/>
                  <c:y val="-3.2407407407407419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/>
                      <a:t>62%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Лист1!$C$3:$C$5</c:f>
              <c:strCache>
                <c:ptCount val="3"/>
                <c:pt idx="0">
                  <c:v>Отличники</c:v>
                </c:pt>
                <c:pt idx="1">
                  <c:v>Хорошисты</c:v>
                </c:pt>
                <c:pt idx="2">
                  <c:v>Троечники</c:v>
                </c:pt>
              </c:strCache>
            </c:strRef>
          </c:cat>
          <c:val>
            <c:numRef>
              <c:f>Лист1!$D$3:$D$5</c:f>
              <c:numCache>
                <c:formatCode>0%</c:formatCode>
                <c:ptCount val="3"/>
                <c:pt idx="0">
                  <c:v>0.6</c:v>
                </c:pt>
                <c:pt idx="1">
                  <c:v>0.56999999999999995</c:v>
                </c:pt>
                <c:pt idx="2">
                  <c:v>0.62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75336192"/>
        <c:axId val="36043520"/>
        <c:axId val="0"/>
      </c:bar3DChart>
      <c:catAx>
        <c:axId val="7533619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36043520"/>
        <c:crosses val="autoZero"/>
        <c:auto val="1"/>
        <c:lblAlgn val="ctr"/>
        <c:lblOffset val="100"/>
        <c:noMultiLvlLbl val="0"/>
      </c:catAx>
      <c:valAx>
        <c:axId val="36043520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753361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58EBF-2032-4211-83B3-C04A3CF3DEB2}" type="datetimeFigureOut">
              <a:rPr lang="ru-RU" smtClean="0"/>
              <a:t>30.01.2015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A03854-4501-4F5B-946F-2B6E7D61FC2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9385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03854-4501-4F5B-946F-2B6E7D61FC22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4745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03854-4501-4F5B-946F-2B6E7D61FC22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1465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0C87-B27E-4292-B466-A35D719A2963}" type="datetimeFigureOut">
              <a:rPr lang="ru-RU" smtClean="0"/>
              <a:pPr/>
              <a:t>30.01.2015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AB5A-5F09-40C2-884C-E927616BA9B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8384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0C87-B27E-4292-B466-A35D719A2963}" type="datetimeFigureOut">
              <a:rPr lang="ru-RU" smtClean="0"/>
              <a:pPr/>
              <a:t>30.01.2015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AB5A-5F09-40C2-884C-E927616BA9B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8308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0C87-B27E-4292-B466-A35D719A2963}" type="datetimeFigureOut">
              <a:rPr lang="ru-RU" smtClean="0"/>
              <a:pPr/>
              <a:t>30.01.2015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AB5A-5F09-40C2-884C-E927616BA9B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5389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0C87-B27E-4292-B466-A35D719A2963}" type="datetimeFigureOut">
              <a:rPr lang="ru-RU" smtClean="0"/>
              <a:pPr/>
              <a:t>30.01.2015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AB5A-5F09-40C2-884C-E927616BA9B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2897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0C87-B27E-4292-B466-A35D719A2963}" type="datetimeFigureOut">
              <a:rPr lang="ru-RU" smtClean="0"/>
              <a:pPr/>
              <a:t>30.01.2015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AB5A-5F09-40C2-884C-E927616BA9B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2699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0C87-B27E-4292-B466-A35D719A2963}" type="datetimeFigureOut">
              <a:rPr lang="ru-RU" smtClean="0"/>
              <a:pPr/>
              <a:t>30.01.2015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AB5A-5F09-40C2-884C-E927616BA9B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2400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0C87-B27E-4292-B466-A35D719A2963}" type="datetimeFigureOut">
              <a:rPr lang="ru-RU" smtClean="0"/>
              <a:pPr/>
              <a:t>30.01.2015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AB5A-5F09-40C2-884C-E927616BA9B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3582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0C87-B27E-4292-B466-A35D719A2963}" type="datetimeFigureOut">
              <a:rPr lang="ru-RU" smtClean="0"/>
              <a:pPr/>
              <a:t>30.01.2015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AB5A-5F09-40C2-884C-E927616BA9B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5155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0C87-B27E-4292-B466-A35D719A2963}" type="datetimeFigureOut">
              <a:rPr lang="ru-RU" smtClean="0"/>
              <a:pPr/>
              <a:t>30.01.2015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AB5A-5F09-40C2-884C-E927616BA9B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8358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0C87-B27E-4292-B466-A35D719A2963}" type="datetimeFigureOut">
              <a:rPr lang="ru-RU" smtClean="0"/>
              <a:pPr/>
              <a:t>30.01.2015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AB5A-5F09-40C2-884C-E927616BA9B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3382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0C87-B27E-4292-B466-A35D719A2963}" type="datetimeFigureOut">
              <a:rPr lang="ru-RU" smtClean="0"/>
              <a:pPr/>
              <a:t>30.01.2015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AB5A-5F09-40C2-884C-E927616BA9B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0233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E0C87-B27E-4292-B466-A35D719A2963}" type="datetimeFigureOut">
              <a:rPr lang="ru-RU" smtClean="0"/>
              <a:pPr/>
              <a:t>30.01.2015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0AB5A-5F09-40C2-884C-E927616BA9B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0474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png"/><Relationship Id="rId5" Type="http://schemas.openxmlformats.org/officeDocument/2006/relationships/oleObject" Target="../embeddings/Microsoft_Excel_97-2003_Worksheet2.xls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emf"/><Relationship Id="rId5" Type="http://schemas.openxmlformats.org/officeDocument/2006/relationships/oleObject" Target="../embeddings/Microsoft_Excel_97-2003_Worksheet3.xls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365104"/>
            <a:ext cx="6400800" cy="180020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Беликова Дарья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Школа: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ГБОУ Школа №1368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Класс: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8Б</a:t>
            </a:r>
          </a:p>
          <a:p>
            <a:pPr algn="l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уководитель: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Апексимова Наталья Владимировна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4497" y="2132856"/>
            <a:ext cx="7772400" cy="1470025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«Особенности памяти восьмиклассников»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07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88581" y="764704"/>
            <a:ext cx="21645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3 этап:</a:t>
            </a:r>
            <a:endParaRPr lang="ru-RU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556792"/>
            <a:ext cx="88569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диагностического исследования</a:t>
            </a:r>
            <a:endParaRPr lang="ru-RU" sz="2800" b="1" u="sng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2079392"/>
            <a:ext cx="9252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Диаграмма 1. Сравнительная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диаграмма  развития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кратковременной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зрительной  памяти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группах (в%)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43508" y="5445224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Ориентируясь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средние значения  во всех трёх группах, можно сказать, что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зрительная память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лучше развита у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«троечников»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62%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«отличников»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развития  зрительной памяти составляет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60%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у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«хорошистов»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немного ниже среднего –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57%.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2224625"/>
              </p:ext>
            </p:extLst>
          </p:nvPr>
        </p:nvGraphicFramePr>
        <p:xfrm>
          <a:off x="1133872" y="2744695"/>
          <a:ext cx="698477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4230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052736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Диаграмма 2.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Сравнительная  диаграмма  развития 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кратковременной  слуховой   памяти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группах (в%)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2313" y="4853169"/>
            <a:ext cx="8712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Уровень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кратковременной  слуховой  памяти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в  группе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«отличники»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(среднее значение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–41%),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12%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 у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«хорошистов»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(среднее значение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-29%),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6%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 у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«троечников»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(среднее значение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–35%). 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баллы в данной диагностике не набрал никто, все показатели были в пределах  возрастной нормы.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077906"/>
              </p:ext>
            </p:extLst>
          </p:nvPr>
        </p:nvGraphicFramePr>
        <p:xfrm>
          <a:off x="1331640" y="1700808"/>
          <a:ext cx="6912768" cy="3152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Диаграмма" r:id="rId5" imgW="4584589" imgH="2755631" progId="Excel.Chart.8">
                  <p:embed/>
                </p:oleObj>
              </mc:Choice>
              <mc:Fallback>
                <p:oleObj name="Диаграмма" r:id="rId5" imgW="4584589" imgH="2755631" progId="Excel.Char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1700808"/>
                        <a:ext cx="6912768" cy="31523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20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52536" y="996952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Диаграмма 3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Сравнительная  диаграмма  развития 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кратковременной комбинированной    памяти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группах (в%)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4797152"/>
            <a:ext cx="87849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Средние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диагностики и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данном  случае выше в группе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«троечников»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равны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92% информации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Низкие результаты показали ребята из группы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«отличники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»- 83%.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Максимальный  балл (10 баллов) присутствовал  во всех трёх группах, минимальный балл – 5 баллов- наблюдался в группе «хорошисты», но соответствовал возрастной норме.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8413596"/>
              </p:ext>
            </p:extLst>
          </p:nvPr>
        </p:nvGraphicFramePr>
        <p:xfrm>
          <a:off x="1187624" y="1643283"/>
          <a:ext cx="6984776" cy="3081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Диаграмма" r:id="rId5" imgW="4584589" imgH="2755631" progId="Excel.Chart.8">
                  <p:embed/>
                </p:oleObj>
              </mc:Choice>
              <mc:Fallback>
                <p:oleObj name="Диаграмма" r:id="rId5" imgW="4584589" imgH="2755631" progId="Excel.Char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1643283"/>
                        <a:ext cx="6984776" cy="30818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74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23528" y="980728"/>
            <a:ext cx="8229600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 образом,  при  промежуточном  анализе результатов  диагностики  </a:t>
            </a: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самый  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 процент  выполнения методик  приходится на зрительную  память.  Поэтому  для диагностики  долговременной  памяти  мы  выбрали  </a:t>
            </a:r>
            <a:endParaRPr lang="ru-RU" sz="1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методику 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«Долговременная  зрительная  память».</a:t>
            </a:r>
            <a:endParaRPr lang="ru-RU" sz="1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b="1" dirty="0">
                <a:solidFill>
                  <a:srgbClr val="0070C0"/>
                </a:solidFill>
              </a:rPr>
              <a:t> </a:t>
            </a:r>
            <a:endParaRPr lang="ru-RU" sz="1800" dirty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5912" y="5229200"/>
            <a:ext cx="87849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У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из группы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«троечники»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среднее значение кратковременной  памяти равно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92%,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не на много, но больше, чем  у школьников 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и 2 групп.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вот долговременная  память у  ребят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 группы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находится на   низком  уровне  развития –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47%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соответствует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3до 5 единиц информации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 при   подготовке  к  экзаменам  основной  упор  происходит   именно  на  этот  вид  памяти.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3190994"/>
              </p:ext>
            </p:extLst>
          </p:nvPr>
        </p:nvGraphicFramePr>
        <p:xfrm>
          <a:off x="2005012" y="2247906"/>
          <a:ext cx="5133975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Диаграмма" r:id="rId5" imgW="5124558" imgH="2971699" progId="Excel.Chart.8">
                  <p:embed/>
                </p:oleObj>
              </mc:Choice>
              <mc:Fallback>
                <p:oleObj name="Диаграмма" r:id="rId5" imgW="5124558" imgH="2971699" progId="Excel.Char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5012" y="2247906"/>
                        <a:ext cx="5133975" cy="29718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989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1052736"/>
            <a:ext cx="835292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1)Кратковременная зрительная память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лучше всего развита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 3 группы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которую мы объединили школьников, преобладающей  отметкой  которых является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«тройка».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втором месте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развитию кратковременной  зрительной памяти находятся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«отличники».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2)Данные диагностики долговременной  память одинаковы 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«отличников»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«хорошистов»,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у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«троечников»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долговременная память развита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ниже среднего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образом, наша гипотеза, оказалась частично опровергнута, т.к. при проведении некоторых диагностик у  слабоуспевающих  учащихся был выявлен высокий или средний уровень  развития памяти.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301" y="313043"/>
            <a:ext cx="83099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Подведём итоги нашего исследования:</a:t>
            </a:r>
          </a:p>
        </p:txBody>
      </p:sp>
    </p:spTree>
    <p:extLst>
      <p:ext uri="{BB962C8B-B14F-4D97-AF65-F5344CB8AC3E}">
        <p14:creationId xmlns:p14="http://schemas.microsoft.com/office/powerpoint/2010/main" val="10633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347864" y="116632"/>
            <a:ext cx="21645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4 этап: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096846"/>
            <a:ext cx="8712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заданий по улучшению памяти восьмиклассников</a:t>
            </a:r>
            <a:endParaRPr lang="ru-RU" sz="2800" b="1" u="sng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2134678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В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ходе работы  мы  определили, какой    тип  памяти  по преобладающему  анализатору и длительности  хранения  информации,  у  большинства учащихся  нашего  класса.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«Для   чего  это  нам?»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спросите вы. Зная это, в изучении  материала  можно использовать  более  продуктивные методы.  Ведь преобладающий тип памяти является основным помощником в учебе. Поэтому  после  исследования  и  подведения  результатов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на  классном  часе я  познакомила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своих  одноклассников  с  их  показателями и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предложила  несколько  способов  по  улучшению  памяти перед  экзаменом или ответственными контрольными.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70551" y="4443002"/>
            <a:ext cx="85689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упражнение «Шпаргалки»</a:t>
            </a:r>
            <a:endParaRPr lang="ru-RU" sz="28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чем фишка: содержание каждого вопроса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ОГЭ 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самые сложные определения, понятия, формулы) выпиши на бумажки. Используй схемы, графики, таблицы, рисунки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u="sng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800" b="1" u="sng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затем эти шпаргалки оставь дома!</a:t>
            </a:r>
            <a:endParaRPr lang="ru-RU" sz="28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8201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052736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«Память - это медная доска, покрытая буквами, которые время незаметно сглаживает, если порой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не возобновлять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их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резцом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»                                               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Джон </a:t>
            </a:r>
            <a:r>
              <a:rPr lang="ru-RU" b="1" i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Локк</a:t>
            </a:r>
            <a:endParaRPr lang="ru-RU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7487" y="2060848"/>
            <a:ext cx="8786483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Все  люди  по-разному относятся  к  своей  памяти. Одни  считают, что  им  очень повезло,  другие – что  не  очень, третьи  подчас  смотрят  на свою  память как  на  большую и пожизненную неудачу. И  почти  всем – и первым, и вторым, и третьим – хочется  лучшего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.</a:t>
            </a:r>
          </a:p>
          <a:p>
            <a:pPr indent="450215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мировой литературе  мы  нередко  встречаем  примеры феноменальной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памяти.</a:t>
            </a:r>
            <a:endParaRPr lang="ru-RU" sz="24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50215"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ru-RU" sz="2400" dirty="0">
              <a:latin typeface="Times New Roman"/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endParaRPr lang="ru-RU" sz="2400" dirty="0" smtClean="0">
              <a:latin typeface="Times New Roman"/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endParaRPr lang="ru-RU" sz="1400" dirty="0">
              <a:ea typeface="Calibri"/>
              <a:cs typeface="Times New Roman"/>
            </a:endParaRPr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256976" y="4853936"/>
            <a:ext cx="1727201" cy="1500909"/>
            <a:chOff x="290" y="2931"/>
            <a:chExt cx="1132" cy="1127"/>
          </a:xfrm>
        </p:grpSpPr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" y="2931"/>
              <a:ext cx="1132" cy="1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335" y="2998"/>
              <a:ext cx="1043" cy="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481159"/>
            <a:ext cx="1453589" cy="1982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665" y="4631994"/>
            <a:ext cx="1575470" cy="175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" name="Group 1"/>
          <p:cNvGrpSpPr>
            <a:grpSpLocks/>
          </p:cNvGrpSpPr>
          <p:nvPr/>
        </p:nvGrpSpPr>
        <p:grpSpPr bwMode="auto">
          <a:xfrm>
            <a:off x="6030683" y="4860556"/>
            <a:ext cx="1325315" cy="1736449"/>
            <a:chOff x="4332" y="482"/>
            <a:chExt cx="1107" cy="1358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2" y="482"/>
              <a:ext cx="1107" cy="1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4" name="Text Box 3"/>
            <p:cNvSpPr txBox="1">
              <a:spLocks noChangeArrowheads="1"/>
            </p:cNvSpPr>
            <p:nvPr/>
          </p:nvSpPr>
          <p:spPr bwMode="auto">
            <a:xfrm>
              <a:off x="4332" y="482"/>
              <a:ext cx="1107" cy="1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085184"/>
            <a:ext cx="1670258" cy="1511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82239" y="6211881"/>
            <a:ext cx="1876673" cy="5031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Македонский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146112" y="4641884"/>
            <a:ext cx="1876673" cy="5031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Юлий Цезарь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919463" y="6211880"/>
            <a:ext cx="1876673" cy="5031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А.Ф. Иоффе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624423" y="4602358"/>
            <a:ext cx="1876673" cy="5031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Наполеон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267327" y="6216029"/>
            <a:ext cx="1876673" cy="5031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С.А. Чаплыгин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23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Многозадачность убивает мозг. &quot; WebGorlovk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212" y="4302904"/>
            <a:ext cx="3514980" cy="23390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28175" y="1052736"/>
            <a:ext cx="8786483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следующем  учебном  мы впервые  будем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сдавать  выпускные  экзамены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Многие  учащиеся  жалуются  на  память, и  лишь  её  обвиняют  во  всех  своих  школьных  неудачах. Некоторые с завистью  смотрят  на  отличников, и  одним из  условий   их  успешного  обучения   называют хорошую  память.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Исходя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этих  жизненных  наблюдений,   я сформулировала  тему и  цель  своей  исследовательской  работы.</a:t>
            </a:r>
          </a:p>
          <a:p>
            <a:pPr indent="450215" algn="just">
              <a:spcAft>
                <a:spcPts val="0"/>
              </a:spcAft>
            </a:pPr>
            <a:endParaRPr lang="ru-RU" sz="2400" dirty="0">
              <a:latin typeface="Times New Roman"/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endParaRPr lang="ru-RU" sz="2400" dirty="0" smtClean="0">
              <a:latin typeface="Times New Roman"/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endParaRPr lang="ru-RU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3192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229600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работы: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индивидуальные особенности памяти  учащихся восьмых  классов и ее проявления в процессе обучения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исследования: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индивидуальные особенности  памяти  восьмиклассников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исследования: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память  учащихся  восьмых  классов.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42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 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исследовательской  работы: 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слабоуспевающих  учащихся характерен низкий уровень  развития памяти, тогда  как  для  отличников  и хорошистов  присущи  высокие  показатели  диагностики.</a:t>
            </a:r>
          </a:p>
        </p:txBody>
      </p:sp>
      <p:pic>
        <p:nvPicPr>
          <p:cNvPr id="5124" name="Picture 4" descr="Вопрос - Отдых с родителями поможет стать &quot;отличниками&quot; - Горящие туры - Турфирмы Астаны - санатории казахста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645024"/>
            <a:ext cx="4567460" cy="305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42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052736"/>
            <a:ext cx="9036496" cy="5328592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проверки гипотезы и в соответствии с целью нашего исследования была разработана схема работы, осуществляемая </a:t>
            </a:r>
            <a:r>
              <a:rPr lang="ru-RU" sz="33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4 этапа</a:t>
            </a:r>
            <a:r>
              <a:rPr lang="ru-RU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buNone/>
            </a:pPr>
            <a:endParaRPr lang="ru-RU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этап</a:t>
            </a:r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литературы по проблеме исследования;</a:t>
            </a:r>
          </a:p>
          <a:p>
            <a:pPr marL="0" lvl="0" indent="0">
              <a:buNone/>
            </a:pPr>
            <a:r>
              <a:rPr lang="ru-RU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этап</a:t>
            </a:r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исследовательской работы с целью изучения особенностей памяти восьмиклассников;</a:t>
            </a:r>
          </a:p>
          <a:p>
            <a:pPr marL="0" lvl="0" indent="0">
              <a:buNone/>
            </a:pPr>
            <a:r>
              <a:rPr lang="ru-RU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этап</a:t>
            </a:r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диагностического исследования;</a:t>
            </a:r>
          </a:p>
          <a:p>
            <a:pPr marL="0" lvl="0" indent="0">
              <a:buNone/>
            </a:pPr>
            <a:r>
              <a:rPr lang="ru-RU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этап</a:t>
            </a:r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заданий по улучшению памяти восьмиклассников.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771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47864" y="804064"/>
            <a:ext cx="21645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 этап: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33" y="1530409"/>
            <a:ext cx="95330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литературы по проблеме исследования</a:t>
            </a:r>
            <a:endParaRPr lang="ru-RU" sz="3200" b="1" u="sng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17550" y="1988840"/>
            <a:ext cx="42251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Классификации памяти: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407702" y="2420888"/>
            <a:ext cx="7653536" cy="3808141"/>
          </a:xfrm>
        </p:spPr>
        <p:txBody>
          <a:bodyPr/>
          <a:lstStyle/>
          <a:p>
            <a:pPr marL="514350" indent="-514350" eaLnBrk="1" hangingPunct="1">
              <a:buFont typeface="Arial" charset="0"/>
              <a:buAutoNum type="arabicParenR"/>
              <a:defRPr/>
            </a:pP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 времени  сохранения  материала</a:t>
            </a:r>
          </a:p>
          <a:p>
            <a:pPr marL="514350" indent="-514350" eaLnBrk="1" hangingPunct="1">
              <a:buFont typeface="Arial" charset="0"/>
              <a:buAutoNum type="arabicParenR"/>
              <a:defRPr/>
            </a:pPr>
            <a:endParaRPr lang="ru-RU" dirty="0" smtClean="0"/>
          </a:p>
          <a:p>
            <a:pPr marL="514350" indent="-514350" eaLnBrk="1" hangingPunct="1">
              <a:buFont typeface="Arial" charset="0"/>
              <a:buAutoNum type="arabicParenR"/>
              <a:defRPr/>
            </a:pPr>
            <a:endParaRPr lang="ru-RU" i="1" dirty="0" smtClean="0"/>
          </a:p>
          <a:p>
            <a:pPr marL="514350" indent="-514350" eaLnBrk="1" hangingPunct="1">
              <a:buFont typeface="Arial" charset="0"/>
              <a:buAutoNum type="arabicParenR"/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hangingPunct="1">
              <a:buFont typeface="Arial" charset="0"/>
              <a:buAutoNum type="arabicParenR"/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 преобладающему  анализатору</a:t>
            </a:r>
          </a:p>
          <a:p>
            <a:pPr marL="514350" indent="-514350" eaLnBrk="1" hangingPunct="1">
              <a:buFont typeface="Arial" charset="0"/>
              <a:buAutoNum type="arabicParenR"/>
              <a:defRPr/>
            </a:pPr>
            <a:endParaRPr lang="ru-RU" dirty="0" smtClean="0"/>
          </a:p>
          <a:p>
            <a:pPr marL="514350" indent="-514350" eaLnBrk="1" hangingPunct="1">
              <a:buFont typeface="Arial" charset="0"/>
              <a:buNone/>
              <a:defRPr/>
            </a:pP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7632" y="2924944"/>
            <a:ext cx="7215187" cy="151216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itchFamily="34" charset="0"/>
              <a:buChar char="•"/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Мгновенная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Кратковременная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Оперативная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Долговременная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7632" y="5157193"/>
            <a:ext cx="7358062" cy="136815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itchFamily="34" charset="0"/>
              <a:buChar char="•"/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Двигательная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Зрительная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Слуховая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500563" y="5250854"/>
            <a:ext cx="32305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ru-RU" alt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Обонятельная</a:t>
            </a:r>
          </a:p>
          <a:p>
            <a:pPr eaLnBrk="1" hangingPunct="1">
              <a:buFont typeface="Arial" charset="0"/>
              <a:buChar char="•"/>
            </a:pPr>
            <a:r>
              <a:rPr lang="ru-RU" alt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Осязательной</a:t>
            </a:r>
          </a:p>
          <a:p>
            <a:pPr eaLnBrk="1" hangingPunct="1">
              <a:buFont typeface="Arial" charset="0"/>
              <a:buChar char="•"/>
            </a:pPr>
            <a:r>
              <a:rPr lang="ru-RU" alt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Эмоциональная</a:t>
            </a:r>
          </a:p>
        </p:txBody>
      </p:sp>
    </p:spTree>
    <p:extLst>
      <p:ext uri="{BB962C8B-B14F-4D97-AF65-F5344CB8AC3E}">
        <p14:creationId xmlns:p14="http://schemas.microsoft.com/office/powerpoint/2010/main" val="312771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556792"/>
            <a:ext cx="88569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исследовательской работы с целью изучения особенностей памяти восьмиклассников</a:t>
            </a:r>
            <a:endParaRPr lang="ru-RU" sz="2800" b="1" u="sng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2551837"/>
            <a:ext cx="89644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Данное исследование проводилось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8 классах ГБОУ Школы №1368 г. Москвы.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диагностировании принимали участие все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 класса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но для соответствия  исследования нашей гипотезе, были сформированы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 группы.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 группа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«ОТЛИЧНИКИ»</a:t>
            </a:r>
          </a:p>
          <a:p>
            <a:pPr algn="ctr">
              <a:defRPr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«ХОРОШИСТЫ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514350" indent="-514350" algn="ctr">
              <a:buAutoNum type="arabicPlain" startAt="3"/>
              <a:defRPr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«ТРОЕЧНИКИ»</a:t>
            </a:r>
          </a:p>
          <a:p>
            <a:pPr algn="just"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всех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группах было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равное количество человек -6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ctr">
              <a:buAutoNum type="arabicPlain" startAt="3"/>
              <a:defRPr/>
            </a:pP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2800" dirty="0">
              <a:latin typeface="Segoe Script" pitchFamily="34" charset="0"/>
            </a:endParaRPr>
          </a:p>
          <a:p>
            <a:pPr algn="just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88582" y="764704"/>
            <a:ext cx="21645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2 этап:</a:t>
            </a:r>
            <a:endParaRPr lang="ru-RU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230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1052736"/>
            <a:ext cx="8928992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endParaRPr lang="ru-RU" dirty="0" smtClean="0"/>
          </a:p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использованные при диагностике уровня развития памяти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1)Методики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цифр» и «20 слов»,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направленные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выявление уровня развития кратковременной слуховой и зрительной памяти;</a:t>
            </a:r>
          </a:p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Методика«Комбинированная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память»,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направленная на выявление уровня развития комбинированной памяти (слуховой, звуковой, моторной)</a:t>
            </a:r>
          </a:p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Методика «Долговременная зрительная память»</a:t>
            </a:r>
          </a:p>
        </p:txBody>
      </p:sp>
    </p:spTree>
    <p:extLst>
      <p:ext uri="{BB962C8B-B14F-4D97-AF65-F5344CB8AC3E}">
        <p14:creationId xmlns:p14="http://schemas.microsoft.com/office/powerpoint/2010/main" val="84230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968</Words>
  <Application>Microsoft Office PowerPoint</Application>
  <PresentationFormat>Экран (4:3)</PresentationFormat>
  <Paragraphs>97</Paragraphs>
  <Slides>15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Диаграмма</vt:lpstr>
      <vt:lpstr>«Особенности памяти восьмиклассников»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проекта</dc:title>
  <dc:creator>vneganov</dc:creator>
  <cp:lastModifiedBy>user</cp:lastModifiedBy>
  <cp:revision>28</cp:revision>
  <dcterms:created xsi:type="dcterms:W3CDTF">2014-11-26T15:12:44Z</dcterms:created>
  <dcterms:modified xsi:type="dcterms:W3CDTF">2015-01-30T05:21:32Z</dcterms:modified>
</cp:coreProperties>
</file>