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F38794-44F4-4E06-8E40-D8C5C1D5E6E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956C4-356A-4D6C-A8A8-A7AE0CC1B250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14074-6D73-4866-B79F-07E7C57D0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7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E999A2-A026-4E00-BF34-208D7E1717FF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F5DC0A-18EB-4BB8-AC09-09DC359A133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Принцип действия тепловых двигателей. КПД тепловых двигателей</a:t>
            </a:r>
            <a:br>
              <a:rPr lang="ru-RU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Цель урока: раскрыть физические принципы действия тепловых двигателей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4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Охрана окружающей среды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Выброс в атмосферу токсических продуктов горения, продуктов неполного сгорания органического топлива – оказывают вредное воздействие на флору и фауну.</a:t>
            </a:r>
          </a:p>
          <a:p>
            <a:pPr>
              <a:buFontTx/>
              <a:buChar char="-"/>
            </a:pPr>
            <a:r>
              <a:rPr lang="ru-RU" dirty="0" smtClean="0"/>
              <a:t>Все это ставит ряд серьезных проблем перед обществом.</a:t>
            </a:r>
          </a:p>
          <a:p>
            <a:pPr>
              <a:buFontTx/>
              <a:buChar char="-"/>
            </a:pPr>
            <a:r>
              <a:rPr lang="ru-RU" dirty="0" smtClean="0"/>
              <a:t>Необходимо повышать эффективность сооружений, препятствующих выбросу в атмосферу вредных веществ; добиваться более полного сгорания топлива, а так же эффективно использовать и экономить энергию.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1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§ 64. Упражнение 15 (15,16), подготовить сообщение по теме «Вечный двигатель»</a:t>
            </a:r>
            <a:endParaRPr lang="ru-RU" dirty="0"/>
          </a:p>
        </p:txBody>
      </p:sp>
      <p:pic>
        <p:nvPicPr>
          <p:cNvPr id="4101" name="Picture 5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40968"/>
            <a:ext cx="3312368" cy="29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1584176" cy="147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29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ИЗУЧЕННОГО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Как определить изменения внутренней энергии системы согласно первому закону термодинамики?</a:t>
            </a:r>
          </a:p>
          <a:p>
            <a:r>
              <a:rPr lang="ru-RU" dirty="0" smtClean="0"/>
              <a:t>2. На что расходуется, согласно первому закону термодинамики, количество теплоты, подведенное к системе?</a:t>
            </a:r>
          </a:p>
          <a:p>
            <a:r>
              <a:rPr lang="ru-RU" dirty="0" smtClean="0"/>
              <a:t>3. Какой процесс называется адиабатическим?</a:t>
            </a:r>
          </a:p>
          <a:p>
            <a:r>
              <a:rPr lang="ru-RU" dirty="0" smtClean="0"/>
              <a:t>4. Сформулируйте первый закон термодинамики для адиабатного процесса.</a:t>
            </a:r>
          </a:p>
          <a:p>
            <a:r>
              <a:rPr lang="ru-RU" dirty="0" smtClean="0"/>
              <a:t>5.Почему при адиабатном расширении температура падает, а при сжатии возрастает?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45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Запасы внутренней энергии в океанах и земной коре можно считать практически неограниченными. Но располагать  запасами недостаточно. Необходимо за счет энергии уметь приводить в действие устройства, способные совершать работу. </a:t>
            </a:r>
          </a:p>
          <a:p>
            <a:pPr marL="137160" indent="0">
              <a:buNone/>
            </a:pPr>
            <a:r>
              <a:rPr lang="ru-RU" dirty="0"/>
              <a:t> 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Тепловые двигатели </a:t>
            </a:r>
            <a:r>
              <a:rPr lang="ru-RU" dirty="0" smtClean="0"/>
              <a:t>– устройство превращающие внутреннюю энергию топлива в механическую энергию.</a:t>
            </a:r>
          </a:p>
        </p:txBody>
      </p:sp>
    </p:spTree>
    <p:extLst>
      <p:ext uri="{BB962C8B-B14F-4D97-AF65-F5344CB8AC3E}">
        <p14:creationId xmlns:p14="http://schemas.microsoft.com/office/powerpoint/2010/main" val="171322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ВИДЫ ТЕПЛОВЫХ ДВИГАТЕЛЕЙ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557762"/>
              </p:ext>
            </p:extLst>
          </p:nvPr>
        </p:nvGraphicFramePr>
        <p:xfrm>
          <a:off x="755576" y="1844824"/>
          <a:ext cx="2240924" cy="1224136"/>
        </p:xfrm>
        <a:graphic>
          <a:graphicData uri="http://schemas.openxmlformats.org/drawingml/2006/table">
            <a:tbl>
              <a:tblPr/>
              <a:tblGrid>
                <a:gridCol w="2240924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dirty="0" smtClean="0"/>
                        <a:t>ДВИГАТЕЛИ</a:t>
                      </a:r>
                      <a:r>
                        <a:rPr lang="ru-RU" baseline="0" dirty="0" smtClean="0"/>
                        <a:t> ВНУТРЕННЕГО СГОРАНИЯ (ДВС)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628370"/>
              </p:ext>
            </p:extLst>
          </p:nvPr>
        </p:nvGraphicFramePr>
        <p:xfrm>
          <a:off x="3696237" y="1764406"/>
          <a:ext cx="1811867" cy="1304554"/>
        </p:xfrm>
        <a:graphic>
          <a:graphicData uri="http://schemas.openxmlformats.org/drawingml/2006/table">
            <a:tbl>
              <a:tblPr/>
              <a:tblGrid>
                <a:gridCol w="1811867"/>
              </a:tblGrid>
              <a:tr h="1304554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</a:t>
                      </a:r>
                    </a:p>
                    <a:p>
                      <a:r>
                        <a:rPr lang="ru-RU" dirty="0" smtClean="0"/>
                        <a:t>ТЕПЛОВЫЕ ДВИГАТЕЛИ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511952"/>
              </p:ext>
            </p:extLst>
          </p:nvPr>
        </p:nvGraphicFramePr>
        <p:xfrm>
          <a:off x="6426558" y="1867437"/>
          <a:ext cx="1601826" cy="1201523"/>
        </p:xfrm>
        <a:graphic>
          <a:graphicData uri="http://schemas.openxmlformats.org/drawingml/2006/table">
            <a:tbl>
              <a:tblPr/>
              <a:tblGrid>
                <a:gridCol w="1601826"/>
              </a:tblGrid>
              <a:tr h="1201523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ТУРБИНЫ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3" name="Прямая со стрелкой 12"/>
          <p:cNvCxnSpPr>
            <a:endCxn id="6" idx="1"/>
          </p:cNvCxnSpPr>
          <p:nvPr/>
        </p:nvCxnSpPr>
        <p:spPr>
          <a:xfrm>
            <a:off x="5508104" y="2420888"/>
            <a:ext cx="918454" cy="4731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4" idx="3"/>
          </p:cNvCxnSpPr>
          <p:nvPr/>
        </p:nvCxnSpPr>
        <p:spPr>
          <a:xfrm flipH="1">
            <a:off x="2996500" y="2420888"/>
            <a:ext cx="711404" cy="360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23150"/>
              </p:ext>
            </p:extLst>
          </p:nvPr>
        </p:nvGraphicFramePr>
        <p:xfrm>
          <a:off x="798490" y="3528811"/>
          <a:ext cx="1613270" cy="669702"/>
        </p:xfrm>
        <a:graphic>
          <a:graphicData uri="http://schemas.openxmlformats.org/drawingml/2006/table">
            <a:tbl>
              <a:tblPr/>
              <a:tblGrid>
                <a:gridCol w="1613270"/>
              </a:tblGrid>
              <a:tr h="669702">
                <a:tc>
                  <a:txBody>
                    <a:bodyPr/>
                    <a:lstStyle/>
                    <a:p>
                      <a:r>
                        <a:rPr lang="ru-RU" dirty="0" smtClean="0"/>
                        <a:t>ДИЗЕЛЬНЫЕ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356451"/>
              </p:ext>
            </p:extLst>
          </p:nvPr>
        </p:nvGraphicFramePr>
        <p:xfrm>
          <a:off x="772732" y="4509120"/>
          <a:ext cx="2223768" cy="648072"/>
        </p:xfrm>
        <a:graphic>
          <a:graphicData uri="http://schemas.openxmlformats.org/drawingml/2006/table">
            <a:tbl>
              <a:tblPr/>
              <a:tblGrid>
                <a:gridCol w="2223768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КАРБЮРАТОРНЫЕ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9" name="Прямая со стрелкой 18"/>
          <p:cNvCxnSpPr>
            <a:endCxn id="16" idx="0"/>
          </p:cNvCxnSpPr>
          <p:nvPr/>
        </p:nvCxnSpPr>
        <p:spPr>
          <a:xfrm flipH="1">
            <a:off x="1605125" y="3068960"/>
            <a:ext cx="86555" cy="45985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591780" y="3068960"/>
            <a:ext cx="216024" cy="144016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02645"/>
              </p:ext>
            </p:extLst>
          </p:nvPr>
        </p:nvGraphicFramePr>
        <p:xfrm>
          <a:off x="3631842" y="3515932"/>
          <a:ext cx="1841679" cy="914400"/>
        </p:xfrm>
        <a:graphic>
          <a:graphicData uri="http://schemas.openxmlformats.org/drawingml/2006/table">
            <a:tbl>
              <a:tblPr/>
              <a:tblGrid>
                <a:gridCol w="1841679"/>
              </a:tblGrid>
              <a:tr h="914400">
                <a:tc>
                  <a:txBody>
                    <a:bodyPr/>
                    <a:lstStyle/>
                    <a:p>
                      <a:r>
                        <a:rPr lang="ru-RU" dirty="0" smtClean="0"/>
                        <a:t>ПАРОВЫЕ ДВИГАТЕЛИ (ПД)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>
            <a:off x="4427984" y="3068960"/>
            <a:ext cx="0" cy="45985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421058"/>
              </p:ext>
            </p:extLst>
          </p:nvPr>
        </p:nvGraphicFramePr>
        <p:xfrm>
          <a:off x="6439437" y="3554569"/>
          <a:ext cx="1262129" cy="643944"/>
        </p:xfrm>
        <a:graphic>
          <a:graphicData uri="http://schemas.openxmlformats.org/drawingml/2006/table">
            <a:tbl>
              <a:tblPr/>
              <a:tblGrid>
                <a:gridCol w="1262129"/>
              </a:tblGrid>
              <a:tr h="643944">
                <a:tc>
                  <a:txBody>
                    <a:bodyPr/>
                    <a:lstStyle/>
                    <a:p>
                      <a:r>
                        <a:rPr lang="ru-RU" dirty="0" smtClean="0"/>
                        <a:t>ГАЗОВЫЕ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27" name="Прямая со стрелкой 26"/>
          <p:cNvCxnSpPr>
            <a:endCxn id="25" idx="0"/>
          </p:cNvCxnSpPr>
          <p:nvPr/>
        </p:nvCxnSpPr>
        <p:spPr>
          <a:xfrm>
            <a:off x="7020272" y="3068960"/>
            <a:ext cx="50229" cy="48560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13449"/>
              </p:ext>
            </p:extLst>
          </p:nvPr>
        </p:nvGraphicFramePr>
        <p:xfrm>
          <a:off x="6452315" y="4430332"/>
          <a:ext cx="1687133" cy="592429"/>
        </p:xfrm>
        <a:graphic>
          <a:graphicData uri="http://schemas.openxmlformats.org/drawingml/2006/table">
            <a:tbl>
              <a:tblPr/>
              <a:tblGrid>
                <a:gridCol w="1687133"/>
              </a:tblGrid>
              <a:tr h="592429">
                <a:tc>
                  <a:txBody>
                    <a:bodyPr/>
                    <a:lstStyle/>
                    <a:p>
                      <a:r>
                        <a:rPr lang="ru-RU" dirty="0" smtClean="0"/>
                        <a:t>ПАРОВЫЕ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30" name="Прямая со стрелкой 29"/>
          <p:cNvCxnSpPr/>
          <p:nvPr/>
        </p:nvCxnSpPr>
        <p:spPr>
          <a:xfrm>
            <a:off x="7812360" y="3068960"/>
            <a:ext cx="144016" cy="144016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92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ИЗОБРИТАТЕЛИ ТЕПЛОВЫХ ДВИГАТЕЛЕЙ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ru-RU" dirty="0" smtClean="0"/>
              <a:t>1698г. – англичанин </a:t>
            </a:r>
            <a:r>
              <a:rPr lang="ru-RU" dirty="0" err="1" smtClean="0"/>
              <a:t>Т.Севери</a:t>
            </a:r>
            <a:endParaRPr lang="ru-RU" dirty="0" smtClean="0"/>
          </a:p>
          <a:p>
            <a:r>
              <a:rPr lang="ru-RU" dirty="0" smtClean="0"/>
              <a:t>1707г. – француз </a:t>
            </a:r>
            <a:r>
              <a:rPr lang="ru-RU" dirty="0" err="1" smtClean="0"/>
              <a:t>Д.Папен</a:t>
            </a:r>
            <a:endParaRPr lang="ru-RU" dirty="0" smtClean="0"/>
          </a:p>
          <a:p>
            <a:r>
              <a:rPr lang="ru-RU" dirty="0" smtClean="0"/>
              <a:t>1763г. – русский </a:t>
            </a:r>
            <a:r>
              <a:rPr lang="ru-RU" dirty="0" err="1" smtClean="0"/>
              <a:t>И.И.Ползунов</a:t>
            </a:r>
            <a:endParaRPr lang="ru-RU" dirty="0" smtClean="0"/>
          </a:p>
          <a:p>
            <a:r>
              <a:rPr lang="ru-RU" dirty="0" smtClean="0"/>
              <a:t>1774г. – англичанин </a:t>
            </a:r>
            <a:r>
              <a:rPr lang="ru-RU" dirty="0" err="1" smtClean="0"/>
              <a:t>Д.Ж.Уатт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1860г. – француз </a:t>
            </a:r>
            <a:r>
              <a:rPr lang="ru-RU" dirty="0" err="1" smtClean="0"/>
              <a:t>Ленуар</a:t>
            </a:r>
            <a:endParaRPr lang="ru-RU" dirty="0" smtClean="0"/>
          </a:p>
          <a:p>
            <a:r>
              <a:rPr lang="ru-RU" dirty="0" smtClean="0"/>
              <a:t>1876г. – немец Отто</a:t>
            </a:r>
          </a:p>
          <a:p>
            <a:endParaRPr lang="ru-RU" dirty="0"/>
          </a:p>
          <a:p>
            <a:r>
              <a:rPr lang="ru-RU" dirty="0" smtClean="0"/>
              <a:t>1889г. – швед </a:t>
            </a:r>
            <a:r>
              <a:rPr lang="ru-RU" dirty="0" err="1" smtClean="0"/>
              <a:t>К.Лаваль</a:t>
            </a:r>
            <a:r>
              <a:rPr lang="ru-RU" dirty="0" smtClean="0"/>
              <a:t> – паровая турбина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228184" y="1792684"/>
            <a:ext cx="864096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236296" y="2492896"/>
            <a:ext cx="864096" cy="584775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85000"/>
                  </a:schemeClr>
                </a:solidFill>
              </a:rPr>
              <a:t>ПД</a:t>
            </a:r>
            <a:endParaRPr lang="ru-RU" sz="3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508104" y="4293096"/>
            <a:ext cx="720080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407575" y="4396752"/>
            <a:ext cx="1260769" cy="584775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ДВС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7662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 работы тепловых двигателей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51078"/>
              </p:ext>
            </p:extLst>
          </p:nvPr>
        </p:nvGraphicFramePr>
        <p:xfrm>
          <a:off x="395536" y="1772816"/>
          <a:ext cx="20882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НАГРЕВАТЕЛЬ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079612" y="2821004"/>
            <a:ext cx="28083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47664" y="33569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РАБОЧЕЕ ТЕЛО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464066"/>
              </p:ext>
            </p:extLst>
          </p:nvPr>
        </p:nvGraphicFramePr>
        <p:xfrm>
          <a:off x="467544" y="4941168"/>
          <a:ext cx="2160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ХОЛОДИЛЬНИК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1991305" y="2204864"/>
            <a:ext cx="288032" cy="688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962649" y="4261164"/>
            <a:ext cx="345344" cy="680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27584" y="2348880"/>
            <a:ext cx="9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Qı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4149080"/>
            <a:ext cx="9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r>
              <a:rPr lang="en-US" sz="2000" dirty="0" smtClean="0"/>
              <a:t>2</a:t>
            </a:r>
            <a:endParaRPr lang="ru-RU" sz="20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887924" y="3424929"/>
            <a:ext cx="2052228" cy="31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139952" y="32129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ПАР</a:t>
            </a:r>
            <a:endParaRPr lang="ru-RU" dirty="0"/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3635896" y="2352952"/>
            <a:ext cx="648072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5896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ГАЗ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699792" y="177281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</a:t>
            </a:r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894680" y="479715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</a:t>
            </a:r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291582" y="414908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А=</a:t>
            </a:r>
            <a:r>
              <a:rPr lang="en-US" sz="3200" dirty="0" smtClean="0"/>
              <a:t>Q</a:t>
            </a:r>
            <a:r>
              <a:rPr lang="en-US" dirty="0" smtClean="0"/>
              <a:t>1-</a:t>
            </a:r>
            <a:r>
              <a:rPr lang="en-US" sz="3200" dirty="0" smtClean="0"/>
              <a:t>Q</a:t>
            </a:r>
            <a:r>
              <a:rPr lang="en-US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094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ЧЕРТЫ РАБОТЫ ДВИГАТЕЛЕЙ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Энергия топлива → механическая  энергия.</a:t>
            </a:r>
          </a:p>
          <a:p>
            <a:r>
              <a:rPr lang="ru-RU" dirty="0" smtClean="0"/>
              <a:t>2. Необходимо наличие двух тел с различными температурами. (нагреватель и холодильник)</a:t>
            </a:r>
          </a:p>
          <a:p>
            <a:r>
              <a:rPr lang="ru-RU" dirty="0" smtClean="0"/>
              <a:t>3. Работа любого двигателя циклична.</a:t>
            </a:r>
          </a:p>
          <a:p>
            <a:endParaRPr lang="ru-RU" dirty="0" smtClean="0"/>
          </a:p>
        </p:txBody>
      </p:sp>
      <p:pic>
        <p:nvPicPr>
          <p:cNvPr id="2050" name="Picture 2" descr="C:\Program Files\Microsoft Office\MEDIA\CAGCAT10\j01498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2364"/>
            <a:ext cx="2592288" cy="207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806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КПД ТЕПЛОВОГО ДВИГАТЕЛЯ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/>
              <a:t>η</a:t>
            </a:r>
            <a:r>
              <a:rPr lang="ru-RU" dirty="0" smtClean="0"/>
              <a:t>= </a:t>
            </a:r>
            <a:r>
              <a:rPr lang="en-US" dirty="0" smtClean="0"/>
              <a:t>A/Q</a:t>
            </a:r>
            <a:r>
              <a:rPr lang="en-US" sz="1800" dirty="0" smtClean="0"/>
              <a:t>1 </a:t>
            </a:r>
            <a:r>
              <a:rPr lang="en-US" dirty="0" smtClean="0"/>
              <a:t>= (Q</a:t>
            </a:r>
            <a:r>
              <a:rPr lang="en-US" sz="1800" dirty="0" smtClean="0"/>
              <a:t>1 </a:t>
            </a:r>
            <a:r>
              <a:rPr lang="en-US" dirty="0" smtClean="0"/>
              <a:t>–</a:t>
            </a:r>
            <a:r>
              <a:rPr lang="en-US" sz="1800" dirty="0" smtClean="0"/>
              <a:t> </a:t>
            </a:r>
            <a:r>
              <a:rPr lang="en-US" dirty="0" smtClean="0"/>
              <a:t>|Q</a:t>
            </a:r>
            <a:r>
              <a:rPr lang="en-US" sz="1800" dirty="0" smtClean="0"/>
              <a:t>2</a:t>
            </a:r>
            <a:r>
              <a:rPr lang="en-US" dirty="0" smtClean="0"/>
              <a:t>|)/Q</a:t>
            </a:r>
            <a:r>
              <a:rPr lang="en-US" sz="1800" dirty="0" smtClean="0"/>
              <a:t>1</a:t>
            </a:r>
          </a:p>
          <a:p>
            <a:r>
              <a:rPr lang="ru-RU" dirty="0" smtClean="0"/>
              <a:t>Для идеального двигателя цикл Карно :</a:t>
            </a:r>
          </a:p>
          <a:p>
            <a:r>
              <a:rPr lang="ru-RU" dirty="0" smtClean="0"/>
              <a:t> </a:t>
            </a:r>
            <a:r>
              <a:rPr lang="el-GR" sz="3200" dirty="0" smtClean="0"/>
              <a:t>η</a:t>
            </a:r>
            <a:r>
              <a:rPr lang="ru-RU" sz="3200" dirty="0" smtClean="0"/>
              <a:t>= (Т</a:t>
            </a:r>
            <a:r>
              <a:rPr lang="ru-RU" sz="1800" dirty="0" smtClean="0"/>
              <a:t>1 </a:t>
            </a:r>
            <a:r>
              <a:rPr lang="ru-RU" dirty="0" smtClean="0"/>
              <a:t>–</a:t>
            </a:r>
            <a:r>
              <a:rPr lang="ru-RU" sz="1800" dirty="0" smtClean="0"/>
              <a:t> </a:t>
            </a:r>
            <a:r>
              <a:rPr lang="ru-RU" dirty="0" smtClean="0"/>
              <a:t>Т</a:t>
            </a:r>
            <a:r>
              <a:rPr lang="ru-RU" sz="1800" dirty="0" smtClean="0"/>
              <a:t>2</a:t>
            </a:r>
            <a:r>
              <a:rPr lang="ru-RU" dirty="0" smtClean="0"/>
              <a:t>)/Т</a:t>
            </a:r>
            <a:r>
              <a:rPr lang="ru-RU" sz="1800" dirty="0" smtClean="0"/>
              <a:t>1</a:t>
            </a:r>
          </a:p>
          <a:p>
            <a:endParaRPr lang="ru-RU" dirty="0" smtClean="0"/>
          </a:p>
          <a:p>
            <a:r>
              <a:rPr lang="ru-RU" dirty="0"/>
              <a:t>а</a:t>
            </a:r>
            <a:r>
              <a:rPr lang="ru-RU" sz="3200" dirty="0" smtClean="0"/>
              <a:t>) </a:t>
            </a:r>
            <a:r>
              <a:rPr lang="el-GR" sz="3200" dirty="0" smtClean="0"/>
              <a:t>η</a:t>
            </a:r>
            <a:r>
              <a:rPr lang="ru-RU" sz="3200" dirty="0" smtClean="0"/>
              <a:t> не зависит от </a:t>
            </a:r>
            <a:r>
              <a:rPr lang="en-US" dirty="0" smtClean="0"/>
              <a:t>Q, p, V, m </a:t>
            </a:r>
            <a:r>
              <a:rPr lang="ru-RU" dirty="0" smtClean="0"/>
              <a:t>топлива.</a:t>
            </a:r>
          </a:p>
          <a:p>
            <a:r>
              <a:rPr lang="ru-RU" dirty="0"/>
              <a:t>б</a:t>
            </a:r>
            <a:r>
              <a:rPr lang="ru-RU" dirty="0" smtClean="0"/>
              <a:t>) </a:t>
            </a:r>
            <a:r>
              <a:rPr lang="el-GR" sz="3200" dirty="0" smtClean="0"/>
              <a:t>η</a:t>
            </a:r>
            <a:r>
              <a:rPr lang="ru-RU" dirty="0" smtClean="0"/>
              <a:t> является функцией только двух температур.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3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тепловых двигателей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Тепловые электростанции (80процентов всей электроэнергии )</a:t>
            </a:r>
          </a:p>
          <a:p>
            <a:pPr marL="651510" indent="-514350">
              <a:buAutoNum type="arabicPeriod"/>
            </a:pPr>
            <a:r>
              <a:rPr lang="ru-RU" dirty="0" smtClean="0"/>
              <a:t>Атомные электростанции</a:t>
            </a:r>
          </a:p>
          <a:p>
            <a:pPr marL="651510" indent="-514350">
              <a:buAutoNum type="arabicPeriod"/>
            </a:pPr>
            <a:r>
              <a:rPr lang="ru-RU" dirty="0" smtClean="0"/>
              <a:t>Автомобильный транспорт</a:t>
            </a:r>
          </a:p>
          <a:p>
            <a:pPr marL="651510" indent="-514350">
              <a:buAutoNum type="arabicPeriod"/>
            </a:pPr>
            <a:r>
              <a:rPr lang="ru-RU" dirty="0" smtClean="0"/>
              <a:t>Железнодорожный транспорт</a:t>
            </a:r>
          </a:p>
          <a:p>
            <a:pPr marL="651510" indent="-514350">
              <a:buAutoNum type="arabicPeriod"/>
            </a:pPr>
            <a:r>
              <a:rPr lang="ru-RU" dirty="0" smtClean="0"/>
              <a:t>Водный транспорт</a:t>
            </a:r>
          </a:p>
          <a:p>
            <a:pPr marL="651510" indent="-514350">
              <a:buAutoNum type="arabicPeriod"/>
            </a:pPr>
            <a:r>
              <a:rPr lang="ru-RU" dirty="0" smtClean="0"/>
              <a:t>Авиационный транспорт</a:t>
            </a:r>
          </a:p>
          <a:p>
            <a:pPr marL="137160" indent="0">
              <a:buNone/>
            </a:pPr>
            <a:r>
              <a:rPr lang="ru-RU" dirty="0" smtClean="0"/>
              <a:t>   </a:t>
            </a:r>
          </a:p>
          <a:p>
            <a:pPr marL="137160" indent="0">
              <a:buNone/>
            </a:pPr>
            <a:r>
              <a:rPr lang="ru-RU" dirty="0" smtClean="0"/>
              <a:t>Без тепловых двигателей современная цивилизация немыслима.</a:t>
            </a:r>
          </a:p>
        </p:txBody>
      </p:sp>
      <p:pic>
        <p:nvPicPr>
          <p:cNvPr id="3075" name="Picture 3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72939"/>
            <a:ext cx="1805940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24" y="3861048"/>
            <a:ext cx="1762049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1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403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Принцип действия тепловых двигателей. КПД тепловых двигателей </vt:lpstr>
      <vt:lpstr>ПОВТОРЕНИЕ ИЗУЧЕННОГО</vt:lpstr>
      <vt:lpstr>ИЗУЧЕНИЕ НОВОГО МАТЕРИАЛА</vt:lpstr>
      <vt:lpstr>ВИДЫ ТЕПЛОВЫХ ДВИГАТЕЛЕЙ</vt:lpstr>
      <vt:lpstr>ИЗОБРИТАТЕЛИ ТЕПЛОВЫХ ДВИГАТЕЛЕЙ</vt:lpstr>
      <vt:lpstr>Принцип работы тепловых двигателей </vt:lpstr>
      <vt:lpstr>ОБЩИЕ ЧЕРТЫ РАБОТЫ ДВИГАТЕЛЕЙ</vt:lpstr>
      <vt:lpstr>КПД ТЕПЛОВОГО ДВИГАТЕЛЯ</vt:lpstr>
      <vt:lpstr>Применение тепловых двигателей</vt:lpstr>
      <vt:lpstr>Охрана окружающей среды </vt:lpstr>
      <vt:lpstr>Домашнее задание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 действия тепловых двигателей. КПД тепловых двигателей </dc:title>
  <dc:creator>Shard</dc:creator>
  <cp:lastModifiedBy>Shard</cp:lastModifiedBy>
  <cp:revision>13</cp:revision>
  <dcterms:created xsi:type="dcterms:W3CDTF">2012-03-24T03:56:23Z</dcterms:created>
  <dcterms:modified xsi:type="dcterms:W3CDTF">2012-03-25T00:24:34Z</dcterms:modified>
</cp:coreProperties>
</file>