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79FA5C-A85C-4B90-ACAD-346E24549232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5B5A2AA-E7AC-4D7E-88D4-664B6292E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oldboy.icnet.ru/SITE_2103/My_site/!image2/F32GG/F32_06_BG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antirak-center.ru/upd/Gorox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altaymix.ru/plant/pic/gorox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86578" y="5429264"/>
            <a:ext cx="2019256" cy="571504"/>
          </a:xfrm>
        </p:spPr>
        <p:txBody>
          <a:bodyPr/>
          <a:lstStyle/>
          <a:p>
            <a:r>
              <a:rPr lang="ru-RU" smtClean="0"/>
              <a:t>1822–1884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1428760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</a:rPr>
              <a:t>Мендель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Грегор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Иоган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– основоположник генетики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Мендель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64" y="1643050"/>
            <a:ext cx="3796992" cy="492458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4071966" cy="4714908"/>
          </a:xfrm>
        </p:spPr>
        <p:txBody>
          <a:bodyPr/>
          <a:lstStyle/>
          <a:p>
            <a:pPr algn="just"/>
            <a:r>
              <a:rPr lang="ru-RU" dirty="0" smtClean="0"/>
              <a:t>«… он обладал двумя существенными качествами, необходимыми для учёного:</a:t>
            </a:r>
          </a:p>
          <a:p>
            <a:pPr algn="just"/>
            <a:r>
              <a:rPr lang="ru-RU" dirty="0" smtClean="0"/>
              <a:t>способностью задавать природе нужный вопрос и</a:t>
            </a:r>
          </a:p>
          <a:p>
            <a:pPr algn="just"/>
            <a:r>
              <a:rPr lang="ru-RU" dirty="0" smtClean="0"/>
              <a:t>способностью правильно истолковывать ответ природы».</a:t>
            </a:r>
          </a:p>
          <a:p>
            <a:pPr algn="r"/>
            <a:r>
              <a:rPr lang="ru-RU" sz="1800" i="1" dirty="0" smtClean="0"/>
              <a:t>Шарлотта Ауэрбах</a:t>
            </a:r>
          </a:p>
          <a:p>
            <a:pPr algn="r"/>
            <a:r>
              <a:rPr lang="ru-RU" sz="1800" i="1" dirty="0" smtClean="0"/>
              <a:t>(английский генетик)</a:t>
            </a:r>
          </a:p>
          <a:p>
            <a:pPr algn="l">
              <a:buFont typeface="Wingdings" pitchFamily="2" charset="2"/>
              <a:buChar char="v"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9286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5B2B33"/>
                </a:solidFill>
              </a:rPr>
              <a:t>Почему именно Мендель смог обнаружить закономерности</a:t>
            </a:r>
            <a:br>
              <a:rPr lang="ru-RU" sz="2400" dirty="0" smtClean="0">
                <a:solidFill>
                  <a:srgbClr val="5B2B33"/>
                </a:solidFill>
              </a:rPr>
            </a:br>
            <a:r>
              <a:rPr lang="ru-RU" sz="2400" dirty="0" smtClean="0">
                <a:solidFill>
                  <a:srgbClr val="5B2B33"/>
                </a:solidFill>
              </a:rPr>
              <a:t>в передаче признаков от поколения к поколению?</a:t>
            </a:r>
            <a:endParaRPr lang="ru-RU" sz="2400" dirty="0">
              <a:solidFill>
                <a:srgbClr val="5B2B33"/>
              </a:solidFill>
            </a:endParaRPr>
          </a:p>
        </p:txBody>
      </p:sp>
      <p:pic>
        <p:nvPicPr>
          <p:cNvPr id="4" name="Рисунок 3" descr="Мендель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4" y="1471597"/>
            <a:ext cx="4000528" cy="4907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5717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Использовал разные сорта гороха </a:t>
            </a:r>
            <a:r>
              <a:rPr lang="ru-RU" dirty="0" smtClean="0">
                <a:latin typeface="Times New Roman"/>
                <a:cs typeface="Times New Roman"/>
              </a:rPr>
              <a:t>→ потомство внутривидовых скрещиваний было плодовито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r>
              <a:rPr lang="ru-RU" dirty="0" smtClean="0">
                <a:latin typeface="Times New Roman"/>
                <a:cs typeface="Times New Roman"/>
              </a:rPr>
              <a:t>Горох – самоопыляющееся растение, т. е. цветок защищён от случайного попадания посторонней пыльцы, легко производить искусственное опыление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Особенности работы Менделя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4" descr="4горох посевной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3929066"/>
            <a:ext cx="1885061" cy="2511171"/>
          </a:xfrm>
          <a:prstGeom prst="rect">
            <a:avLst/>
          </a:prstGeom>
        </p:spPr>
      </p:pic>
      <p:pic>
        <p:nvPicPr>
          <p:cNvPr id="2050" name="Picture 2" descr="mhtml:file://C:\Documents%20and%20Settings\vega\Рабочий%20стол\МендельФото\1Горох%20посевной.mht!http://www.rosfoto.ru/photos/big/0028000/028618_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3929066"/>
            <a:ext cx="3145479" cy="2357454"/>
          </a:xfrm>
          <a:prstGeom prst="rect">
            <a:avLst/>
          </a:prstGeom>
          <a:noFill/>
        </p:spPr>
      </p:pic>
      <p:pic>
        <p:nvPicPr>
          <p:cNvPr id="9" name="Рисунок 8" descr="Картинка 9 из 40">
            <a:hlinkClick r:id="rId4" tgtFrame="_blank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3929066"/>
            <a:ext cx="3000396" cy="233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5686436" cy="6000792"/>
          </a:xfrm>
        </p:spPr>
        <p:txBody>
          <a:bodyPr>
            <a:normAutofit/>
          </a:bodyPr>
          <a:lstStyle/>
          <a:p>
            <a:r>
              <a:rPr lang="ru-RU" dirty="0" smtClean="0"/>
              <a:t>Горох неприхотлив и имеет высокую плодовитость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качестве экспериментальных признаков выбрал альтернативные (позже оказалось, что каждая пара признаков контролировалась одним геном, это упрощало объяснение результатов скрещивания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 обработке данных Мендель вёл строгий  математический учёт всех растений и семян</a:t>
            </a:r>
            <a:endParaRPr lang="ru-RU" dirty="0"/>
          </a:p>
        </p:txBody>
      </p:sp>
      <p:pic>
        <p:nvPicPr>
          <p:cNvPr id="4" name="Рисунок 3" descr="Картинка 18 из 40">
            <a:hlinkClick r:id="rId2" tgtFrame="_blank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428604"/>
            <a:ext cx="235299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а 7 из 40">
            <a:hlinkClick r:id="rId4" tgtFrame="_blank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3071810"/>
            <a:ext cx="2377440" cy="3331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186238" cy="4833958"/>
          </a:xfrm>
        </p:spPr>
        <p:txBody>
          <a:bodyPr>
            <a:normAutofit/>
          </a:bodyPr>
          <a:lstStyle/>
          <a:p>
            <a:r>
              <a:rPr lang="ru-RU" dirty="0" smtClean="0"/>
              <a:t>Длился 8 лет</a:t>
            </a:r>
          </a:p>
          <a:p>
            <a:r>
              <a:rPr lang="ru-RU" dirty="0" smtClean="0"/>
              <a:t>Использовал </a:t>
            </a:r>
            <a:r>
              <a:rPr lang="ru-RU" sz="4000" dirty="0" smtClean="0"/>
              <a:t>22</a:t>
            </a:r>
            <a:r>
              <a:rPr lang="ru-RU" dirty="0" smtClean="0"/>
              <a:t> сорта гороха</a:t>
            </a:r>
          </a:p>
          <a:p>
            <a:r>
              <a:rPr lang="ru-RU" dirty="0" smtClean="0"/>
              <a:t>Сорта отличались друг от друга по </a:t>
            </a:r>
            <a:r>
              <a:rPr lang="ru-RU" sz="3200" dirty="0" smtClean="0"/>
              <a:t>7</a:t>
            </a:r>
            <a:r>
              <a:rPr lang="ru-RU" dirty="0" smtClean="0"/>
              <a:t> признакам</a:t>
            </a:r>
          </a:p>
          <a:p>
            <a:r>
              <a:rPr lang="ru-RU" dirty="0" smtClean="0"/>
              <a:t>Изучил более </a:t>
            </a:r>
            <a:r>
              <a:rPr lang="ru-RU" sz="3600" dirty="0" smtClean="0"/>
              <a:t>10</a:t>
            </a:r>
            <a:r>
              <a:rPr lang="ru-RU" dirty="0" smtClean="0"/>
              <a:t> тысяч растений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Статистика эксперимента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4" descr="Мендель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8" y="1501102"/>
            <a:ext cx="3648080" cy="4737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14744" y="2071678"/>
            <a:ext cx="4972056" cy="44291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это система скрещиваний в ряду поколений, дающая возможность при половом размножении анализировать наследование отдельных свойств и признаков организмов, а также обнаруживать возникновение наследственных изменений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478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Мендель разработал основной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 специфический метод генетики – ГИБРИДОЛОГИЧЕСКИЙ МЕТОД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мендель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1953301"/>
            <a:ext cx="3071834" cy="4476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>1865 год – выступление на заседании Общества естествоиспытателей г. </a:t>
            </a:r>
            <a:r>
              <a:rPr lang="ru-RU" dirty="0" err="1" smtClean="0"/>
              <a:t>Брюнна</a:t>
            </a:r>
            <a:r>
              <a:rPr lang="ru-RU" dirty="0" smtClean="0"/>
              <a:t> (Брно)</a:t>
            </a:r>
          </a:p>
          <a:p>
            <a:r>
              <a:rPr lang="ru-RU" dirty="0" smtClean="0"/>
              <a:t>Статья «Опыты над растительными гибридами»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Не оценили … Почему?</a:t>
            </a: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Работа Г.Менделя значительно</a:t>
            </a:r>
          </a:p>
          <a:p>
            <a:pPr>
              <a:buNone/>
            </a:pPr>
            <a:r>
              <a:rPr lang="ru-RU" dirty="0" smtClean="0"/>
              <a:t>опередила уровень развития</a:t>
            </a:r>
          </a:p>
          <a:p>
            <a:pPr>
              <a:buNone/>
            </a:pPr>
            <a:r>
              <a:rPr lang="ru-RU" dirty="0" smtClean="0"/>
              <a:t>науки того времени.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Результаты экспериментов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мендель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22" y="2986084"/>
            <a:ext cx="2714634" cy="3348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429000"/>
            <a:ext cx="4257676" cy="285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Закономерности, установленные 35-ю годами раньше </a:t>
            </a:r>
            <a:r>
              <a:rPr lang="ru-RU" dirty="0" err="1" smtClean="0"/>
              <a:t>Грегором</a:t>
            </a:r>
            <a:r>
              <a:rPr lang="ru-RU" dirty="0" smtClean="0"/>
              <a:t> Менделем носят его имя.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7146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Год рождения генетики </a:t>
            </a:r>
            <a:r>
              <a:rPr lang="ru-RU" dirty="0" smtClean="0"/>
              <a:t>– 1900</a:t>
            </a:r>
            <a:br>
              <a:rPr lang="ru-RU" dirty="0" smtClean="0"/>
            </a:br>
            <a:r>
              <a:rPr lang="ru-RU" dirty="0" smtClean="0"/>
              <a:t>				</a:t>
            </a:r>
            <a:r>
              <a:rPr lang="ru-RU" i="1" dirty="0" smtClean="0"/>
              <a:t>(</a:t>
            </a:r>
            <a:r>
              <a:rPr lang="ru-RU" sz="3200" b="1" i="1" dirty="0" smtClean="0"/>
              <a:t>Х. де Фриз </a:t>
            </a:r>
            <a:r>
              <a:rPr lang="ru-RU" sz="3200" i="1" dirty="0" smtClean="0"/>
              <a:t>-Голландия,</a:t>
            </a:r>
            <a:br>
              <a:rPr lang="ru-RU" sz="3200" i="1" dirty="0" smtClean="0"/>
            </a:br>
            <a:r>
              <a:rPr lang="ru-RU" sz="3200" i="1" dirty="0" smtClean="0"/>
              <a:t>				</a:t>
            </a:r>
            <a:r>
              <a:rPr lang="ru-RU" sz="3200" b="1" i="1" dirty="0" err="1" smtClean="0"/>
              <a:t>К.Корренс</a:t>
            </a:r>
            <a:r>
              <a:rPr lang="ru-RU" sz="3200" b="1" i="1" dirty="0" smtClean="0"/>
              <a:t> </a:t>
            </a:r>
            <a:r>
              <a:rPr lang="ru-RU" sz="3200" i="1" dirty="0" smtClean="0"/>
              <a:t>–Германия, </a:t>
            </a:r>
            <a:br>
              <a:rPr lang="ru-RU" sz="3200" i="1" dirty="0" smtClean="0"/>
            </a:br>
            <a:r>
              <a:rPr lang="ru-RU" sz="3200" i="1" dirty="0" smtClean="0"/>
              <a:t>				</a:t>
            </a:r>
            <a:r>
              <a:rPr lang="ru-RU" sz="3200" b="1" i="1" dirty="0" smtClean="0"/>
              <a:t>Э.Чермак</a:t>
            </a:r>
            <a:r>
              <a:rPr lang="ru-RU" sz="3200" i="1" dirty="0" smtClean="0"/>
              <a:t> –Австрия)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но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мендель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2" y="2806062"/>
            <a:ext cx="3143262" cy="3499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4077072"/>
            <a:ext cx="8305800" cy="1566506"/>
          </a:xfrm>
        </p:spPr>
        <p:txBody>
          <a:bodyPr/>
          <a:lstStyle/>
          <a:p>
            <a:r>
              <a:rPr lang="ru-RU" dirty="0" smtClean="0"/>
              <a:t>Лысикова </a:t>
            </a:r>
            <a:r>
              <a:rPr lang="ru-RU" smtClean="0"/>
              <a:t>ГалинаВладимировна </a:t>
            </a:r>
            <a:r>
              <a:rPr lang="ru-RU" dirty="0" smtClean="0"/>
              <a:t>– учитель биологии высшей категории</a:t>
            </a:r>
          </a:p>
          <a:p>
            <a:r>
              <a:rPr lang="ru-RU" dirty="0" smtClean="0"/>
              <a:t>г. Петропавловск-Камчатский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305800" cy="2071702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 уроку по теме «Г. Мендель – основоположник генетики»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130</TotalTime>
  <Words>246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Мендель Грегор Иоган – основоположник генетики</vt:lpstr>
      <vt:lpstr>Почему именно Мендель смог обнаружить закономерности в передаче признаков от поколения к поколению?</vt:lpstr>
      <vt:lpstr>Особенности работы Менделя</vt:lpstr>
      <vt:lpstr>Презентация PowerPoint</vt:lpstr>
      <vt:lpstr>Статистика эксперимента</vt:lpstr>
      <vt:lpstr>Мендель разработал основной и специфический метод генетики – ГИБРИДОЛОГИЧЕСКИЙ МЕТОД </vt:lpstr>
      <vt:lpstr>Результаты экспериментов</vt:lpstr>
      <vt:lpstr>Год рождения генетики – 1900     (Х. де Фриз -Голландия,     К.Корренс –Германия,      Э.Чермак –Австрия) но</vt:lpstr>
      <vt:lpstr>К уроку по теме «Г. Мендель – основоположник генетики»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Грегор Мендель – основоположник генетики</dc:title>
  <dc:creator>vega</dc:creator>
  <cp:lastModifiedBy>user</cp:lastModifiedBy>
  <cp:revision>17</cp:revision>
  <dcterms:created xsi:type="dcterms:W3CDTF">2008-04-16T08:49:17Z</dcterms:created>
  <dcterms:modified xsi:type="dcterms:W3CDTF">2015-01-27T21:33:14Z</dcterms:modified>
</cp:coreProperties>
</file>