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9"/>
  </p:notesMasterIdLst>
  <p:sldIdLst>
    <p:sldId id="256" r:id="rId2"/>
    <p:sldId id="28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2" r:id="rId17"/>
    <p:sldId id="275" r:id="rId18"/>
    <p:sldId id="274" r:id="rId19"/>
    <p:sldId id="277" r:id="rId20"/>
    <p:sldId id="279" r:id="rId21"/>
    <p:sldId id="281" r:id="rId22"/>
    <p:sldId id="282" r:id="rId23"/>
    <p:sldId id="283" r:id="rId24"/>
    <p:sldId id="289" r:id="rId25"/>
    <p:sldId id="286" r:id="rId26"/>
    <p:sldId id="297" r:id="rId27"/>
    <p:sldId id="298" r:id="rId28"/>
    <p:sldId id="292" r:id="rId29"/>
    <p:sldId id="293" r:id="rId30"/>
    <p:sldId id="294" r:id="rId31"/>
    <p:sldId id="299" r:id="rId32"/>
    <p:sldId id="300" r:id="rId33"/>
    <p:sldId id="301" r:id="rId34"/>
    <p:sldId id="287" r:id="rId35"/>
    <p:sldId id="296" r:id="rId36"/>
    <p:sldId id="295" r:id="rId37"/>
    <p:sldId id="288" r:id="rId38"/>
    <p:sldId id="290" r:id="rId39"/>
    <p:sldId id="291" r:id="rId40"/>
    <p:sldId id="302" r:id="rId41"/>
    <p:sldId id="303" r:id="rId42"/>
    <p:sldId id="304" r:id="rId43"/>
    <p:sldId id="305" r:id="rId44"/>
    <p:sldId id="307" r:id="rId45"/>
    <p:sldId id="306" r:id="rId46"/>
    <p:sldId id="308" r:id="rId47"/>
    <p:sldId id="284" r:id="rId48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Calibri" pitchFamily="34" charset="0"/>
      <a:defRPr kern="1200">
        <a:solidFill>
          <a:schemeClr val="bg1"/>
        </a:solidFill>
        <a:latin typeface="Calibri" pitchFamily="34" charset="0"/>
        <a:ea typeface="+mn-ea"/>
        <a:cs typeface="DejaVu Sans" pitchFamily="34" charset="0"/>
      </a:defRPr>
    </a:lvl1pPr>
    <a:lvl2pPr marL="455613" indent="1588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Calibri" pitchFamily="34" charset="0"/>
      <a:defRPr kern="1200">
        <a:solidFill>
          <a:schemeClr val="bg1"/>
        </a:solidFill>
        <a:latin typeface="Calibri" pitchFamily="34" charset="0"/>
        <a:ea typeface="+mn-ea"/>
        <a:cs typeface="DejaVu Sans" pitchFamily="34" charset="0"/>
      </a:defRPr>
    </a:lvl2pPr>
    <a:lvl3pPr marL="912813" indent="1588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Calibri" pitchFamily="34" charset="0"/>
      <a:defRPr kern="1200">
        <a:solidFill>
          <a:schemeClr val="bg1"/>
        </a:solidFill>
        <a:latin typeface="Calibri" pitchFamily="34" charset="0"/>
        <a:ea typeface="+mn-ea"/>
        <a:cs typeface="DejaVu Sans" pitchFamily="34" charset="0"/>
      </a:defRPr>
    </a:lvl3pPr>
    <a:lvl4pPr marL="1370013" indent="1588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Calibri" pitchFamily="34" charset="0"/>
      <a:defRPr kern="1200">
        <a:solidFill>
          <a:schemeClr val="bg1"/>
        </a:solidFill>
        <a:latin typeface="Calibri" pitchFamily="34" charset="0"/>
        <a:ea typeface="+mn-ea"/>
        <a:cs typeface="DejaVu Sans" pitchFamily="34" charset="0"/>
      </a:defRPr>
    </a:lvl4pPr>
    <a:lvl5pPr marL="1827213" indent="1588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Calibri" pitchFamily="34" charset="0"/>
      <a:defRPr kern="1200">
        <a:solidFill>
          <a:schemeClr val="bg1"/>
        </a:solidFill>
        <a:latin typeface="Calibri" pitchFamily="34" charset="0"/>
        <a:ea typeface="+mn-ea"/>
        <a:cs typeface="DejaVu Sans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+mn-ea"/>
        <a:cs typeface="DejaVu Sans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+mn-ea"/>
        <a:cs typeface="DejaVu Sans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+mn-ea"/>
        <a:cs typeface="DejaVu Sans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+mn-ea"/>
        <a:cs typeface="DejaVu Sans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CCFF"/>
    <a:srgbClr val="990000"/>
    <a:srgbClr val="FFFFFF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2" autoAdjust="0"/>
    <p:restoredTop sz="94660"/>
  </p:normalViewPr>
  <p:slideViewPr>
    <p:cSldViewPr>
      <p:cViewPr varScale="1">
        <p:scale>
          <a:sx n="74" d="100"/>
          <a:sy n="74" d="100"/>
        </p:scale>
        <p:origin x="444" y="6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4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Calibri" pitchFamily="32" charset="0"/>
              <a:buNone/>
              <a:defRPr/>
            </a:pPr>
            <a:endParaRPr lang="ru-RU">
              <a:latin typeface="Calibri" pitchFamily="32" charset="0"/>
              <a:cs typeface="+mn-cs"/>
            </a:endParaRPr>
          </a:p>
        </p:txBody>
      </p:sp>
      <p:sp>
        <p:nvSpPr>
          <p:cNvPr id="29699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6713"/>
            <a:ext cx="11796712" cy="124904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9817518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3730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9605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2555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9D4CFB2F-DDF0-4527-A8D7-05A30A770C0D}" type="slidenum">
              <a:rPr lang="en-GB"/>
              <a:pPr/>
              <a:t>20</a:t>
            </a:fld>
            <a:endParaRPr lang="en-GB"/>
          </a:p>
        </p:txBody>
      </p:sp>
      <p:sp>
        <p:nvSpPr>
          <p:cNvPr id="41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9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5967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A61E1B75-91F2-4F75-82E9-D5BA94FA12CE}" type="slidenum">
              <a:rPr lang="en-GB"/>
              <a:pPr/>
              <a:t>21</a:t>
            </a:fld>
            <a:endParaRPr lang="en-GB"/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30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8945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B17DDC76-7E36-4220-AA1B-FADEB4E66C4D}" type="slidenum">
              <a:rPr lang="en-GB"/>
              <a:pPr/>
              <a:t>22</a:t>
            </a:fld>
            <a:endParaRPr lang="en-GB"/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40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8871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6C4FD599-AD1B-437A-933A-D505740A1AFD}" type="slidenum">
              <a:rPr lang="en-GB"/>
              <a:pPr/>
              <a:t>23</a:t>
            </a:fld>
            <a:endParaRPr lang="en-GB"/>
          </a:p>
        </p:txBody>
      </p:sp>
      <p:sp>
        <p:nvSpPr>
          <p:cNvPr id="4505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4002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884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476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347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703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0511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334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177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7899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440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6DF7E-2531-447A-92F7-041506D311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52157-28C2-4AA3-9722-19E1E5D77B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-206375"/>
            <a:ext cx="2055812" cy="6329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-206375"/>
            <a:ext cx="6018213" cy="6329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43EB6-440A-46F4-A627-7331511AD09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06375"/>
            <a:ext cx="8226425" cy="2103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F6A30-647C-4180-8E6F-BB3FD75632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2F50C-D575-4D27-80BD-DCD92088E4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92FCD-E49F-4B0B-B4DA-493E8FE6143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53600-0468-4565-AF1B-B51E5215DF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9546B-EA97-4EFB-B1BF-098562A1CD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7D08C-C291-4382-B15C-8EC3B05D17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183E7-0B6A-41CB-8140-2592F811F3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A3837-9D1F-4144-BA16-C4C4932DC68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F0A4A-52B5-42B1-8E94-39F64356B3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206375"/>
            <a:ext cx="8226425" cy="2103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>
                <a:srgbClr val="898989"/>
              </a:buClr>
              <a:buFont typeface="Calibri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Calibri" pitchFamily="3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308725"/>
            <a:ext cx="2895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Calibri" pitchFamily="32" charset="0"/>
              <a:buNone/>
              <a:defRPr/>
            </a:pPr>
            <a:endParaRPr lang="ru-RU">
              <a:latin typeface="Calibri" pitchFamily="32" charset="0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898989"/>
              </a:buClr>
              <a:buFont typeface="Calibri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Calibri" pitchFamily="32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DE0794D4-7E08-460F-A383-8449224D0B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zoom/>
  </p:transition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4" charset="0"/>
        <a:defRPr sz="44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4" charset="0"/>
        <a:defRPr sz="44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4" charset="0"/>
        <a:defRPr sz="44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4" charset="0"/>
        <a:defRPr sz="44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5pPr>
      <a:lvl6pPr marL="4572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2" charset="0"/>
        <a:defRPr sz="44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6pPr>
      <a:lvl7pPr marL="9144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2" charset="0"/>
        <a:defRPr sz="44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7pPr>
      <a:lvl8pPr marL="1371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2" charset="0"/>
        <a:defRPr sz="44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8pPr>
      <a:lvl9pPr marL="18288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2" charset="0"/>
        <a:defRPr sz="44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9pPr>
    </p:titleStyle>
    <p:bodyStyle>
      <a:lvl1pPr marL="338138" indent="-338138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38188" indent="-280988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1413" indent="-227013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598613" indent="-227013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5813" indent="-227013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evolution.powernet.ru/history/Life_04/007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wmf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3.xml"/><Relationship Id="rId7" Type="http://schemas.openxmlformats.org/officeDocument/2006/relationships/image" Target="../media/image27.wmf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6.wmf"/><Relationship Id="rId5" Type="http://schemas.openxmlformats.org/officeDocument/2006/relationships/image" Target="../media/image28.jpeg"/><Relationship Id="rId4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9.wmf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8.xml"/><Relationship Id="rId4" Type="http://schemas.openxmlformats.org/officeDocument/2006/relationships/slide" Target="slide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3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3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slide" Target="slide4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4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40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slide" Target="slide4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4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43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150" y="1700213"/>
            <a:ext cx="4898809" cy="4177059"/>
          </a:xfrm>
          <a:prstGeom prst="rect">
            <a:avLst/>
          </a:prstGeom>
          <a:ln w="381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125" name="WordArt 4"/>
          <p:cNvSpPr>
            <a:spLocks noChangeArrowheads="1" noChangeShapeType="1" noTextEdit="1"/>
          </p:cNvSpPr>
          <p:nvPr/>
        </p:nvSpPr>
        <p:spPr bwMode="auto">
          <a:xfrm>
            <a:off x="1908175" y="692150"/>
            <a:ext cx="5329238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7819" dir="2700000" algn="ctr" rotWithShape="0">
                    <a:srgbClr val="C0C0C0">
                      <a:alpha val="80011"/>
                    </a:srgbClr>
                  </a:outerShdw>
                </a:effectLst>
                <a:latin typeface="Impact"/>
              </a:rPr>
              <a:t>Особенности строения и жизнедеятельности земноводных </a:t>
            </a:r>
          </a:p>
          <a:p>
            <a:pPr algn="ctr"/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7819" dir="2700000" algn="ctr" rotWithShape="0">
                    <a:srgbClr val="C0C0C0">
                      <a:alpha val="80011"/>
                    </a:srgbClr>
                  </a:outerShdw>
                </a:effectLst>
                <a:latin typeface="Impact"/>
              </a:rPr>
              <a:t>в двух средах </a:t>
            </a:r>
            <a:r>
              <a:rPr lang="ru-RU" sz="3600" kern="10" dirty="0" err="1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7819" dir="2700000" algn="ctr" rotWithShape="0">
                    <a:srgbClr val="C0C0C0">
                      <a:alpha val="80011"/>
                    </a:srgbClr>
                  </a:outerShdw>
                </a:effectLst>
                <a:latin typeface="Impact"/>
              </a:rPr>
              <a:t>обитения</a:t>
            </a:r>
            <a:endParaRPr lang="ru-RU" sz="36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17819" dir="2700000" algn="ctr" rotWithShape="0">
                  <a:srgbClr val="C0C0C0">
                    <a:alpha val="80011"/>
                  </a:srgbClr>
                </a:outerShdw>
              </a:effectLst>
              <a:latin typeface="Impact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1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2143125" y="285750"/>
            <a:ext cx="5329238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7819" dir="2700000" algn="ctr" rotWithShape="0">
                    <a:srgbClr val="C0C0C0">
                      <a:alpha val="80011"/>
                    </a:srgbClr>
                  </a:outerShdw>
                </a:effectLst>
                <a:latin typeface="Impact"/>
              </a:rPr>
              <a:t>Самые  </a:t>
            </a: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7819" dir="2700000" algn="ctr" rotWithShape="0">
                    <a:srgbClr val="C0C0C0">
                      <a:alpha val="80011"/>
                    </a:srgbClr>
                  </a:outerShdw>
                </a:effectLst>
                <a:latin typeface="Impact"/>
              </a:rPr>
              <a:t>заботливые</a:t>
            </a:r>
            <a:endParaRPr lang="ru-RU" sz="36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17819" dir="2700000" algn="ctr" rotWithShape="0">
                  <a:srgbClr val="C0C0C0">
                    <a:alpha val="80011"/>
                  </a:srgbClr>
                </a:outerShdw>
              </a:effectLst>
              <a:latin typeface="Impact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43063" y="1214438"/>
            <a:ext cx="6237287" cy="576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98000"/>
              </a:lnSpc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</a:pPr>
            <a:r>
              <a:rPr lang="ru-RU" sz="3600" b="1" dirty="0" smtClean="0">
                <a:solidFill>
                  <a:srgbClr val="990000"/>
                </a:solidFill>
                <a:latin typeface="Comic Sans MS" pitchFamily="66" charset="0"/>
              </a:rPr>
              <a:t>Ринодерма </a:t>
            </a:r>
            <a:r>
              <a:rPr lang="ru-RU" sz="3600" b="1" dirty="0">
                <a:solidFill>
                  <a:srgbClr val="990000"/>
                </a:solidFill>
                <a:latin typeface="Comic Sans MS" pitchFamily="66" charset="0"/>
              </a:rPr>
              <a:t>Дарвина</a:t>
            </a:r>
            <a:endParaRPr lang="en-GB" sz="3600" b="1" dirty="0">
              <a:solidFill>
                <a:srgbClr val="990000"/>
              </a:solidFill>
              <a:latin typeface="Comic Sans MS" pitchFamily="66" charset="0"/>
            </a:endParaRPr>
          </a:p>
        </p:txBody>
      </p:sp>
      <p:pic>
        <p:nvPicPr>
          <p:cNvPr id="14342" name="Picture 6" descr="G:\Мама отк урок\amfibii_008.jpg"/>
          <p:cNvPicPr>
            <a:picLocks noChangeAspect="1" noChangeArrowheads="1"/>
          </p:cNvPicPr>
          <p:nvPr/>
        </p:nvPicPr>
        <p:blipFill>
          <a:blip r:embed="rId3" cstate="print"/>
          <a:srcRect b="4687"/>
          <a:stretch>
            <a:fillRect/>
          </a:stretch>
        </p:blipFill>
        <p:spPr bwMode="auto">
          <a:xfrm>
            <a:off x="2411760" y="2359025"/>
            <a:ext cx="4652020" cy="2955971"/>
          </a:xfrm>
          <a:prstGeom prst="rect">
            <a:avLst/>
          </a:prstGeom>
          <a:ln w="5715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2143125" y="285750"/>
            <a:ext cx="5329238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7819" dir="2700000" algn="ctr" rotWithShape="0">
                    <a:srgbClr val="C0C0C0">
                      <a:alpha val="80011"/>
                    </a:srgbClr>
                  </a:outerShdw>
                </a:effectLst>
                <a:latin typeface="Impact"/>
              </a:rPr>
              <a:t>Травоядные</a:t>
            </a:r>
            <a:endParaRPr lang="ru-RU" sz="36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17819" dir="2700000" algn="ctr" rotWithShape="0">
                  <a:srgbClr val="C0C0C0">
                    <a:alpha val="80011"/>
                  </a:srgbClr>
                </a:outerShdw>
              </a:effectLst>
              <a:latin typeface="Impact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357313" y="1071563"/>
            <a:ext cx="6737350" cy="576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98000"/>
              </a:lnSpc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</a:pPr>
            <a:r>
              <a:rPr lang="ru-RU" sz="3600" b="1">
                <a:solidFill>
                  <a:srgbClr val="990000"/>
                </a:solidFill>
                <a:latin typeface="Comic Sans MS" pitchFamily="66" charset="0"/>
              </a:rPr>
              <a:t>Южноамериканская квакша</a:t>
            </a:r>
            <a:endParaRPr lang="en-GB" sz="3600" b="1">
              <a:solidFill>
                <a:srgbClr val="990000"/>
              </a:solidFill>
              <a:latin typeface="Comic Sans MS" pitchFamily="66" charset="0"/>
            </a:endParaRPr>
          </a:p>
        </p:txBody>
      </p:sp>
      <p:pic>
        <p:nvPicPr>
          <p:cNvPr id="15364" name="Picture 7" descr="G:\Мама отк урок\0_5a9e6_4f257281_XL.jpeg"/>
          <p:cNvPicPr>
            <a:picLocks noChangeAspect="1" noChangeArrowheads="1"/>
          </p:cNvPicPr>
          <p:nvPr/>
        </p:nvPicPr>
        <p:blipFill>
          <a:blip r:embed="rId3" cstate="print"/>
          <a:srcRect b="113"/>
          <a:stretch>
            <a:fillRect/>
          </a:stretch>
        </p:blipFill>
        <p:spPr bwMode="auto">
          <a:xfrm>
            <a:off x="2483768" y="2276872"/>
            <a:ext cx="4102026" cy="3088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2143125" y="285750"/>
            <a:ext cx="5329238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7819" dir="2700000" algn="ctr" rotWithShape="0">
                    <a:srgbClr val="C0C0C0">
                      <a:alpha val="80011"/>
                    </a:srgbClr>
                  </a:outerShdw>
                </a:effectLst>
                <a:latin typeface="Impact"/>
              </a:rPr>
              <a:t>Летающие</a:t>
            </a:r>
            <a:endParaRPr lang="ru-RU" sz="36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17819" dir="2700000" algn="ctr" rotWithShape="0">
                  <a:srgbClr val="C0C0C0">
                    <a:alpha val="80011"/>
                  </a:srgbClr>
                </a:outerShdw>
              </a:effectLst>
              <a:latin typeface="Impact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357313" y="1071563"/>
            <a:ext cx="6737350" cy="576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98000"/>
              </a:lnSpc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</a:pPr>
            <a:r>
              <a:rPr lang="ru-RU" sz="3600" b="1">
                <a:solidFill>
                  <a:srgbClr val="990000"/>
                </a:solidFill>
                <a:latin typeface="Comic Sans MS" pitchFamily="66" charset="0"/>
              </a:rPr>
              <a:t>Древесные квакши</a:t>
            </a:r>
            <a:endParaRPr lang="en-GB" sz="3600" b="1">
              <a:solidFill>
                <a:srgbClr val="990000"/>
              </a:solidFill>
              <a:latin typeface="Comic Sans MS" pitchFamily="66" charset="0"/>
            </a:endParaRPr>
          </a:p>
        </p:txBody>
      </p:sp>
      <p:pic>
        <p:nvPicPr>
          <p:cNvPr id="16390" name="Picture 6" descr="G:\Мама отк урок\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204864"/>
            <a:ext cx="3147832" cy="2933779"/>
          </a:xfrm>
          <a:prstGeom prst="rect">
            <a:avLst/>
          </a:prstGeom>
          <a:ln w="381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1071563"/>
            <a:ext cx="6929438" cy="4505325"/>
          </a:xfr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  <a:p>
            <a:endParaRPr lang="ru-RU" smtClean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428625" y="1571625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eaLnBrk="0" hangingPunct="0">
              <a:spcBef>
                <a:spcPts val="800"/>
              </a:spcBef>
              <a:buFont typeface="Arial" charset="0"/>
              <a:buChar char="•"/>
              <a:defRPr/>
            </a:pPr>
            <a:endParaRPr lang="ru-RU" sz="3200" kern="0">
              <a:solidFill>
                <a:srgbClr val="000000"/>
              </a:solidFill>
              <a:latin typeface="+mn-lt"/>
              <a:cs typeface="+mn-cs"/>
            </a:endParaRPr>
          </a:p>
          <a:p>
            <a:pPr marL="339725" indent="-339725" eaLnBrk="0" hangingPunct="0">
              <a:spcBef>
                <a:spcPts val="800"/>
              </a:spcBef>
              <a:buFont typeface="Arial" charset="0"/>
              <a:buChar char="•"/>
              <a:defRPr/>
            </a:pPr>
            <a:endParaRPr lang="ru-RU" sz="3200" kern="0">
              <a:solidFill>
                <a:srgbClr val="000000"/>
              </a:solidFill>
              <a:latin typeface="+mn-lt"/>
              <a:cs typeface="+mn-cs"/>
            </a:endParaRPr>
          </a:p>
        </p:txBody>
      </p:sp>
      <p:pic>
        <p:nvPicPr>
          <p:cNvPr id="18436" name="Picture 15" descr="Картинка 16 из 4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4325" y="1543050"/>
            <a:ext cx="5653832" cy="3334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2143125" y="285750"/>
            <a:ext cx="5329238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7819" dir="2700000" algn="ctr" rotWithShape="0">
                    <a:srgbClr val="C0C0C0">
                      <a:alpha val="80011"/>
                    </a:srgbClr>
                  </a:outerShdw>
                </a:effectLst>
                <a:latin typeface="Impact"/>
              </a:rPr>
              <a:t>Палеозой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 descr="res653B4C43-09F4-4551-8CC2-B7326871539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27777"/>
          <a:stretch>
            <a:fillRect/>
          </a:stretch>
        </p:blipFill>
        <p:spPr>
          <a:xfrm>
            <a:off x="2000250" y="1714500"/>
            <a:ext cx="6072188" cy="3714750"/>
          </a:xfrm>
        </p:spPr>
      </p:pic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2143125" y="285750"/>
            <a:ext cx="5329238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7819" dir="2700000" algn="ctr" rotWithShape="0">
                    <a:srgbClr val="C0C0C0">
                      <a:alpha val="80011"/>
                    </a:srgbClr>
                  </a:outerShdw>
                </a:effectLst>
                <a:latin typeface="Impact"/>
              </a:rPr>
              <a:t>Внешнее строение </a:t>
            </a: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7819" dir="2700000" algn="ctr" rotWithShape="0">
                    <a:srgbClr val="C0C0C0">
                      <a:alpha val="80011"/>
                    </a:srgbClr>
                  </a:outerShdw>
                </a:effectLst>
                <a:latin typeface="Impact"/>
              </a:rPr>
              <a:t>лягушки</a:t>
            </a:r>
            <a:endParaRPr lang="ru-RU" sz="36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17819" dir="2700000" algn="ctr" rotWithShape="0">
                  <a:srgbClr val="C0C0C0">
                    <a:alpha val="80011"/>
                  </a:srgbClr>
                </a:outerShdw>
              </a:effectLst>
              <a:latin typeface="Impact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928813" y="1714500"/>
            <a:ext cx="1071562" cy="2857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solidFill>
                  <a:srgbClr val="990000"/>
                </a:solidFill>
              </a:rPr>
              <a:t>Ноздри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 rot="-635154">
            <a:off x="4606925" y="1604963"/>
            <a:ext cx="1285875" cy="279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solidFill>
                  <a:srgbClr val="990000"/>
                </a:solidFill>
              </a:rPr>
              <a:t>Глаза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 rot="-619040">
            <a:off x="5364163" y="1771650"/>
            <a:ext cx="2252662" cy="276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solidFill>
                  <a:srgbClr val="990000"/>
                </a:solidFill>
              </a:rPr>
              <a:t>Барабанная перепонка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643188" y="2928938"/>
            <a:ext cx="1000125" cy="2857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solidFill>
                  <a:srgbClr val="990000"/>
                </a:solidFill>
              </a:rPr>
              <a:t>Плечо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143250" y="3786188"/>
            <a:ext cx="995363" cy="276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>
                <a:solidFill>
                  <a:srgbClr val="990000"/>
                </a:solidFill>
              </a:rPr>
              <a:t>Предплечье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143125" y="3786188"/>
            <a:ext cx="785813" cy="276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solidFill>
                  <a:srgbClr val="990000"/>
                </a:solidFill>
              </a:rPr>
              <a:t>Кисть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786688" y="3929063"/>
            <a:ext cx="633412" cy="276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>
                <a:solidFill>
                  <a:srgbClr val="990000"/>
                </a:solidFill>
              </a:rPr>
              <a:t>Голень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072313" y="4572000"/>
            <a:ext cx="779462" cy="2857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solidFill>
                  <a:srgbClr val="990000"/>
                </a:solidFill>
              </a:rPr>
              <a:t>Стопа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286000" y="4714875"/>
            <a:ext cx="1862138" cy="276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>
                <a:solidFill>
                  <a:srgbClr val="990000"/>
                </a:solidFill>
              </a:rPr>
              <a:t>Плавательная перепонка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929063" y="4143375"/>
            <a:ext cx="1000125" cy="276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solidFill>
                  <a:srgbClr val="990000"/>
                </a:solidFill>
              </a:rPr>
              <a:t>Бедро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85813" y="1143000"/>
            <a:ext cx="7500937" cy="5429250"/>
          </a:xfrm>
          <a:noFill/>
        </p:spPr>
      </p:pic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2143125" y="285750"/>
            <a:ext cx="5329238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7819" dir="2700000" algn="ctr" rotWithShape="0">
                    <a:srgbClr val="C0C0C0">
                      <a:alpha val="80011"/>
                    </a:srgbClr>
                  </a:outerShdw>
                </a:effectLst>
                <a:latin typeface="Impact"/>
              </a:rPr>
              <a:t>Строение скелета лягушки</a:t>
            </a:r>
          </a:p>
        </p:txBody>
      </p:sp>
      <p:sp>
        <p:nvSpPr>
          <p:cNvPr id="20484" name="TextBox 6"/>
          <p:cNvSpPr txBox="1">
            <a:spLocks noChangeArrowheads="1"/>
          </p:cNvSpPr>
          <p:nvPr/>
        </p:nvSpPr>
        <p:spPr bwMode="auto">
          <a:xfrm>
            <a:off x="1571625" y="2071688"/>
            <a:ext cx="1643063" cy="3698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990000"/>
                </a:solidFill>
              </a:rPr>
              <a:t>Позвоночник</a:t>
            </a:r>
          </a:p>
        </p:txBody>
      </p:sp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1000125"/>
            <a:ext cx="7500937" cy="542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428750" y="1785938"/>
            <a:ext cx="1643063" cy="276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solidFill>
                  <a:srgbClr val="990000"/>
                </a:solidFill>
              </a:rPr>
              <a:t>Позвоночник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714750" y="1643063"/>
            <a:ext cx="857250" cy="276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solidFill>
                  <a:srgbClr val="990000"/>
                </a:solidFill>
              </a:rPr>
              <a:t>Череп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857625" y="2928938"/>
            <a:ext cx="857250" cy="276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solidFill>
                  <a:srgbClr val="990000"/>
                </a:solidFill>
              </a:rPr>
              <a:t>Плечо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500438" y="3286125"/>
            <a:ext cx="1285875" cy="2619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 b="1">
                <a:solidFill>
                  <a:srgbClr val="990000"/>
                </a:solidFill>
              </a:rPr>
              <a:t>Предплечье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429000" y="4500563"/>
            <a:ext cx="857250" cy="276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solidFill>
                  <a:srgbClr val="990000"/>
                </a:solidFill>
              </a:rPr>
              <a:t>Кисть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00063" y="2357438"/>
            <a:ext cx="1143000" cy="276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solidFill>
                  <a:srgbClr val="990000"/>
                </a:solidFill>
              </a:rPr>
              <a:t>Тазовый пояс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143125" y="3071813"/>
            <a:ext cx="8572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solidFill>
                  <a:srgbClr val="990000"/>
                </a:solidFill>
              </a:rPr>
              <a:t>Бедро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28625" y="3857625"/>
            <a:ext cx="857250" cy="276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solidFill>
                  <a:srgbClr val="990000"/>
                </a:solidFill>
              </a:rPr>
              <a:t>Голень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857250" y="4214813"/>
            <a:ext cx="857250" cy="276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solidFill>
                  <a:srgbClr val="990000"/>
                </a:solidFill>
              </a:rPr>
              <a:t>Стопа</a:t>
            </a:r>
          </a:p>
        </p:txBody>
      </p:sp>
      <p:sp>
        <p:nvSpPr>
          <p:cNvPr id="20495" name="Прямоугольник 25"/>
          <p:cNvSpPr>
            <a:spLocks noChangeArrowheads="1"/>
          </p:cNvSpPr>
          <p:nvPr/>
        </p:nvSpPr>
        <p:spPr bwMode="auto">
          <a:xfrm>
            <a:off x="785813" y="4857750"/>
            <a:ext cx="3929062" cy="785813"/>
          </a:xfrm>
          <a:prstGeom prst="rect">
            <a:avLst/>
          </a:prstGeom>
          <a:solidFill>
            <a:srgbClr val="FFFFFF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cxnSp>
        <p:nvCxnSpPr>
          <p:cNvPr id="20496" name="Прямая соединительная линия 20"/>
          <p:cNvCxnSpPr>
            <a:cxnSpLocks noChangeShapeType="1"/>
          </p:cNvCxnSpPr>
          <p:nvPr/>
        </p:nvCxnSpPr>
        <p:spPr bwMode="auto">
          <a:xfrm rot="16200000" flipH="1">
            <a:off x="1767682" y="3875881"/>
            <a:ext cx="2571750" cy="39211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497" name="Прямая соединительная линия 24"/>
          <p:cNvCxnSpPr>
            <a:cxnSpLocks noChangeShapeType="1"/>
          </p:cNvCxnSpPr>
          <p:nvPr/>
        </p:nvCxnSpPr>
        <p:spPr bwMode="auto">
          <a:xfrm rot="5400000">
            <a:off x="1946275" y="4017963"/>
            <a:ext cx="2643188" cy="3651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498" name="Прямая соединительная линия 22"/>
          <p:cNvCxnSpPr>
            <a:cxnSpLocks noChangeShapeType="1"/>
          </p:cNvCxnSpPr>
          <p:nvPr/>
        </p:nvCxnSpPr>
        <p:spPr bwMode="auto">
          <a:xfrm rot="16200000" flipH="1">
            <a:off x="1767682" y="3875881"/>
            <a:ext cx="2857500" cy="1063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714625" y="5000625"/>
            <a:ext cx="1071563" cy="4302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 b="1">
                <a:solidFill>
                  <a:srgbClr val="990000"/>
                </a:solidFill>
              </a:rPr>
              <a:t>Плечевой</a:t>
            </a:r>
          </a:p>
          <a:p>
            <a:r>
              <a:rPr lang="ru-RU" sz="1100" b="1">
                <a:solidFill>
                  <a:srgbClr val="990000"/>
                </a:solidFill>
              </a:rPr>
              <a:t>пояс</a:t>
            </a:r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785813" y="1000125"/>
            <a:ext cx="1000125" cy="28575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Calibri" pitchFamily="32" charset="0"/>
              <a:buNone/>
              <a:defRPr/>
            </a:pPr>
            <a:endParaRPr lang="ru-RU">
              <a:latin typeface="Calibri" pitchFamily="32" charset="0"/>
            </a:endParaRPr>
          </a:p>
        </p:txBody>
      </p:sp>
      <p:sp>
        <p:nvSpPr>
          <p:cNvPr id="20501" name="Прямоугольник 28"/>
          <p:cNvSpPr>
            <a:spLocks noChangeArrowheads="1"/>
          </p:cNvSpPr>
          <p:nvPr/>
        </p:nvSpPr>
        <p:spPr bwMode="auto">
          <a:xfrm>
            <a:off x="2786063" y="3429000"/>
            <a:ext cx="142875" cy="142875"/>
          </a:xfrm>
          <a:prstGeom prst="rect">
            <a:avLst/>
          </a:prstGeom>
          <a:solidFill>
            <a:srgbClr val="FFFFFF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7" grpId="0"/>
      <p:bldP spid="18" grpId="0" animBg="1"/>
      <p:bldP spid="19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8" name="Picture 10" descr="resE0703286-20DE-4E87-9B1F-93681D3CCD1A"/>
          <p:cNvPicPr>
            <a:picLocks noChangeAspect="1" noChangeArrowheads="1"/>
          </p:cNvPicPr>
          <p:nvPr/>
        </p:nvPicPr>
        <p:blipFill>
          <a:blip r:embed="rId4" cstate="print"/>
          <a:srcRect b="23740"/>
          <a:stretch>
            <a:fillRect/>
          </a:stretch>
        </p:blipFill>
        <p:spPr bwMode="auto">
          <a:xfrm>
            <a:off x="1785938" y="1441450"/>
            <a:ext cx="6061075" cy="413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50" y="571500"/>
            <a:ext cx="2771775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WordArt 4"/>
          <p:cNvSpPr>
            <a:spLocks noChangeArrowheads="1" noChangeShapeType="1" noTextEdit="1"/>
          </p:cNvSpPr>
          <p:nvPr/>
        </p:nvSpPr>
        <p:spPr bwMode="auto">
          <a:xfrm>
            <a:off x="2428875" y="285750"/>
            <a:ext cx="5329238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7819" dir="2700000" algn="ctr" rotWithShape="0">
                    <a:srgbClr val="C0C0C0">
                      <a:alpha val="80011"/>
                    </a:srgbClr>
                  </a:outerShdw>
                </a:effectLst>
                <a:latin typeface="Impact"/>
              </a:rPr>
              <a:t>Кровеносная система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285875" y="2928938"/>
            <a:ext cx="1571625" cy="2619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 b="1">
                <a:solidFill>
                  <a:srgbClr val="990000"/>
                </a:solidFill>
              </a:rPr>
              <a:t>Предсердие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285875" y="3571875"/>
            <a:ext cx="1571625" cy="2619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 b="1">
                <a:solidFill>
                  <a:srgbClr val="990000"/>
                </a:solidFill>
              </a:rPr>
              <a:t>Желудочек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072063" y="2000250"/>
            <a:ext cx="1500187" cy="2619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 b="1">
                <a:solidFill>
                  <a:srgbClr val="990000"/>
                </a:solidFill>
              </a:rPr>
              <a:t>Дуга аорты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429250" y="2286000"/>
            <a:ext cx="2071688" cy="2619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 b="1">
                <a:solidFill>
                  <a:srgbClr val="990000"/>
                </a:solidFill>
              </a:rPr>
              <a:t>Легочная артерия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000750" y="2643188"/>
            <a:ext cx="2071688" cy="2619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 b="1">
                <a:solidFill>
                  <a:srgbClr val="990000"/>
                </a:solidFill>
              </a:rPr>
              <a:t>Легочная вена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643438" y="1714500"/>
            <a:ext cx="2071687" cy="2619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 b="1">
                <a:solidFill>
                  <a:srgbClr val="990000"/>
                </a:solidFill>
              </a:rPr>
              <a:t>Сонная артерия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429375" y="5072063"/>
            <a:ext cx="2071688" cy="2619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 b="1">
                <a:solidFill>
                  <a:srgbClr val="990000"/>
                </a:solidFill>
              </a:rPr>
              <a:t>Капиллярная сеть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9" name="DefaultOcx" r:id="rId2" imgW="914400" imgH="228600"/>
        </mc:Choice>
        <mc:Fallback>
          <p:control name="DefaultOcx" r:id="rId2" imgW="914400" imgH="228600">
            <p:pic>
              <p:nvPicPr>
                <p:cNvPr id="2" name="DefaultOcx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Rot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53" name="Picture 10" descr="resD80A780A-87B4-4F9B-9503-12395D7E34E7"/>
          <p:cNvPicPr>
            <a:picLocks noChangeAspect="1" noChangeArrowheads="1"/>
          </p:cNvPicPr>
          <p:nvPr/>
        </p:nvPicPr>
        <p:blipFill>
          <a:blip r:embed="rId5" cstate="print"/>
          <a:srcRect b="30138"/>
          <a:stretch>
            <a:fillRect/>
          </a:stretch>
        </p:blipFill>
        <p:spPr bwMode="auto">
          <a:xfrm>
            <a:off x="1000125" y="1214438"/>
            <a:ext cx="7058025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2143125" y="285750"/>
            <a:ext cx="5329238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7819" dir="2700000" algn="ctr" rotWithShape="0">
                    <a:srgbClr val="C0C0C0">
                      <a:alpha val="80011"/>
                    </a:srgbClr>
                  </a:outerShdw>
                </a:effectLst>
                <a:latin typeface="Impact"/>
              </a:rPr>
              <a:t>Пищеварительная система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57250" y="1428750"/>
            <a:ext cx="1000125" cy="276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solidFill>
                  <a:srgbClr val="990000"/>
                </a:solidFill>
              </a:rPr>
              <a:t>Рот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429125" y="1357313"/>
            <a:ext cx="1000125" cy="276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solidFill>
                  <a:srgbClr val="990000"/>
                </a:solidFill>
              </a:rPr>
              <a:t>Глотка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85813" y="3071813"/>
            <a:ext cx="1357312" cy="276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solidFill>
                  <a:srgbClr val="990000"/>
                </a:solidFill>
              </a:rPr>
              <a:t>Печень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214938" y="1928813"/>
            <a:ext cx="1571625" cy="276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solidFill>
                  <a:srgbClr val="990000"/>
                </a:solidFill>
              </a:rPr>
              <a:t>Желудок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929438" y="2571750"/>
            <a:ext cx="1928812" cy="276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solidFill>
                  <a:srgbClr val="990000"/>
                </a:solidFill>
              </a:rPr>
              <a:t>Поджелудочная железа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143000" y="4000500"/>
            <a:ext cx="1643063" cy="276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solidFill>
                  <a:srgbClr val="990000"/>
                </a:solidFill>
              </a:rPr>
              <a:t>Тонкая кишка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000875" y="3143250"/>
            <a:ext cx="1643063" cy="276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solidFill>
                  <a:srgbClr val="990000"/>
                </a:solidFill>
              </a:rPr>
              <a:t>Толстая кишка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786563" y="3929063"/>
            <a:ext cx="1643062" cy="276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solidFill>
                  <a:srgbClr val="990000"/>
                </a:solidFill>
              </a:rPr>
              <a:t>Клоака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643563" y="4357688"/>
            <a:ext cx="2714625" cy="276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solidFill>
                  <a:srgbClr val="990000"/>
                </a:solidFill>
              </a:rPr>
              <a:t>Клоакальное отверстие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28625" y="2357438"/>
            <a:ext cx="1357313" cy="276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solidFill>
                  <a:srgbClr val="990000"/>
                </a:solidFill>
              </a:rPr>
              <a:t>Пищевод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56" name="DefaultOcx" r:id="rId2" imgW="914400" imgH="228600"/>
        </mc:Choice>
        <mc:Fallback>
          <p:control name="DefaultOcx" r:id="rId2" imgW="914400" imgH="228600">
            <p:pic>
              <p:nvPicPr>
                <p:cNvPr id="2" name="DefaultOcx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57" name="HTMLHidden1" r:id="rId3" imgW="914400" imgH="228600"/>
        </mc:Choice>
        <mc:Fallback>
          <p:control name="HTMLHidden1" r:id="rId3" imgW="914400" imgH="228600">
            <p:pic>
              <p:nvPicPr>
                <p:cNvPr id="3" name="HTMLHidden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076" name="Rectangle 4"/>
          <p:cNvSpPr>
            <a:spLocks noGrp="1" noRot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7" name="Picture 7" descr="res15802042-6EA6-4824-BA2F-E95A4C9A070F"/>
          <p:cNvPicPr>
            <a:picLocks noChangeAspect="1" noChangeArrowheads="1"/>
          </p:cNvPicPr>
          <p:nvPr/>
        </p:nvPicPr>
        <p:blipFill>
          <a:blip r:embed="rId4" cstate="print"/>
          <a:srcRect b="15614"/>
          <a:stretch>
            <a:fillRect/>
          </a:stretch>
        </p:blipFill>
        <p:spPr bwMode="auto">
          <a:xfrm>
            <a:off x="357188" y="1285875"/>
            <a:ext cx="8507412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2143125" y="285750"/>
            <a:ext cx="5329238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7819" dir="2700000" algn="ctr" rotWithShape="0">
                    <a:srgbClr val="C0C0C0">
                      <a:alpha val="80011"/>
                    </a:srgbClr>
                  </a:outerShdw>
                </a:effectLst>
                <a:latin typeface="Impact"/>
              </a:rPr>
              <a:t>Строение нервной системы</a:t>
            </a:r>
          </a:p>
        </p:txBody>
      </p:sp>
      <p:sp>
        <p:nvSpPr>
          <p:cNvPr id="3079" name="TextBox 6"/>
          <p:cNvSpPr txBox="1">
            <a:spLocks noChangeArrowheads="1"/>
          </p:cNvSpPr>
          <p:nvPr/>
        </p:nvSpPr>
        <p:spPr bwMode="auto">
          <a:xfrm>
            <a:off x="2500298" y="1357313"/>
            <a:ext cx="2286015" cy="40011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990000"/>
                </a:solidFill>
              </a:rPr>
              <a:t>Головной мозг</a:t>
            </a:r>
          </a:p>
        </p:txBody>
      </p:sp>
      <p:sp>
        <p:nvSpPr>
          <p:cNvPr id="3080" name="TextBox 7"/>
          <p:cNvSpPr txBox="1">
            <a:spLocks noChangeArrowheads="1"/>
          </p:cNvSpPr>
          <p:nvPr/>
        </p:nvSpPr>
        <p:spPr bwMode="auto">
          <a:xfrm>
            <a:off x="2857500" y="2071688"/>
            <a:ext cx="2143125" cy="4000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990000"/>
                </a:solidFill>
              </a:rPr>
              <a:t>Спиной  мозг</a:t>
            </a:r>
          </a:p>
        </p:txBody>
      </p:sp>
      <p:sp>
        <p:nvSpPr>
          <p:cNvPr id="3081" name="TextBox 8"/>
          <p:cNvSpPr txBox="1">
            <a:spLocks noChangeArrowheads="1"/>
          </p:cNvSpPr>
          <p:nvPr/>
        </p:nvSpPr>
        <p:spPr bwMode="auto">
          <a:xfrm>
            <a:off x="5643570" y="5500702"/>
            <a:ext cx="2714625" cy="8302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990000"/>
                </a:solidFill>
              </a:rPr>
              <a:t>Схема головного мозга</a:t>
            </a:r>
          </a:p>
        </p:txBody>
      </p:sp>
      <p:sp>
        <p:nvSpPr>
          <p:cNvPr id="3083" name="TextBox 10"/>
          <p:cNvSpPr txBox="1">
            <a:spLocks noChangeArrowheads="1"/>
          </p:cNvSpPr>
          <p:nvPr/>
        </p:nvSpPr>
        <p:spPr bwMode="auto">
          <a:xfrm>
            <a:off x="4572000" y="2000250"/>
            <a:ext cx="1428750" cy="3698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tx1"/>
                </a:solidFill>
              </a:rPr>
              <a:t>Передний</a:t>
            </a:r>
          </a:p>
        </p:txBody>
      </p:sp>
      <p:sp>
        <p:nvSpPr>
          <p:cNvPr id="3084" name="Прямоугольник 11"/>
          <p:cNvSpPr>
            <a:spLocks noChangeArrowheads="1"/>
          </p:cNvSpPr>
          <p:nvPr/>
        </p:nvSpPr>
        <p:spPr bwMode="auto">
          <a:xfrm>
            <a:off x="357188" y="1285875"/>
            <a:ext cx="571500" cy="500063"/>
          </a:xfrm>
          <a:prstGeom prst="rect">
            <a:avLst/>
          </a:prstGeom>
          <a:solidFill>
            <a:srgbClr val="FFFFFF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5" name="Прямоугольник 12"/>
          <p:cNvSpPr>
            <a:spLocks noChangeArrowheads="1"/>
          </p:cNvSpPr>
          <p:nvPr/>
        </p:nvSpPr>
        <p:spPr bwMode="auto">
          <a:xfrm>
            <a:off x="4786313" y="1285875"/>
            <a:ext cx="571500" cy="500063"/>
          </a:xfrm>
          <a:prstGeom prst="rect">
            <a:avLst/>
          </a:prstGeom>
          <a:solidFill>
            <a:srgbClr val="FFFFFF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077" name="DefaultOcx" r:id="rId2" imgW="914400" imgH="228600"/>
        </mc:Choice>
        <mc:Fallback>
          <p:control name="DefaultOcx" r:id="rId2" imgW="914400" imgH="228600">
            <p:pic>
              <p:nvPicPr>
                <p:cNvPr id="2" name="DefaultOcx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WordArt 4"/>
          <p:cNvSpPr>
            <a:spLocks noChangeArrowheads="1" noChangeShapeType="1" noTextEdit="1"/>
          </p:cNvSpPr>
          <p:nvPr/>
        </p:nvSpPr>
        <p:spPr bwMode="auto">
          <a:xfrm>
            <a:off x="1908175" y="692150"/>
            <a:ext cx="5329238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7819" dir="2700000" algn="ctr" rotWithShape="0">
                    <a:srgbClr val="C0C0C0">
                      <a:alpha val="80011"/>
                    </a:srgbClr>
                  </a:outerShdw>
                </a:effectLst>
                <a:latin typeface="Impact"/>
              </a:rPr>
              <a:t>Цель урока</a:t>
            </a:r>
          </a:p>
        </p:txBody>
      </p:sp>
      <p:sp>
        <p:nvSpPr>
          <p:cNvPr id="6147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23850" y="1989138"/>
            <a:ext cx="4321175" cy="365444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400" b="1" dirty="0" smtClean="0">
                <a:solidFill>
                  <a:srgbClr val="990000"/>
                </a:solidFill>
                <a:latin typeface="Times New Roman" pitchFamily="18" charset="0"/>
              </a:rPr>
              <a:t>Раскрыть особенности строения и жизнедеятельности земноводных, связанных с выходом животных на сушу и размножением в воде.  </a:t>
            </a:r>
          </a:p>
          <a:p>
            <a:pPr>
              <a:buFont typeface="Arial" charset="0"/>
              <a:buNone/>
            </a:pPr>
            <a:r>
              <a:rPr lang="ru-RU" sz="2400" b="1" dirty="0" smtClean="0">
                <a:solidFill>
                  <a:srgbClr val="990000"/>
                </a:solidFill>
                <a:latin typeface="Times New Roman" pitchFamily="18" charset="0"/>
              </a:rPr>
              <a:t>Показать многообразие земноводных.</a:t>
            </a: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 cstate="print"/>
          <a:srcRect l="45113" t="21976" r="471" b="5844"/>
          <a:stretch>
            <a:fillRect/>
          </a:stretch>
        </p:blipFill>
        <p:spPr bwMode="auto">
          <a:xfrm>
            <a:off x="4572001" y="1916113"/>
            <a:ext cx="3560076" cy="3385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63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57158" y="1071546"/>
            <a:ext cx="8218488" cy="4403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1313" indent="-341313">
              <a:buFont typeface="Arial" charset="0"/>
              <a:buAutoNum type="arabicPeriod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800" dirty="0" err="1">
                <a:solidFill>
                  <a:srgbClr val="990000"/>
                </a:solidFill>
              </a:rPr>
              <a:t>Они</a:t>
            </a:r>
            <a:r>
              <a:rPr lang="en-GB" sz="2800" dirty="0">
                <a:solidFill>
                  <a:srgbClr val="990000"/>
                </a:solidFill>
              </a:rPr>
              <a:t> </a:t>
            </a:r>
            <a:r>
              <a:rPr lang="en-GB" sz="2800" dirty="0" err="1">
                <a:solidFill>
                  <a:srgbClr val="990000"/>
                </a:solidFill>
              </a:rPr>
              <a:t>первыми</a:t>
            </a:r>
            <a:r>
              <a:rPr lang="en-GB" sz="2800" dirty="0">
                <a:solidFill>
                  <a:srgbClr val="990000"/>
                </a:solidFill>
              </a:rPr>
              <a:t> </a:t>
            </a:r>
            <a:r>
              <a:rPr lang="en-GB" sz="2800" dirty="0" err="1">
                <a:solidFill>
                  <a:srgbClr val="990000"/>
                </a:solidFill>
              </a:rPr>
              <a:t>из</a:t>
            </a:r>
            <a:r>
              <a:rPr lang="en-GB" sz="2800" dirty="0">
                <a:solidFill>
                  <a:srgbClr val="990000"/>
                </a:solidFill>
              </a:rPr>
              <a:t> </a:t>
            </a:r>
            <a:r>
              <a:rPr lang="en-GB" sz="2800" dirty="0" err="1">
                <a:solidFill>
                  <a:srgbClr val="990000"/>
                </a:solidFill>
              </a:rPr>
              <a:t>позвоночных</a:t>
            </a:r>
            <a:r>
              <a:rPr lang="en-GB" sz="2800" dirty="0">
                <a:solidFill>
                  <a:srgbClr val="990000"/>
                </a:solidFill>
              </a:rPr>
              <a:t> </a:t>
            </a:r>
            <a:r>
              <a:rPr lang="en-GB" sz="2800" dirty="0" err="1">
                <a:solidFill>
                  <a:srgbClr val="990000"/>
                </a:solidFill>
              </a:rPr>
              <a:t>научились</a:t>
            </a:r>
            <a:r>
              <a:rPr lang="en-GB" sz="2800" dirty="0">
                <a:solidFill>
                  <a:srgbClr val="990000"/>
                </a:solidFill>
              </a:rPr>
              <a:t>      </a:t>
            </a:r>
            <a:r>
              <a:rPr lang="en-GB" sz="2800" dirty="0" err="1">
                <a:solidFill>
                  <a:srgbClr val="990000"/>
                </a:solidFill>
              </a:rPr>
              <a:t>дышать</a:t>
            </a:r>
            <a:r>
              <a:rPr lang="en-GB" sz="2800" dirty="0">
                <a:solidFill>
                  <a:srgbClr val="990000"/>
                </a:solidFill>
              </a:rPr>
              <a:t> с </a:t>
            </a:r>
            <a:r>
              <a:rPr lang="en-GB" sz="2800" dirty="0" err="1">
                <a:solidFill>
                  <a:srgbClr val="990000"/>
                </a:solidFill>
              </a:rPr>
              <a:t>помощью</a:t>
            </a:r>
            <a:r>
              <a:rPr lang="en-GB" sz="2800" dirty="0">
                <a:solidFill>
                  <a:srgbClr val="990000"/>
                </a:solidFill>
              </a:rPr>
              <a:t> </a:t>
            </a:r>
            <a:r>
              <a:rPr lang="en-GB" sz="2800" dirty="0" err="1">
                <a:solidFill>
                  <a:srgbClr val="990000"/>
                </a:solidFill>
              </a:rPr>
              <a:t>легких</a:t>
            </a:r>
            <a:r>
              <a:rPr lang="en-GB" sz="2800" dirty="0">
                <a:solidFill>
                  <a:srgbClr val="990000"/>
                </a:solidFill>
              </a:rPr>
              <a:t> и </a:t>
            </a:r>
            <a:r>
              <a:rPr lang="en-GB" sz="2800" dirty="0" err="1">
                <a:solidFill>
                  <a:srgbClr val="990000"/>
                </a:solidFill>
              </a:rPr>
              <a:t>вдохнули</a:t>
            </a:r>
            <a:r>
              <a:rPr lang="en-GB" sz="2800" dirty="0">
                <a:solidFill>
                  <a:srgbClr val="990000"/>
                </a:solidFill>
              </a:rPr>
              <a:t> </a:t>
            </a:r>
            <a:r>
              <a:rPr lang="en-GB" sz="2800" dirty="0" err="1">
                <a:solidFill>
                  <a:srgbClr val="990000"/>
                </a:solidFill>
              </a:rPr>
              <a:t>полной</a:t>
            </a:r>
            <a:r>
              <a:rPr lang="en-GB" sz="2800" dirty="0">
                <a:solidFill>
                  <a:srgbClr val="990000"/>
                </a:solidFill>
              </a:rPr>
              <a:t> </a:t>
            </a:r>
            <a:r>
              <a:rPr lang="en-GB" sz="2800" dirty="0" err="1">
                <a:solidFill>
                  <a:srgbClr val="990000"/>
                </a:solidFill>
              </a:rPr>
              <a:t>грудью</a:t>
            </a:r>
            <a:r>
              <a:rPr lang="en-GB" sz="2800" dirty="0">
                <a:solidFill>
                  <a:srgbClr val="990000"/>
                </a:solidFill>
              </a:rPr>
              <a:t> </a:t>
            </a:r>
            <a:r>
              <a:rPr lang="en-GB" sz="2800" dirty="0" err="1">
                <a:solidFill>
                  <a:srgbClr val="990000"/>
                </a:solidFill>
              </a:rPr>
              <a:t>живительный</a:t>
            </a:r>
            <a:r>
              <a:rPr lang="en-GB" sz="2800" dirty="0">
                <a:solidFill>
                  <a:srgbClr val="990000"/>
                </a:solidFill>
              </a:rPr>
              <a:t> </a:t>
            </a:r>
            <a:r>
              <a:rPr lang="en-GB" sz="2800" dirty="0" err="1">
                <a:solidFill>
                  <a:srgbClr val="990000"/>
                </a:solidFill>
              </a:rPr>
              <a:t>воздух</a:t>
            </a:r>
            <a:r>
              <a:rPr lang="en-GB" sz="2800" dirty="0">
                <a:solidFill>
                  <a:srgbClr val="990000"/>
                </a:solidFill>
              </a:rPr>
              <a:t> </a:t>
            </a:r>
            <a:r>
              <a:rPr lang="en-GB" sz="2800" dirty="0" err="1">
                <a:solidFill>
                  <a:srgbClr val="990000"/>
                </a:solidFill>
              </a:rPr>
              <a:t>нашей</a:t>
            </a:r>
            <a:r>
              <a:rPr lang="en-GB" sz="2800" dirty="0">
                <a:solidFill>
                  <a:srgbClr val="990000"/>
                </a:solidFill>
              </a:rPr>
              <a:t> </a:t>
            </a:r>
            <a:r>
              <a:rPr lang="en-GB" sz="2800" dirty="0" err="1">
                <a:solidFill>
                  <a:srgbClr val="990000"/>
                </a:solidFill>
              </a:rPr>
              <a:t>планеты</a:t>
            </a:r>
            <a:r>
              <a:rPr lang="en-GB" sz="2800" dirty="0">
                <a:solidFill>
                  <a:srgbClr val="990000"/>
                </a:solidFill>
              </a:rPr>
              <a:t>(</a:t>
            </a:r>
            <a:r>
              <a:rPr lang="en-GB" sz="2800" dirty="0" err="1">
                <a:solidFill>
                  <a:srgbClr val="990000"/>
                </a:solidFill>
              </a:rPr>
              <a:t>правда</a:t>
            </a:r>
            <a:r>
              <a:rPr lang="en-GB" sz="2800" dirty="0">
                <a:solidFill>
                  <a:srgbClr val="990000"/>
                </a:solidFill>
              </a:rPr>
              <a:t>, в </a:t>
            </a:r>
            <a:r>
              <a:rPr lang="en-GB" sz="2800" dirty="0" err="1">
                <a:solidFill>
                  <a:srgbClr val="990000"/>
                </a:solidFill>
              </a:rPr>
              <a:t>процессе</a:t>
            </a:r>
            <a:r>
              <a:rPr lang="en-GB" sz="2800" dirty="0">
                <a:solidFill>
                  <a:srgbClr val="990000"/>
                </a:solidFill>
              </a:rPr>
              <a:t> </a:t>
            </a:r>
            <a:r>
              <a:rPr lang="en-GB" sz="2800" dirty="0" err="1">
                <a:solidFill>
                  <a:srgbClr val="990000"/>
                </a:solidFill>
              </a:rPr>
              <a:t>дыхания</a:t>
            </a:r>
            <a:r>
              <a:rPr lang="en-GB" sz="2800" dirty="0">
                <a:solidFill>
                  <a:srgbClr val="990000"/>
                </a:solidFill>
              </a:rPr>
              <a:t> у </a:t>
            </a:r>
            <a:r>
              <a:rPr lang="en-GB" sz="2800" dirty="0" err="1">
                <a:solidFill>
                  <a:srgbClr val="990000"/>
                </a:solidFill>
              </a:rPr>
              <a:t>амфибий</a:t>
            </a:r>
            <a:r>
              <a:rPr lang="en-GB" sz="2800" dirty="0">
                <a:solidFill>
                  <a:srgbClr val="990000"/>
                </a:solidFill>
              </a:rPr>
              <a:t> </a:t>
            </a:r>
            <a:r>
              <a:rPr lang="en-GB" sz="2800" dirty="0" err="1">
                <a:solidFill>
                  <a:srgbClr val="990000"/>
                </a:solidFill>
              </a:rPr>
              <a:t>участвует</a:t>
            </a:r>
            <a:r>
              <a:rPr lang="en-GB" sz="2800" dirty="0">
                <a:solidFill>
                  <a:srgbClr val="990000"/>
                </a:solidFill>
              </a:rPr>
              <a:t> и </a:t>
            </a:r>
            <a:r>
              <a:rPr lang="en-GB" sz="2800" dirty="0" err="1">
                <a:solidFill>
                  <a:srgbClr val="990000"/>
                </a:solidFill>
              </a:rPr>
              <a:t>кожа</a:t>
            </a:r>
            <a:r>
              <a:rPr lang="en-GB" sz="2800" dirty="0">
                <a:solidFill>
                  <a:srgbClr val="990000"/>
                </a:solidFill>
              </a:rPr>
              <a:t>).   </a:t>
            </a:r>
          </a:p>
          <a:p>
            <a:pPr marL="341313" indent="-341313">
              <a:buFont typeface="Arial" charset="0"/>
              <a:buAutoNum type="arabicPeriod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800" dirty="0" err="1">
                <a:solidFill>
                  <a:srgbClr val="990000"/>
                </a:solidFill>
              </a:rPr>
              <a:t>Для</a:t>
            </a:r>
            <a:r>
              <a:rPr lang="en-GB" sz="2800" dirty="0">
                <a:solidFill>
                  <a:srgbClr val="990000"/>
                </a:solidFill>
              </a:rPr>
              <a:t> </a:t>
            </a:r>
            <a:r>
              <a:rPr lang="en-GB" sz="2800" dirty="0" err="1">
                <a:solidFill>
                  <a:srgbClr val="990000"/>
                </a:solidFill>
              </a:rPr>
              <a:t>более</a:t>
            </a:r>
            <a:r>
              <a:rPr lang="en-GB" sz="2800" dirty="0">
                <a:solidFill>
                  <a:srgbClr val="990000"/>
                </a:solidFill>
              </a:rPr>
              <a:t> </a:t>
            </a:r>
            <a:r>
              <a:rPr lang="en-GB" sz="2800" dirty="0" err="1">
                <a:solidFill>
                  <a:srgbClr val="990000"/>
                </a:solidFill>
              </a:rPr>
              <a:t>эффективного</a:t>
            </a:r>
            <a:r>
              <a:rPr lang="en-GB" sz="2800" dirty="0">
                <a:solidFill>
                  <a:srgbClr val="990000"/>
                </a:solidFill>
              </a:rPr>
              <a:t> </a:t>
            </a:r>
            <a:r>
              <a:rPr lang="en-GB" sz="2800" dirty="0" err="1">
                <a:solidFill>
                  <a:srgbClr val="990000"/>
                </a:solidFill>
              </a:rPr>
              <a:t>использования</a:t>
            </a:r>
            <a:r>
              <a:rPr lang="en-GB" sz="2800" dirty="0">
                <a:solidFill>
                  <a:srgbClr val="990000"/>
                </a:solidFill>
              </a:rPr>
              <a:t> </a:t>
            </a:r>
            <a:r>
              <a:rPr lang="en-GB" sz="2800" dirty="0" err="1">
                <a:solidFill>
                  <a:srgbClr val="990000"/>
                </a:solidFill>
              </a:rPr>
              <a:t>нового</a:t>
            </a:r>
            <a:r>
              <a:rPr lang="en-GB" sz="2800" dirty="0">
                <a:solidFill>
                  <a:srgbClr val="990000"/>
                </a:solidFill>
              </a:rPr>
              <a:t> </a:t>
            </a:r>
            <a:r>
              <a:rPr lang="en-GB" sz="2800" dirty="0" err="1">
                <a:solidFill>
                  <a:srgbClr val="990000"/>
                </a:solidFill>
              </a:rPr>
              <a:t>органа</a:t>
            </a:r>
            <a:r>
              <a:rPr lang="en-GB" sz="2800" dirty="0">
                <a:solidFill>
                  <a:srgbClr val="990000"/>
                </a:solidFill>
              </a:rPr>
              <a:t> </a:t>
            </a:r>
            <a:r>
              <a:rPr lang="en-GB" sz="2800" dirty="0" err="1">
                <a:solidFill>
                  <a:srgbClr val="990000"/>
                </a:solidFill>
              </a:rPr>
              <a:t>дыхания</a:t>
            </a:r>
            <a:r>
              <a:rPr lang="en-GB" sz="2800" dirty="0">
                <a:solidFill>
                  <a:srgbClr val="990000"/>
                </a:solidFill>
              </a:rPr>
              <a:t> </a:t>
            </a:r>
            <a:r>
              <a:rPr lang="en-GB" sz="2800" dirty="0" err="1">
                <a:solidFill>
                  <a:srgbClr val="990000"/>
                </a:solidFill>
              </a:rPr>
              <a:t>земноводные</a:t>
            </a:r>
            <a:r>
              <a:rPr lang="en-GB" sz="2800" dirty="0">
                <a:solidFill>
                  <a:srgbClr val="990000"/>
                </a:solidFill>
              </a:rPr>
              <a:t> </a:t>
            </a:r>
            <a:r>
              <a:rPr lang="en-GB" sz="2800" dirty="0" err="1">
                <a:solidFill>
                  <a:srgbClr val="990000"/>
                </a:solidFill>
              </a:rPr>
              <a:t>обзавелись</a:t>
            </a:r>
            <a:r>
              <a:rPr lang="en-GB" sz="2800" dirty="0">
                <a:solidFill>
                  <a:srgbClr val="990000"/>
                </a:solidFill>
              </a:rPr>
              <a:t> </a:t>
            </a:r>
            <a:r>
              <a:rPr lang="en-GB" sz="2800" dirty="0" err="1">
                <a:solidFill>
                  <a:srgbClr val="990000"/>
                </a:solidFill>
              </a:rPr>
              <a:t>вторым</a:t>
            </a:r>
            <a:r>
              <a:rPr lang="en-GB" sz="2800" dirty="0">
                <a:solidFill>
                  <a:srgbClr val="990000"/>
                </a:solidFill>
              </a:rPr>
              <a:t> </a:t>
            </a:r>
            <a:r>
              <a:rPr lang="en-GB" sz="2800" dirty="0" err="1">
                <a:solidFill>
                  <a:srgbClr val="990000"/>
                </a:solidFill>
              </a:rPr>
              <a:t>кругом</a:t>
            </a:r>
            <a:r>
              <a:rPr lang="en-GB" sz="2800" dirty="0">
                <a:solidFill>
                  <a:srgbClr val="990000"/>
                </a:solidFill>
              </a:rPr>
              <a:t> </a:t>
            </a:r>
            <a:r>
              <a:rPr lang="en-GB" sz="2800" dirty="0" err="1">
                <a:solidFill>
                  <a:srgbClr val="990000"/>
                </a:solidFill>
              </a:rPr>
              <a:t>кровообращения</a:t>
            </a:r>
            <a:r>
              <a:rPr lang="en-GB" sz="2800" dirty="0">
                <a:solidFill>
                  <a:srgbClr val="990000"/>
                </a:solidFill>
              </a:rPr>
              <a:t>, а в </a:t>
            </a:r>
            <a:r>
              <a:rPr lang="en-GB" sz="2800" dirty="0" err="1">
                <a:solidFill>
                  <a:srgbClr val="990000"/>
                </a:solidFill>
              </a:rPr>
              <a:t>сердце</a:t>
            </a:r>
            <a:r>
              <a:rPr lang="en-GB" sz="2800" dirty="0">
                <a:solidFill>
                  <a:srgbClr val="990000"/>
                </a:solidFill>
              </a:rPr>
              <a:t> </a:t>
            </a:r>
            <a:r>
              <a:rPr lang="en-GB" sz="2800" dirty="0" err="1">
                <a:solidFill>
                  <a:srgbClr val="990000"/>
                </a:solidFill>
              </a:rPr>
              <a:t>появилась</a:t>
            </a:r>
            <a:r>
              <a:rPr lang="en-GB" sz="2800" dirty="0">
                <a:solidFill>
                  <a:srgbClr val="990000"/>
                </a:solidFill>
              </a:rPr>
              <a:t> </a:t>
            </a:r>
            <a:r>
              <a:rPr lang="en-GB" sz="2800" dirty="0" err="1">
                <a:solidFill>
                  <a:srgbClr val="990000"/>
                </a:solidFill>
              </a:rPr>
              <a:t>дополнительная</a:t>
            </a:r>
            <a:r>
              <a:rPr lang="en-GB" sz="2800" dirty="0">
                <a:solidFill>
                  <a:srgbClr val="990000"/>
                </a:solidFill>
              </a:rPr>
              <a:t> </a:t>
            </a:r>
            <a:r>
              <a:rPr lang="en-GB" sz="2800" dirty="0" err="1">
                <a:solidFill>
                  <a:srgbClr val="990000"/>
                </a:solidFill>
              </a:rPr>
              <a:t>перегородка-оно</a:t>
            </a:r>
            <a:r>
              <a:rPr lang="en-GB" sz="2800" dirty="0">
                <a:solidFill>
                  <a:srgbClr val="990000"/>
                </a:solidFill>
              </a:rPr>
              <a:t> </a:t>
            </a:r>
            <a:r>
              <a:rPr lang="en-GB" sz="2800" dirty="0" err="1">
                <a:solidFill>
                  <a:srgbClr val="990000"/>
                </a:solidFill>
              </a:rPr>
              <a:t>стало</a:t>
            </a:r>
            <a:r>
              <a:rPr lang="en-GB" sz="2800" dirty="0">
                <a:solidFill>
                  <a:srgbClr val="990000"/>
                </a:solidFill>
              </a:rPr>
              <a:t> </a:t>
            </a:r>
            <a:r>
              <a:rPr lang="en-GB" sz="2800" dirty="0" err="1">
                <a:solidFill>
                  <a:srgbClr val="990000"/>
                </a:solidFill>
              </a:rPr>
              <a:t>трехкамерным</a:t>
            </a:r>
            <a:r>
              <a:rPr lang="en-GB" sz="2800" dirty="0">
                <a:solidFill>
                  <a:srgbClr val="990000"/>
                </a:solidFill>
              </a:rPr>
              <a:t>.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 flipH="1">
            <a:off x="1066800" y="1447800"/>
            <a:ext cx="6956425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1714500" y="285750"/>
            <a:ext cx="5786438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7819" dir="2700000" algn="ctr" rotWithShape="0">
                    <a:srgbClr val="C0C0C0">
                      <a:alpha val="80011"/>
                    </a:srgbClr>
                  </a:outerShdw>
                </a:effectLst>
                <a:latin typeface="Impact"/>
              </a:rPr>
              <a:t>Приспособление к жизни  на суше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" dur="20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2" dur="20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20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8" dur="2000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9" dur="20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20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838200"/>
            <a:ext cx="8083550" cy="5478463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700"/>
              </a:spcBef>
              <a:buFont typeface="Wingdings" pitchFamily="2" charset="2"/>
              <a:buNone/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</a:pPr>
            <a:r>
              <a:rPr lang="en-GB" sz="2800" smtClean="0">
                <a:solidFill>
                  <a:srgbClr val="990000"/>
                </a:solidFill>
              </a:rPr>
              <a:t>3.Амфибии первыми встали на ноги. До этого на Земле ни у кого из позвоночных просто не было ног. Ноги земноводных имеют суставы и закреплены в теле с помощью поясов конечностей.</a:t>
            </a:r>
          </a:p>
          <a:p>
            <a:pPr>
              <a:lnSpc>
                <a:spcPct val="80000"/>
              </a:lnSpc>
              <a:spcBef>
                <a:spcPts val="700"/>
              </a:spcBef>
              <a:buFont typeface="Wingdings" pitchFamily="2" charset="2"/>
              <a:buNone/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</a:pPr>
            <a:r>
              <a:rPr lang="en-GB" sz="2800" smtClean="0">
                <a:solidFill>
                  <a:srgbClr val="990000"/>
                </a:solidFill>
              </a:rPr>
              <a:t>4.Земноводные научились поворачивать голову – у них есть шейный отдел позвоночника, правда, состоящий из одного позвонка.</a:t>
            </a:r>
          </a:p>
          <a:p>
            <a:pPr>
              <a:lnSpc>
                <a:spcPct val="80000"/>
              </a:lnSpc>
              <a:spcBef>
                <a:spcPts val="700"/>
              </a:spcBef>
              <a:buFont typeface="Wingdings" pitchFamily="2" charset="2"/>
              <a:buNone/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</a:pPr>
            <a:r>
              <a:rPr lang="en-GB" sz="2800" smtClean="0">
                <a:solidFill>
                  <a:srgbClr val="990000"/>
                </a:solidFill>
              </a:rPr>
              <a:t>5.Они первыми начали мигать – чтобы защитить глаза от повреждения и высыхания, у них появились подвижные веки.</a:t>
            </a:r>
          </a:p>
          <a:p>
            <a:pPr>
              <a:lnSpc>
                <a:spcPct val="80000"/>
              </a:lnSpc>
              <a:spcBef>
                <a:spcPts val="700"/>
              </a:spcBef>
              <a:buFont typeface="Wingdings" pitchFamily="2" charset="2"/>
              <a:buNone/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</a:pPr>
            <a:endParaRPr lang="en-GB" sz="2800" smtClean="0">
              <a:solidFill>
                <a:srgbClr val="990000"/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2000" fill="hold"/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2000"/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2000" fill="hold"/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2000" fill="hold"/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" dur="2000"/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2" dur="2000" fill="hold"/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2000" fill="hold"/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57158" y="214290"/>
            <a:ext cx="8305800" cy="5265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1313" indent="-341313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800" dirty="0">
                <a:solidFill>
                  <a:srgbClr val="990000"/>
                </a:solidFill>
              </a:rPr>
              <a:t>6. </a:t>
            </a:r>
            <a:r>
              <a:rPr lang="en-GB" sz="2800" dirty="0" err="1">
                <a:solidFill>
                  <a:srgbClr val="990000"/>
                </a:solidFill>
              </a:rPr>
              <a:t>Лягушки</a:t>
            </a:r>
            <a:r>
              <a:rPr lang="en-GB" sz="2800" dirty="0">
                <a:solidFill>
                  <a:srgbClr val="990000"/>
                </a:solidFill>
              </a:rPr>
              <a:t> – </a:t>
            </a:r>
            <a:r>
              <a:rPr lang="en-GB" sz="2800" dirty="0" err="1">
                <a:solidFill>
                  <a:srgbClr val="990000"/>
                </a:solidFill>
              </a:rPr>
              <a:t>первые</a:t>
            </a:r>
            <a:r>
              <a:rPr lang="en-GB" sz="2800" dirty="0">
                <a:solidFill>
                  <a:srgbClr val="990000"/>
                </a:solidFill>
              </a:rPr>
              <a:t> «</a:t>
            </a:r>
            <a:r>
              <a:rPr lang="en-GB" sz="2800" dirty="0" err="1">
                <a:solidFill>
                  <a:srgbClr val="990000"/>
                </a:solidFill>
              </a:rPr>
              <a:t>слюнтяи</a:t>
            </a:r>
            <a:r>
              <a:rPr lang="en-GB" sz="2800" dirty="0">
                <a:solidFill>
                  <a:srgbClr val="990000"/>
                </a:solidFill>
              </a:rPr>
              <a:t>» </a:t>
            </a:r>
            <a:r>
              <a:rPr lang="en-GB" sz="2800" dirty="0" err="1">
                <a:solidFill>
                  <a:srgbClr val="990000"/>
                </a:solidFill>
              </a:rPr>
              <a:t>планеты</a:t>
            </a:r>
            <a:r>
              <a:rPr lang="en-GB" sz="2800" dirty="0">
                <a:solidFill>
                  <a:srgbClr val="990000"/>
                </a:solidFill>
              </a:rPr>
              <a:t>. </a:t>
            </a:r>
            <a:r>
              <a:rPr lang="en-GB" sz="2800" dirty="0" err="1">
                <a:solidFill>
                  <a:srgbClr val="990000"/>
                </a:solidFill>
              </a:rPr>
              <a:t>Чтобы</a:t>
            </a:r>
            <a:r>
              <a:rPr lang="en-GB" sz="2800" dirty="0">
                <a:solidFill>
                  <a:srgbClr val="990000"/>
                </a:solidFill>
              </a:rPr>
              <a:t>              </a:t>
            </a:r>
            <a:r>
              <a:rPr lang="en-GB" sz="2800" dirty="0" err="1">
                <a:solidFill>
                  <a:srgbClr val="990000"/>
                </a:solidFill>
              </a:rPr>
              <a:t>на</a:t>
            </a:r>
            <a:r>
              <a:rPr lang="en-GB" sz="2800" dirty="0">
                <a:solidFill>
                  <a:srgbClr val="990000"/>
                </a:solidFill>
              </a:rPr>
              <a:t> </a:t>
            </a:r>
            <a:r>
              <a:rPr lang="en-GB" sz="2800" dirty="0" err="1">
                <a:solidFill>
                  <a:srgbClr val="990000"/>
                </a:solidFill>
              </a:rPr>
              <a:t>суше</a:t>
            </a:r>
            <a:r>
              <a:rPr lang="en-GB" sz="2800" dirty="0">
                <a:solidFill>
                  <a:srgbClr val="990000"/>
                </a:solidFill>
              </a:rPr>
              <a:t> </a:t>
            </a:r>
            <a:r>
              <a:rPr lang="en-GB" sz="2800" dirty="0" err="1">
                <a:solidFill>
                  <a:srgbClr val="990000"/>
                </a:solidFill>
              </a:rPr>
              <a:t>можно</a:t>
            </a:r>
            <a:r>
              <a:rPr lang="en-GB" sz="2800" dirty="0">
                <a:solidFill>
                  <a:srgbClr val="990000"/>
                </a:solidFill>
              </a:rPr>
              <a:t> </a:t>
            </a:r>
            <a:r>
              <a:rPr lang="en-GB" sz="2800" dirty="0" err="1">
                <a:solidFill>
                  <a:srgbClr val="990000"/>
                </a:solidFill>
              </a:rPr>
              <a:t>было</a:t>
            </a:r>
            <a:r>
              <a:rPr lang="en-GB" sz="2800" dirty="0">
                <a:solidFill>
                  <a:srgbClr val="990000"/>
                </a:solidFill>
              </a:rPr>
              <a:t> </a:t>
            </a:r>
            <a:r>
              <a:rPr lang="en-GB" sz="2800" dirty="0" err="1">
                <a:solidFill>
                  <a:srgbClr val="990000"/>
                </a:solidFill>
              </a:rPr>
              <a:t>легко</a:t>
            </a:r>
            <a:r>
              <a:rPr lang="en-GB" sz="2800" dirty="0">
                <a:solidFill>
                  <a:srgbClr val="990000"/>
                </a:solidFill>
              </a:rPr>
              <a:t> </a:t>
            </a:r>
            <a:r>
              <a:rPr lang="en-GB" sz="2800" dirty="0" err="1">
                <a:solidFill>
                  <a:srgbClr val="990000"/>
                </a:solidFill>
              </a:rPr>
              <a:t>глотать</a:t>
            </a:r>
            <a:r>
              <a:rPr lang="en-GB" sz="2800" dirty="0">
                <a:solidFill>
                  <a:srgbClr val="990000"/>
                </a:solidFill>
              </a:rPr>
              <a:t> </a:t>
            </a:r>
            <a:r>
              <a:rPr lang="en-GB" sz="2800" dirty="0" err="1">
                <a:solidFill>
                  <a:srgbClr val="990000"/>
                </a:solidFill>
              </a:rPr>
              <a:t>сухую</a:t>
            </a:r>
            <a:r>
              <a:rPr lang="en-GB" sz="2800" dirty="0">
                <a:solidFill>
                  <a:srgbClr val="990000"/>
                </a:solidFill>
              </a:rPr>
              <a:t> </a:t>
            </a:r>
            <a:r>
              <a:rPr lang="en-GB" sz="2800" dirty="0" err="1">
                <a:solidFill>
                  <a:srgbClr val="990000"/>
                </a:solidFill>
              </a:rPr>
              <a:t>добычу</a:t>
            </a:r>
            <a:r>
              <a:rPr lang="en-GB" sz="2800" dirty="0">
                <a:solidFill>
                  <a:srgbClr val="990000"/>
                </a:solidFill>
              </a:rPr>
              <a:t>, </a:t>
            </a:r>
            <a:r>
              <a:rPr lang="en-GB" sz="2800" dirty="0" err="1">
                <a:solidFill>
                  <a:srgbClr val="990000"/>
                </a:solidFill>
              </a:rPr>
              <a:t>потребовалась</a:t>
            </a:r>
            <a:r>
              <a:rPr lang="en-GB" sz="2800" dirty="0">
                <a:solidFill>
                  <a:srgbClr val="990000"/>
                </a:solidFill>
              </a:rPr>
              <a:t> </a:t>
            </a:r>
            <a:r>
              <a:rPr lang="en-GB" sz="2800" dirty="0" err="1">
                <a:solidFill>
                  <a:srgbClr val="990000"/>
                </a:solidFill>
              </a:rPr>
              <a:t>смазка</a:t>
            </a:r>
            <a:r>
              <a:rPr lang="en-GB" sz="2800" dirty="0">
                <a:solidFill>
                  <a:srgbClr val="990000"/>
                </a:solidFill>
              </a:rPr>
              <a:t> – </a:t>
            </a:r>
            <a:r>
              <a:rPr lang="en-GB" sz="2800" dirty="0" err="1">
                <a:solidFill>
                  <a:srgbClr val="990000"/>
                </a:solidFill>
              </a:rPr>
              <a:t>слюна</a:t>
            </a:r>
            <a:r>
              <a:rPr lang="en-GB" sz="2800" dirty="0">
                <a:solidFill>
                  <a:srgbClr val="990000"/>
                </a:solidFill>
              </a:rPr>
              <a:t>. </a:t>
            </a:r>
            <a:r>
              <a:rPr lang="en-GB" sz="2800" dirty="0" err="1">
                <a:solidFill>
                  <a:srgbClr val="990000"/>
                </a:solidFill>
              </a:rPr>
              <a:t>Однако</a:t>
            </a:r>
            <a:r>
              <a:rPr lang="en-GB" sz="2800" dirty="0">
                <a:solidFill>
                  <a:srgbClr val="990000"/>
                </a:solidFill>
              </a:rPr>
              <a:t> </a:t>
            </a:r>
            <a:r>
              <a:rPr lang="en-GB" sz="2800" dirty="0" err="1">
                <a:solidFill>
                  <a:srgbClr val="990000"/>
                </a:solidFill>
              </a:rPr>
              <a:t>она</a:t>
            </a:r>
            <a:r>
              <a:rPr lang="en-GB" sz="2800" dirty="0">
                <a:solidFill>
                  <a:srgbClr val="990000"/>
                </a:solidFill>
              </a:rPr>
              <a:t> </a:t>
            </a:r>
            <a:r>
              <a:rPr lang="en-GB" sz="2800" dirty="0" err="1">
                <a:solidFill>
                  <a:srgbClr val="990000"/>
                </a:solidFill>
              </a:rPr>
              <a:t>не</a:t>
            </a:r>
            <a:r>
              <a:rPr lang="en-GB" sz="2800" dirty="0">
                <a:solidFill>
                  <a:srgbClr val="990000"/>
                </a:solidFill>
              </a:rPr>
              <a:t> </a:t>
            </a:r>
            <a:r>
              <a:rPr lang="en-GB" sz="2800" dirty="0" err="1">
                <a:solidFill>
                  <a:srgbClr val="990000"/>
                </a:solidFill>
              </a:rPr>
              <a:t>содержит</a:t>
            </a:r>
            <a:r>
              <a:rPr lang="en-GB" sz="2800" dirty="0">
                <a:solidFill>
                  <a:srgbClr val="990000"/>
                </a:solidFill>
              </a:rPr>
              <a:t> </a:t>
            </a:r>
            <a:r>
              <a:rPr lang="en-GB" sz="2800" dirty="0" err="1">
                <a:solidFill>
                  <a:srgbClr val="990000"/>
                </a:solidFill>
              </a:rPr>
              <a:t>пищеварительных</a:t>
            </a:r>
            <a:r>
              <a:rPr lang="en-GB" sz="2800" dirty="0">
                <a:solidFill>
                  <a:srgbClr val="990000"/>
                </a:solidFill>
              </a:rPr>
              <a:t> </a:t>
            </a:r>
            <a:r>
              <a:rPr lang="en-GB" sz="2800" dirty="0" err="1">
                <a:solidFill>
                  <a:srgbClr val="990000"/>
                </a:solidFill>
              </a:rPr>
              <a:t>ферментов</a:t>
            </a:r>
            <a:r>
              <a:rPr lang="en-GB" sz="2800" dirty="0">
                <a:solidFill>
                  <a:srgbClr val="990000"/>
                </a:solidFill>
              </a:rPr>
              <a:t>.</a:t>
            </a:r>
          </a:p>
          <a:p>
            <a:pPr marL="341313" indent="-341313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800" dirty="0">
                <a:solidFill>
                  <a:srgbClr val="990000"/>
                </a:solidFill>
              </a:rPr>
              <a:t>7.Чтобы </a:t>
            </a:r>
            <a:r>
              <a:rPr lang="en-GB" sz="2800" dirty="0" err="1">
                <a:solidFill>
                  <a:srgbClr val="990000"/>
                </a:solidFill>
              </a:rPr>
              <a:t>лучше</a:t>
            </a:r>
            <a:r>
              <a:rPr lang="en-GB" sz="2800" dirty="0">
                <a:solidFill>
                  <a:srgbClr val="990000"/>
                </a:solidFill>
              </a:rPr>
              <a:t> </a:t>
            </a:r>
            <a:r>
              <a:rPr lang="en-GB" sz="2800" dirty="0" err="1">
                <a:solidFill>
                  <a:srgbClr val="990000"/>
                </a:solidFill>
              </a:rPr>
              <a:t>слышать</a:t>
            </a:r>
            <a:r>
              <a:rPr lang="en-GB" sz="2800" dirty="0">
                <a:solidFill>
                  <a:srgbClr val="990000"/>
                </a:solidFill>
              </a:rPr>
              <a:t> в </a:t>
            </a:r>
            <a:r>
              <a:rPr lang="en-GB" sz="2800" dirty="0" err="1">
                <a:solidFill>
                  <a:srgbClr val="990000"/>
                </a:solidFill>
              </a:rPr>
              <a:t>воздушной</a:t>
            </a:r>
            <a:r>
              <a:rPr lang="en-GB" sz="2800" dirty="0">
                <a:solidFill>
                  <a:srgbClr val="990000"/>
                </a:solidFill>
              </a:rPr>
              <a:t> </a:t>
            </a:r>
            <a:r>
              <a:rPr lang="en-GB" sz="2800" dirty="0" err="1">
                <a:solidFill>
                  <a:srgbClr val="990000"/>
                </a:solidFill>
              </a:rPr>
              <a:t>среде</a:t>
            </a:r>
            <a:r>
              <a:rPr lang="en-GB" sz="2800" dirty="0">
                <a:solidFill>
                  <a:srgbClr val="990000"/>
                </a:solidFill>
              </a:rPr>
              <a:t>, у </a:t>
            </a:r>
            <a:r>
              <a:rPr lang="en-GB" sz="2800" dirty="0" err="1">
                <a:solidFill>
                  <a:srgbClr val="990000"/>
                </a:solidFill>
              </a:rPr>
              <a:t>амфибий</a:t>
            </a:r>
            <a:r>
              <a:rPr lang="en-GB" sz="2800" dirty="0">
                <a:solidFill>
                  <a:srgbClr val="990000"/>
                </a:solidFill>
              </a:rPr>
              <a:t>  </a:t>
            </a:r>
            <a:r>
              <a:rPr lang="en-GB" sz="2800" dirty="0" err="1">
                <a:solidFill>
                  <a:srgbClr val="990000"/>
                </a:solidFill>
              </a:rPr>
              <a:t>появился</a:t>
            </a:r>
            <a:r>
              <a:rPr lang="en-GB" sz="2800" dirty="0">
                <a:solidFill>
                  <a:srgbClr val="990000"/>
                </a:solidFill>
              </a:rPr>
              <a:t> </a:t>
            </a:r>
            <a:r>
              <a:rPr lang="en-GB" sz="2800" dirty="0" err="1">
                <a:solidFill>
                  <a:srgbClr val="990000"/>
                </a:solidFill>
              </a:rPr>
              <a:t>новый</a:t>
            </a:r>
            <a:r>
              <a:rPr lang="en-GB" sz="2800" dirty="0">
                <a:solidFill>
                  <a:srgbClr val="990000"/>
                </a:solidFill>
              </a:rPr>
              <a:t> </a:t>
            </a:r>
            <a:r>
              <a:rPr lang="en-GB" sz="2800" dirty="0" err="1">
                <a:solidFill>
                  <a:srgbClr val="990000"/>
                </a:solidFill>
              </a:rPr>
              <a:t>орган</a:t>
            </a:r>
            <a:r>
              <a:rPr lang="en-GB" sz="2800" dirty="0">
                <a:solidFill>
                  <a:srgbClr val="990000"/>
                </a:solidFill>
              </a:rPr>
              <a:t> – </a:t>
            </a:r>
            <a:r>
              <a:rPr lang="en-GB" sz="2800" dirty="0" err="1">
                <a:solidFill>
                  <a:srgbClr val="990000"/>
                </a:solidFill>
              </a:rPr>
              <a:t>среднее</a:t>
            </a:r>
            <a:r>
              <a:rPr lang="en-GB" sz="2800" dirty="0">
                <a:solidFill>
                  <a:srgbClr val="990000"/>
                </a:solidFill>
              </a:rPr>
              <a:t> </a:t>
            </a:r>
            <a:r>
              <a:rPr lang="en-GB" sz="2800" dirty="0" err="1">
                <a:solidFill>
                  <a:srgbClr val="990000"/>
                </a:solidFill>
              </a:rPr>
              <a:t>ухо</a:t>
            </a:r>
            <a:r>
              <a:rPr lang="en-GB" sz="2800" dirty="0">
                <a:solidFill>
                  <a:srgbClr val="990000"/>
                </a:solidFill>
              </a:rPr>
              <a:t>, </a:t>
            </a:r>
            <a:r>
              <a:rPr lang="en-GB" sz="2800" dirty="0" err="1">
                <a:solidFill>
                  <a:srgbClr val="990000"/>
                </a:solidFill>
              </a:rPr>
              <a:t>закрытое</a:t>
            </a:r>
            <a:r>
              <a:rPr lang="en-GB" sz="2800" dirty="0">
                <a:solidFill>
                  <a:srgbClr val="990000"/>
                </a:solidFill>
              </a:rPr>
              <a:t> </a:t>
            </a:r>
            <a:r>
              <a:rPr lang="en-GB" sz="2800" dirty="0" err="1">
                <a:solidFill>
                  <a:srgbClr val="990000"/>
                </a:solidFill>
              </a:rPr>
              <a:t>гибкой</a:t>
            </a:r>
            <a:r>
              <a:rPr lang="en-GB" sz="2800" dirty="0">
                <a:solidFill>
                  <a:srgbClr val="990000"/>
                </a:solidFill>
              </a:rPr>
              <a:t> </a:t>
            </a:r>
            <a:r>
              <a:rPr lang="en-GB" sz="2800" dirty="0" err="1">
                <a:solidFill>
                  <a:srgbClr val="990000"/>
                </a:solidFill>
              </a:rPr>
              <a:t>мембраной</a:t>
            </a:r>
            <a:r>
              <a:rPr lang="en-GB" sz="2800" dirty="0">
                <a:solidFill>
                  <a:srgbClr val="990000"/>
                </a:solidFill>
              </a:rPr>
              <a:t> – </a:t>
            </a:r>
            <a:r>
              <a:rPr lang="en-GB" sz="2800" dirty="0" err="1">
                <a:solidFill>
                  <a:srgbClr val="990000"/>
                </a:solidFill>
              </a:rPr>
              <a:t>барабанной</a:t>
            </a:r>
            <a:r>
              <a:rPr lang="en-GB" sz="2800" dirty="0">
                <a:solidFill>
                  <a:srgbClr val="990000"/>
                </a:solidFill>
              </a:rPr>
              <a:t> </a:t>
            </a:r>
            <a:r>
              <a:rPr lang="en-GB" sz="2800" dirty="0" err="1">
                <a:solidFill>
                  <a:srgbClr val="990000"/>
                </a:solidFill>
              </a:rPr>
              <a:t>перепонкой</a:t>
            </a:r>
            <a:r>
              <a:rPr lang="en-GB" sz="2800" dirty="0">
                <a:solidFill>
                  <a:srgbClr val="990000"/>
                </a:solidFill>
              </a:rPr>
              <a:t> – и </a:t>
            </a:r>
            <a:r>
              <a:rPr lang="en-GB" sz="2800" dirty="0" err="1">
                <a:solidFill>
                  <a:srgbClr val="990000"/>
                </a:solidFill>
              </a:rPr>
              <a:t>снабженное</a:t>
            </a:r>
            <a:r>
              <a:rPr lang="en-GB" sz="2800" dirty="0">
                <a:solidFill>
                  <a:srgbClr val="990000"/>
                </a:solidFill>
              </a:rPr>
              <a:t> </a:t>
            </a:r>
            <a:r>
              <a:rPr lang="en-GB" sz="2800" dirty="0" err="1">
                <a:solidFill>
                  <a:srgbClr val="990000"/>
                </a:solidFill>
              </a:rPr>
              <a:t>специальными</a:t>
            </a:r>
            <a:r>
              <a:rPr lang="en-GB" sz="2800" dirty="0">
                <a:solidFill>
                  <a:srgbClr val="990000"/>
                </a:solidFill>
              </a:rPr>
              <a:t> </a:t>
            </a:r>
            <a:r>
              <a:rPr lang="en-GB" sz="2800" dirty="0" err="1">
                <a:solidFill>
                  <a:srgbClr val="990000"/>
                </a:solidFill>
              </a:rPr>
              <a:t>косточками</a:t>
            </a:r>
            <a:r>
              <a:rPr lang="en-GB" sz="2800" dirty="0">
                <a:solidFill>
                  <a:srgbClr val="990000"/>
                </a:solidFill>
              </a:rPr>
              <a:t> </a:t>
            </a:r>
            <a:r>
              <a:rPr lang="en-GB" sz="2800" dirty="0" err="1">
                <a:solidFill>
                  <a:srgbClr val="990000"/>
                </a:solidFill>
              </a:rPr>
              <a:t>для</a:t>
            </a:r>
            <a:r>
              <a:rPr lang="en-GB" sz="2800" dirty="0">
                <a:solidFill>
                  <a:srgbClr val="990000"/>
                </a:solidFill>
              </a:rPr>
              <a:t> </a:t>
            </a:r>
            <a:r>
              <a:rPr lang="en-GB" sz="2800" dirty="0" err="1">
                <a:solidFill>
                  <a:srgbClr val="990000"/>
                </a:solidFill>
              </a:rPr>
              <a:t>усиления</a:t>
            </a:r>
            <a:r>
              <a:rPr lang="en-GB" sz="2800" dirty="0">
                <a:solidFill>
                  <a:srgbClr val="990000"/>
                </a:solidFill>
              </a:rPr>
              <a:t> и </a:t>
            </a:r>
            <a:r>
              <a:rPr lang="en-GB" sz="2800" dirty="0" err="1">
                <a:solidFill>
                  <a:srgbClr val="990000"/>
                </a:solidFill>
              </a:rPr>
              <a:t>передачи</a:t>
            </a:r>
            <a:r>
              <a:rPr lang="en-GB" sz="2800" dirty="0">
                <a:solidFill>
                  <a:srgbClr val="990000"/>
                </a:solidFill>
              </a:rPr>
              <a:t> </a:t>
            </a:r>
            <a:r>
              <a:rPr lang="en-GB" sz="2800" dirty="0" err="1">
                <a:solidFill>
                  <a:srgbClr val="990000"/>
                </a:solidFill>
              </a:rPr>
              <a:t>возникающих</a:t>
            </a:r>
            <a:r>
              <a:rPr lang="en-GB" sz="2800" dirty="0">
                <a:solidFill>
                  <a:srgbClr val="990000"/>
                </a:solidFill>
              </a:rPr>
              <a:t> </a:t>
            </a:r>
            <a:r>
              <a:rPr lang="en-GB" sz="2800" dirty="0" err="1">
                <a:solidFill>
                  <a:srgbClr val="990000"/>
                </a:solidFill>
              </a:rPr>
              <a:t>колебаний</a:t>
            </a:r>
            <a:r>
              <a:rPr lang="en-GB" sz="2800" dirty="0">
                <a:solidFill>
                  <a:srgbClr val="990000"/>
                </a:solidFill>
              </a:rPr>
              <a:t>. </a:t>
            </a:r>
            <a:r>
              <a:rPr lang="en-GB" sz="2800" dirty="0" err="1">
                <a:solidFill>
                  <a:srgbClr val="990000"/>
                </a:solidFill>
              </a:rPr>
              <a:t>Научившись</a:t>
            </a:r>
            <a:r>
              <a:rPr lang="en-GB" sz="2800" dirty="0">
                <a:solidFill>
                  <a:srgbClr val="990000"/>
                </a:solidFill>
              </a:rPr>
              <a:t>  </a:t>
            </a:r>
            <a:r>
              <a:rPr lang="en-GB" sz="2800" dirty="0" err="1">
                <a:solidFill>
                  <a:srgbClr val="990000"/>
                </a:solidFill>
              </a:rPr>
              <a:t>прилично</a:t>
            </a:r>
            <a:r>
              <a:rPr lang="en-GB" sz="2800" dirty="0">
                <a:solidFill>
                  <a:srgbClr val="990000"/>
                </a:solidFill>
              </a:rPr>
              <a:t> </a:t>
            </a:r>
            <a:r>
              <a:rPr lang="en-GB" sz="2800" dirty="0" err="1">
                <a:solidFill>
                  <a:srgbClr val="990000"/>
                </a:solidFill>
              </a:rPr>
              <a:t>слышать</a:t>
            </a:r>
            <a:r>
              <a:rPr lang="en-GB" sz="2800" dirty="0">
                <a:solidFill>
                  <a:srgbClr val="990000"/>
                </a:solidFill>
              </a:rPr>
              <a:t> , </a:t>
            </a:r>
            <a:r>
              <a:rPr lang="en-GB" sz="2800" dirty="0" err="1">
                <a:solidFill>
                  <a:srgbClr val="990000"/>
                </a:solidFill>
              </a:rPr>
              <a:t>амфибии</a:t>
            </a:r>
            <a:r>
              <a:rPr lang="en-GB" sz="2800" dirty="0">
                <a:solidFill>
                  <a:srgbClr val="990000"/>
                </a:solidFill>
              </a:rPr>
              <a:t> </a:t>
            </a:r>
            <a:r>
              <a:rPr lang="en-GB" sz="2800" dirty="0" err="1">
                <a:solidFill>
                  <a:srgbClr val="990000"/>
                </a:solidFill>
              </a:rPr>
              <a:t>первыми</a:t>
            </a:r>
            <a:r>
              <a:rPr lang="en-GB" sz="2800" dirty="0">
                <a:solidFill>
                  <a:srgbClr val="990000"/>
                </a:solidFill>
              </a:rPr>
              <a:t> </a:t>
            </a:r>
            <a:r>
              <a:rPr lang="en-GB" sz="2800" dirty="0" err="1">
                <a:solidFill>
                  <a:srgbClr val="990000"/>
                </a:solidFill>
              </a:rPr>
              <a:t>из</a:t>
            </a:r>
            <a:r>
              <a:rPr lang="en-GB" sz="2800" dirty="0">
                <a:solidFill>
                  <a:srgbClr val="990000"/>
                </a:solidFill>
              </a:rPr>
              <a:t> </a:t>
            </a:r>
            <a:r>
              <a:rPr lang="en-GB" sz="2800" dirty="0" err="1">
                <a:solidFill>
                  <a:srgbClr val="990000"/>
                </a:solidFill>
              </a:rPr>
              <a:t>наземных</a:t>
            </a:r>
            <a:r>
              <a:rPr lang="en-GB" sz="2800" dirty="0">
                <a:solidFill>
                  <a:srgbClr val="990000"/>
                </a:solidFill>
              </a:rPr>
              <a:t>  </a:t>
            </a:r>
            <a:r>
              <a:rPr lang="en-GB" sz="2800" dirty="0" err="1">
                <a:solidFill>
                  <a:srgbClr val="990000"/>
                </a:solidFill>
              </a:rPr>
              <a:t>позвоночных</a:t>
            </a:r>
            <a:r>
              <a:rPr lang="en-GB" sz="2800" dirty="0">
                <a:solidFill>
                  <a:srgbClr val="990000"/>
                </a:solidFill>
              </a:rPr>
              <a:t>  </a:t>
            </a:r>
            <a:r>
              <a:rPr lang="en-GB" sz="2800" dirty="0" err="1">
                <a:solidFill>
                  <a:srgbClr val="990000"/>
                </a:solidFill>
              </a:rPr>
              <a:t>приобрели</a:t>
            </a:r>
            <a:r>
              <a:rPr lang="en-GB" sz="2800" dirty="0">
                <a:solidFill>
                  <a:srgbClr val="990000"/>
                </a:solidFill>
              </a:rPr>
              <a:t> и </a:t>
            </a:r>
            <a:r>
              <a:rPr lang="en-GB" sz="2800" dirty="0" err="1">
                <a:solidFill>
                  <a:srgbClr val="990000"/>
                </a:solidFill>
              </a:rPr>
              <a:t>голосовой</a:t>
            </a:r>
            <a:r>
              <a:rPr lang="en-GB" sz="2800" dirty="0">
                <a:solidFill>
                  <a:srgbClr val="990000"/>
                </a:solidFill>
              </a:rPr>
              <a:t> </a:t>
            </a:r>
            <a:r>
              <a:rPr lang="en-GB" sz="2800" dirty="0" err="1">
                <a:solidFill>
                  <a:srgbClr val="990000"/>
                </a:solidFill>
              </a:rPr>
              <a:t>аппарат</a:t>
            </a:r>
            <a:r>
              <a:rPr lang="en-GB" sz="2800" dirty="0">
                <a:solidFill>
                  <a:srgbClr val="990000"/>
                </a:solidFill>
              </a:rPr>
              <a:t>.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2000" fill="hold"/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2000"/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2000" fill="hold"/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2000" fill="hold"/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642910" y="1071546"/>
            <a:ext cx="8007350" cy="4922838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</a:pPr>
            <a:r>
              <a:rPr lang="en-GB" sz="2400" dirty="0" smtClean="0">
                <a:solidFill>
                  <a:srgbClr val="990000"/>
                </a:solidFill>
              </a:rPr>
              <a:t>1.Тонкая </a:t>
            </a:r>
            <a:r>
              <a:rPr lang="en-GB" sz="2400" dirty="0" err="1" smtClean="0">
                <a:solidFill>
                  <a:srgbClr val="990000"/>
                </a:solidFill>
              </a:rPr>
              <a:t>нежная</a:t>
            </a:r>
            <a:r>
              <a:rPr lang="en-GB" sz="2400" dirty="0" smtClean="0">
                <a:solidFill>
                  <a:srgbClr val="990000"/>
                </a:solidFill>
              </a:rPr>
              <a:t> </a:t>
            </a:r>
            <a:r>
              <a:rPr lang="en-GB" sz="2400" dirty="0" err="1" smtClean="0">
                <a:solidFill>
                  <a:srgbClr val="990000"/>
                </a:solidFill>
              </a:rPr>
              <a:t>кожа</a:t>
            </a:r>
            <a:r>
              <a:rPr lang="en-GB" sz="2400" dirty="0" smtClean="0">
                <a:solidFill>
                  <a:srgbClr val="990000"/>
                </a:solidFill>
              </a:rPr>
              <a:t> </a:t>
            </a:r>
            <a:r>
              <a:rPr lang="en-GB" sz="2400" dirty="0" err="1" smtClean="0">
                <a:solidFill>
                  <a:srgbClr val="990000"/>
                </a:solidFill>
              </a:rPr>
              <a:t>земноводных</a:t>
            </a:r>
            <a:r>
              <a:rPr lang="en-GB" sz="2400" dirty="0" smtClean="0">
                <a:solidFill>
                  <a:srgbClr val="990000"/>
                </a:solidFill>
              </a:rPr>
              <a:t> </a:t>
            </a:r>
            <a:r>
              <a:rPr lang="en-GB" sz="2400" dirty="0" err="1" smtClean="0">
                <a:solidFill>
                  <a:srgbClr val="990000"/>
                </a:solidFill>
              </a:rPr>
              <a:t>нуждается</a:t>
            </a:r>
            <a:r>
              <a:rPr lang="en-GB" sz="2400" dirty="0" smtClean="0">
                <a:solidFill>
                  <a:srgbClr val="990000"/>
                </a:solidFill>
              </a:rPr>
              <a:t> в </a:t>
            </a:r>
            <a:r>
              <a:rPr lang="en-GB" sz="2400" dirty="0" err="1" smtClean="0">
                <a:solidFill>
                  <a:srgbClr val="990000"/>
                </a:solidFill>
              </a:rPr>
              <a:t>постоянном</a:t>
            </a:r>
            <a:r>
              <a:rPr lang="en-GB" sz="2400" dirty="0" smtClean="0">
                <a:solidFill>
                  <a:srgbClr val="990000"/>
                </a:solidFill>
              </a:rPr>
              <a:t> </a:t>
            </a:r>
            <a:r>
              <a:rPr lang="en-GB" sz="2400" dirty="0" err="1" smtClean="0">
                <a:solidFill>
                  <a:srgbClr val="990000"/>
                </a:solidFill>
              </a:rPr>
              <a:t>увлажнении</a:t>
            </a:r>
            <a:r>
              <a:rPr lang="en-GB" sz="2400" dirty="0" smtClean="0">
                <a:solidFill>
                  <a:srgbClr val="990000"/>
                </a:solidFill>
              </a:rPr>
              <a:t>, </a:t>
            </a:r>
            <a:r>
              <a:rPr lang="en-GB" sz="2400" dirty="0" err="1" smtClean="0">
                <a:solidFill>
                  <a:srgbClr val="990000"/>
                </a:solidFill>
              </a:rPr>
              <a:t>поэтому</a:t>
            </a:r>
            <a:r>
              <a:rPr lang="en-GB" sz="2400" dirty="0" smtClean="0">
                <a:solidFill>
                  <a:srgbClr val="990000"/>
                </a:solidFill>
              </a:rPr>
              <a:t> </a:t>
            </a:r>
            <a:r>
              <a:rPr lang="en-GB" sz="2400" dirty="0" err="1" smtClean="0">
                <a:solidFill>
                  <a:srgbClr val="990000"/>
                </a:solidFill>
              </a:rPr>
              <a:t>амфибии</a:t>
            </a:r>
            <a:r>
              <a:rPr lang="en-GB" sz="2400" dirty="0" smtClean="0">
                <a:solidFill>
                  <a:srgbClr val="990000"/>
                </a:solidFill>
              </a:rPr>
              <a:t> </a:t>
            </a:r>
            <a:r>
              <a:rPr lang="en-GB" sz="2400" dirty="0" err="1" smtClean="0">
                <a:solidFill>
                  <a:srgbClr val="990000"/>
                </a:solidFill>
              </a:rPr>
              <a:t>живут</a:t>
            </a:r>
            <a:r>
              <a:rPr lang="en-GB" sz="2400" dirty="0" smtClean="0">
                <a:solidFill>
                  <a:srgbClr val="990000"/>
                </a:solidFill>
              </a:rPr>
              <a:t> в </a:t>
            </a:r>
            <a:r>
              <a:rPr lang="en-GB" sz="2400" dirty="0" err="1" smtClean="0">
                <a:solidFill>
                  <a:srgbClr val="990000"/>
                </a:solidFill>
              </a:rPr>
              <a:t>сырых</a:t>
            </a:r>
            <a:r>
              <a:rPr lang="en-GB" sz="2400" dirty="0" smtClean="0">
                <a:solidFill>
                  <a:srgbClr val="990000"/>
                </a:solidFill>
              </a:rPr>
              <a:t> </a:t>
            </a:r>
            <a:r>
              <a:rPr lang="en-GB" sz="2400" dirty="0" err="1" smtClean="0">
                <a:solidFill>
                  <a:srgbClr val="990000"/>
                </a:solidFill>
              </a:rPr>
              <a:t>местах</a:t>
            </a:r>
            <a:r>
              <a:rPr lang="en-GB" sz="2400" dirty="0" smtClean="0">
                <a:solidFill>
                  <a:srgbClr val="990000"/>
                </a:solidFill>
              </a:rPr>
              <a:t> и </a:t>
            </a:r>
            <a:r>
              <a:rPr lang="en-GB" sz="2400" dirty="0" err="1" smtClean="0">
                <a:solidFill>
                  <a:srgbClr val="990000"/>
                </a:solidFill>
              </a:rPr>
              <a:t>часто</a:t>
            </a:r>
            <a:r>
              <a:rPr lang="en-GB" sz="2400" dirty="0" smtClean="0">
                <a:solidFill>
                  <a:srgbClr val="990000"/>
                </a:solidFill>
              </a:rPr>
              <a:t> </a:t>
            </a:r>
            <a:r>
              <a:rPr lang="en-GB" sz="2400" dirty="0" err="1" smtClean="0">
                <a:solidFill>
                  <a:srgbClr val="990000"/>
                </a:solidFill>
              </a:rPr>
              <a:t>навещают</a:t>
            </a:r>
            <a:r>
              <a:rPr lang="en-GB" sz="2400" dirty="0" smtClean="0">
                <a:solidFill>
                  <a:srgbClr val="990000"/>
                </a:solidFill>
              </a:rPr>
              <a:t> </a:t>
            </a:r>
            <a:r>
              <a:rPr lang="en-GB" sz="2400" dirty="0" err="1" smtClean="0">
                <a:solidFill>
                  <a:srgbClr val="990000"/>
                </a:solidFill>
              </a:rPr>
              <a:t>водоемы</a:t>
            </a:r>
            <a:r>
              <a:rPr lang="en-GB" sz="2400" dirty="0" smtClean="0">
                <a:solidFill>
                  <a:srgbClr val="990000"/>
                </a:solidFill>
              </a:rPr>
              <a:t>. У </a:t>
            </a:r>
            <a:r>
              <a:rPr lang="en-GB" sz="2400" dirty="0" err="1" smtClean="0">
                <a:solidFill>
                  <a:srgbClr val="990000"/>
                </a:solidFill>
              </a:rPr>
              <a:t>многих</a:t>
            </a:r>
            <a:r>
              <a:rPr lang="en-GB" sz="2400" dirty="0" smtClean="0">
                <a:solidFill>
                  <a:srgbClr val="990000"/>
                </a:solidFill>
              </a:rPr>
              <a:t> </a:t>
            </a:r>
            <a:r>
              <a:rPr lang="en-GB" sz="2400" dirty="0" err="1" smtClean="0">
                <a:solidFill>
                  <a:srgbClr val="990000"/>
                </a:solidFill>
              </a:rPr>
              <a:t>лягушек</a:t>
            </a:r>
            <a:r>
              <a:rPr lang="en-GB" sz="2400" dirty="0" smtClean="0">
                <a:solidFill>
                  <a:srgbClr val="990000"/>
                </a:solidFill>
              </a:rPr>
              <a:t> </a:t>
            </a:r>
            <a:r>
              <a:rPr lang="en-GB" sz="2400" dirty="0" err="1" smtClean="0">
                <a:solidFill>
                  <a:srgbClr val="990000"/>
                </a:solidFill>
              </a:rPr>
              <a:t>пальцы</a:t>
            </a:r>
            <a:r>
              <a:rPr lang="en-GB" sz="2400" dirty="0" smtClean="0">
                <a:solidFill>
                  <a:srgbClr val="990000"/>
                </a:solidFill>
              </a:rPr>
              <a:t> </a:t>
            </a:r>
            <a:r>
              <a:rPr lang="en-GB" sz="2400" dirty="0" err="1" smtClean="0">
                <a:solidFill>
                  <a:srgbClr val="990000"/>
                </a:solidFill>
              </a:rPr>
              <a:t>на</a:t>
            </a:r>
            <a:r>
              <a:rPr lang="en-GB" sz="2400" dirty="0" smtClean="0">
                <a:solidFill>
                  <a:srgbClr val="990000"/>
                </a:solidFill>
              </a:rPr>
              <a:t> </a:t>
            </a:r>
            <a:r>
              <a:rPr lang="en-GB" sz="2400" dirty="0" err="1" smtClean="0">
                <a:solidFill>
                  <a:srgbClr val="990000"/>
                </a:solidFill>
              </a:rPr>
              <a:t>задних</a:t>
            </a:r>
            <a:r>
              <a:rPr lang="en-GB" sz="2400" dirty="0" smtClean="0">
                <a:solidFill>
                  <a:srgbClr val="990000"/>
                </a:solidFill>
              </a:rPr>
              <a:t> </a:t>
            </a:r>
            <a:r>
              <a:rPr lang="en-GB" sz="2400" dirty="0" err="1" smtClean="0">
                <a:solidFill>
                  <a:srgbClr val="990000"/>
                </a:solidFill>
              </a:rPr>
              <a:t>лапах</a:t>
            </a:r>
            <a:r>
              <a:rPr lang="en-GB" sz="2400" dirty="0" smtClean="0">
                <a:solidFill>
                  <a:srgbClr val="990000"/>
                </a:solidFill>
              </a:rPr>
              <a:t> </a:t>
            </a:r>
            <a:r>
              <a:rPr lang="en-GB" sz="2400" dirty="0" err="1" smtClean="0">
                <a:solidFill>
                  <a:srgbClr val="990000"/>
                </a:solidFill>
              </a:rPr>
              <a:t>соединены</a:t>
            </a:r>
            <a:r>
              <a:rPr lang="en-GB" sz="2400" dirty="0" smtClean="0">
                <a:solidFill>
                  <a:srgbClr val="990000"/>
                </a:solidFill>
              </a:rPr>
              <a:t> </a:t>
            </a:r>
            <a:r>
              <a:rPr lang="en-GB" sz="2400" dirty="0" err="1" smtClean="0">
                <a:solidFill>
                  <a:srgbClr val="990000"/>
                </a:solidFill>
              </a:rPr>
              <a:t>плавательной</a:t>
            </a:r>
            <a:r>
              <a:rPr lang="en-GB" sz="2400" dirty="0" smtClean="0">
                <a:solidFill>
                  <a:srgbClr val="990000"/>
                </a:solidFill>
              </a:rPr>
              <a:t> </a:t>
            </a:r>
            <a:r>
              <a:rPr lang="en-GB" sz="2400" dirty="0" err="1" smtClean="0">
                <a:solidFill>
                  <a:srgbClr val="990000"/>
                </a:solidFill>
              </a:rPr>
              <a:t>перепонкой</a:t>
            </a:r>
            <a:r>
              <a:rPr lang="en-GB" sz="2400" dirty="0" smtClean="0">
                <a:solidFill>
                  <a:srgbClr val="990000"/>
                </a:solidFill>
              </a:rPr>
              <a:t>.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</a:pPr>
            <a:r>
              <a:rPr lang="en-GB" sz="2400" dirty="0" smtClean="0">
                <a:solidFill>
                  <a:srgbClr val="990000"/>
                </a:solidFill>
              </a:rPr>
              <a:t>2.Через </a:t>
            </a:r>
            <a:r>
              <a:rPr lang="en-GB" sz="2400" dirty="0" err="1" smtClean="0">
                <a:solidFill>
                  <a:srgbClr val="990000"/>
                </a:solidFill>
              </a:rPr>
              <a:t>влажную</a:t>
            </a:r>
            <a:r>
              <a:rPr lang="en-GB" sz="2400" dirty="0" smtClean="0">
                <a:solidFill>
                  <a:srgbClr val="990000"/>
                </a:solidFill>
              </a:rPr>
              <a:t> </a:t>
            </a:r>
            <a:r>
              <a:rPr lang="en-GB" sz="2400" dirty="0" err="1" smtClean="0">
                <a:solidFill>
                  <a:srgbClr val="990000"/>
                </a:solidFill>
              </a:rPr>
              <a:t>тонкую</a:t>
            </a:r>
            <a:r>
              <a:rPr lang="en-GB" sz="2400" dirty="0" smtClean="0">
                <a:solidFill>
                  <a:srgbClr val="990000"/>
                </a:solidFill>
              </a:rPr>
              <a:t> </a:t>
            </a:r>
            <a:r>
              <a:rPr lang="en-GB" sz="2400" dirty="0" err="1" smtClean="0">
                <a:solidFill>
                  <a:srgbClr val="990000"/>
                </a:solidFill>
              </a:rPr>
              <a:t>кожу</a:t>
            </a:r>
            <a:r>
              <a:rPr lang="en-GB" sz="2400" dirty="0" smtClean="0">
                <a:solidFill>
                  <a:srgbClr val="990000"/>
                </a:solidFill>
              </a:rPr>
              <a:t> </a:t>
            </a:r>
            <a:r>
              <a:rPr lang="en-GB" sz="2400" dirty="0" err="1" smtClean="0">
                <a:solidFill>
                  <a:srgbClr val="990000"/>
                </a:solidFill>
              </a:rPr>
              <a:t>легко</a:t>
            </a:r>
            <a:r>
              <a:rPr lang="en-GB" sz="2400" dirty="0" smtClean="0">
                <a:solidFill>
                  <a:srgbClr val="990000"/>
                </a:solidFill>
              </a:rPr>
              <a:t> </a:t>
            </a:r>
            <a:r>
              <a:rPr lang="en-GB" sz="2400" dirty="0" err="1" smtClean="0">
                <a:solidFill>
                  <a:srgbClr val="990000"/>
                </a:solidFill>
              </a:rPr>
              <a:t>осуществляется</a:t>
            </a:r>
            <a:r>
              <a:rPr lang="en-GB" sz="2400" dirty="0" smtClean="0">
                <a:solidFill>
                  <a:srgbClr val="990000"/>
                </a:solidFill>
              </a:rPr>
              <a:t> </a:t>
            </a:r>
            <a:r>
              <a:rPr lang="en-GB" sz="2400" dirty="0" err="1" smtClean="0">
                <a:solidFill>
                  <a:srgbClr val="990000"/>
                </a:solidFill>
              </a:rPr>
              <a:t>газообмен</a:t>
            </a:r>
            <a:r>
              <a:rPr lang="en-GB" sz="2400" dirty="0" smtClean="0">
                <a:solidFill>
                  <a:srgbClr val="990000"/>
                </a:solidFill>
              </a:rPr>
              <a:t>. </a:t>
            </a:r>
            <a:r>
              <a:rPr lang="en-GB" sz="2400" dirty="0" err="1" smtClean="0">
                <a:solidFill>
                  <a:srgbClr val="990000"/>
                </a:solidFill>
              </a:rPr>
              <a:t>Многие</a:t>
            </a:r>
            <a:r>
              <a:rPr lang="en-GB" sz="2400" dirty="0" smtClean="0">
                <a:solidFill>
                  <a:srgbClr val="990000"/>
                </a:solidFill>
              </a:rPr>
              <a:t> </a:t>
            </a:r>
            <a:r>
              <a:rPr lang="en-GB" sz="2400" dirty="0" err="1" smtClean="0">
                <a:solidFill>
                  <a:srgbClr val="990000"/>
                </a:solidFill>
              </a:rPr>
              <a:t>земноводные</a:t>
            </a:r>
            <a:r>
              <a:rPr lang="en-GB" sz="2400" dirty="0" smtClean="0">
                <a:solidFill>
                  <a:srgbClr val="990000"/>
                </a:solidFill>
              </a:rPr>
              <a:t> </a:t>
            </a:r>
            <a:r>
              <a:rPr lang="en-GB" sz="2400" dirty="0" err="1" smtClean="0">
                <a:solidFill>
                  <a:srgbClr val="990000"/>
                </a:solidFill>
              </a:rPr>
              <a:t>поглощают</a:t>
            </a:r>
            <a:r>
              <a:rPr lang="en-GB" sz="2400" dirty="0" smtClean="0">
                <a:solidFill>
                  <a:srgbClr val="990000"/>
                </a:solidFill>
              </a:rPr>
              <a:t> </a:t>
            </a:r>
            <a:r>
              <a:rPr lang="en-GB" sz="2400" dirty="0" err="1" smtClean="0">
                <a:solidFill>
                  <a:srgbClr val="990000"/>
                </a:solidFill>
              </a:rPr>
              <a:t>больше</a:t>
            </a:r>
            <a:r>
              <a:rPr lang="en-GB" sz="2400" dirty="0" smtClean="0">
                <a:solidFill>
                  <a:srgbClr val="990000"/>
                </a:solidFill>
              </a:rPr>
              <a:t> </a:t>
            </a:r>
            <a:r>
              <a:rPr lang="en-GB" sz="2400" dirty="0" err="1" smtClean="0">
                <a:solidFill>
                  <a:srgbClr val="990000"/>
                </a:solidFill>
              </a:rPr>
              <a:t>кислорода</a:t>
            </a:r>
            <a:r>
              <a:rPr lang="en-GB" sz="2400" dirty="0" smtClean="0">
                <a:solidFill>
                  <a:srgbClr val="990000"/>
                </a:solidFill>
              </a:rPr>
              <a:t>  </a:t>
            </a:r>
            <a:r>
              <a:rPr lang="en-GB" sz="2400" dirty="0" err="1" smtClean="0">
                <a:solidFill>
                  <a:srgbClr val="990000"/>
                </a:solidFill>
              </a:rPr>
              <a:t>через</a:t>
            </a:r>
            <a:r>
              <a:rPr lang="en-GB" sz="2400" dirty="0" smtClean="0">
                <a:solidFill>
                  <a:srgbClr val="990000"/>
                </a:solidFill>
              </a:rPr>
              <a:t> </a:t>
            </a:r>
            <a:r>
              <a:rPr lang="en-GB" sz="2400" dirty="0" err="1" smtClean="0">
                <a:solidFill>
                  <a:srgbClr val="990000"/>
                </a:solidFill>
              </a:rPr>
              <a:t>кожу</a:t>
            </a:r>
            <a:r>
              <a:rPr lang="en-GB" sz="2400" dirty="0" smtClean="0">
                <a:solidFill>
                  <a:srgbClr val="990000"/>
                </a:solidFill>
              </a:rPr>
              <a:t>, </a:t>
            </a:r>
            <a:r>
              <a:rPr lang="en-GB" sz="2400" dirty="0" err="1" smtClean="0">
                <a:solidFill>
                  <a:srgbClr val="990000"/>
                </a:solidFill>
              </a:rPr>
              <a:t>чем</a:t>
            </a:r>
            <a:r>
              <a:rPr lang="en-GB" sz="2400" dirty="0" smtClean="0">
                <a:solidFill>
                  <a:srgbClr val="990000"/>
                </a:solidFill>
              </a:rPr>
              <a:t> </a:t>
            </a:r>
            <a:r>
              <a:rPr lang="en-GB" sz="2400" dirty="0" err="1" smtClean="0">
                <a:solidFill>
                  <a:srgbClr val="990000"/>
                </a:solidFill>
              </a:rPr>
              <a:t>через</a:t>
            </a:r>
            <a:r>
              <a:rPr lang="en-GB" sz="2400" dirty="0" smtClean="0">
                <a:solidFill>
                  <a:srgbClr val="990000"/>
                </a:solidFill>
              </a:rPr>
              <a:t> </a:t>
            </a:r>
            <a:r>
              <a:rPr lang="en-GB" sz="2400" dirty="0" err="1" smtClean="0">
                <a:solidFill>
                  <a:srgbClr val="990000"/>
                </a:solidFill>
              </a:rPr>
              <a:t>легкие</a:t>
            </a:r>
            <a:r>
              <a:rPr lang="en-GB" sz="2400" dirty="0" smtClean="0">
                <a:solidFill>
                  <a:srgbClr val="990000"/>
                </a:solidFill>
              </a:rPr>
              <a:t>, и </a:t>
            </a:r>
            <a:r>
              <a:rPr lang="en-GB" sz="2400" dirty="0" err="1" smtClean="0">
                <a:solidFill>
                  <a:srgbClr val="990000"/>
                </a:solidFill>
              </a:rPr>
              <a:t>могут</a:t>
            </a:r>
            <a:r>
              <a:rPr lang="en-GB" sz="2400" dirty="0" smtClean="0">
                <a:solidFill>
                  <a:srgbClr val="990000"/>
                </a:solidFill>
              </a:rPr>
              <a:t> </a:t>
            </a:r>
            <a:r>
              <a:rPr lang="en-GB" sz="2400" dirty="0" err="1" smtClean="0">
                <a:solidFill>
                  <a:srgbClr val="990000"/>
                </a:solidFill>
              </a:rPr>
              <a:t>долгое</a:t>
            </a:r>
            <a:r>
              <a:rPr lang="en-GB" sz="2400" dirty="0" smtClean="0">
                <a:solidFill>
                  <a:srgbClr val="990000"/>
                </a:solidFill>
              </a:rPr>
              <a:t> </a:t>
            </a:r>
            <a:r>
              <a:rPr lang="en-GB" sz="2400" dirty="0" err="1" smtClean="0">
                <a:solidFill>
                  <a:srgbClr val="990000"/>
                </a:solidFill>
              </a:rPr>
              <a:t>время</a:t>
            </a:r>
            <a:r>
              <a:rPr lang="en-GB" sz="2400" dirty="0" smtClean="0">
                <a:solidFill>
                  <a:srgbClr val="990000"/>
                </a:solidFill>
              </a:rPr>
              <a:t> </a:t>
            </a:r>
            <a:r>
              <a:rPr lang="en-GB" sz="2400" dirty="0" err="1" smtClean="0">
                <a:solidFill>
                  <a:srgbClr val="990000"/>
                </a:solidFill>
              </a:rPr>
              <a:t>оставаться</a:t>
            </a:r>
            <a:r>
              <a:rPr lang="en-GB" sz="2400" dirty="0" smtClean="0">
                <a:solidFill>
                  <a:srgbClr val="990000"/>
                </a:solidFill>
              </a:rPr>
              <a:t> </a:t>
            </a:r>
            <a:r>
              <a:rPr lang="en-GB" sz="2400" dirty="0" err="1" smtClean="0">
                <a:solidFill>
                  <a:srgbClr val="990000"/>
                </a:solidFill>
              </a:rPr>
              <a:t>под</a:t>
            </a:r>
            <a:r>
              <a:rPr lang="en-GB" sz="2400" dirty="0" smtClean="0">
                <a:solidFill>
                  <a:srgbClr val="990000"/>
                </a:solidFill>
              </a:rPr>
              <a:t> </a:t>
            </a:r>
            <a:r>
              <a:rPr lang="en-GB" sz="2400" dirty="0" err="1" smtClean="0">
                <a:solidFill>
                  <a:srgbClr val="990000"/>
                </a:solidFill>
              </a:rPr>
              <a:t>водой</a:t>
            </a:r>
            <a:r>
              <a:rPr lang="en-GB" sz="2400" dirty="0" smtClean="0">
                <a:solidFill>
                  <a:srgbClr val="990000"/>
                </a:solidFill>
              </a:rPr>
              <a:t>, </a:t>
            </a:r>
            <a:r>
              <a:rPr lang="en-GB" sz="2400" dirty="0" err="1" smtClean="0">
                <a:solidFill>
                  <a:srgbClr val="990000"/>
                </a:solidFill>
              </a:rPr>
              <a:t>не</a:t>
            </a:r>
            <a:r>
              <a:rPr lang="en-GB" sz="2400" dirty="0" smtClean="0">
                <a:solidFill>
                  <a:srgbClr val="990000"/>
                </a:solidFill>
              </a:rPr>
              <a:t> </a:t>
            </a:r>
            <a:r>
              <a:rPr lang="en-GB" sz="2400" dirty="0" err="1" smtClean="0">
                <a:solidFill>
                  <a:srgbClr val="990000"/>
                </a:solidFill>
              </a:rPr>
              <a:t>всплывая</a:t>
            </a:r>
            <a:r>
              <a:rPr lang="en-GB" sz="2400" dirty="0" smtClean="0">
                <a:solidFill>
                  <a:srgbClr val="990000"/>
                </a:solidFill>
              </a:rPr>
              <a:t> </a:t>
            </a:r>
            <a:r>
              <a:rPr lang="en-GB" sz="2400" dirty="0" err="1" smtClean="0">
                <a:solidFill>
                  <a:srgbClr val="990000"/>
                </a:solidFill>
              </a:rPr>
              <a:t>за</a:t>
            </a:r>
            <a:r>
              <a:rPr lang="en-GB" sz="2400" dirty="0" smtClean="0">
                <a:solidFill>
                  <a:srgbClr val="990000"/>
                </a:solidFill>
              </a:rPr>
              <a:t> </a:t>
            </a:r>
            <a:r>
              <a:rPr lang="en-GB" sz="2400" dirty="0" err="1" smtClean="0">
                <a:solidFill>
                  <a:srgbClr val="990000"/>
                </a:solidFill>
              </a:rPr>
              <a:t>новой</a:t>
            </a:r>
            <a:r>
              <a:rPr lang="en-GB" sz="2400" dirty="0" smtClean="0">
                <a:solidFill>
                  <a:srgbClr val="990000"/>
                </a:solidFill>
              </a:rPr>
              <a:t> </a:t>
            </a:r>
            <a:r>
              <a:rPr lang="en-GB" sz="2400" dirty="0" err="1" smtClean="0">
                <a:solidFill>
                  <a:srgbClr val="990000"/>
                </a:solidFill>
              </a:rPr>
              <a:t>порцией</a:t>
            </a:r>
            <a:r>
              <a:rPr lang="en-GB" sz="2400" dirty="0" smtClean="0">
                <a:solidFill>
                  <a:srgbClr val="990000"/>
                </a:solidFill>
              </a:rPr>
              <a:t> </a:t>
            </a:r>
            <a:r>
              <a:rPr lang="en-GB" sz="2400" dirty="0" err="1" smtClean="0">
                <a:solidFill>
                  <a:srgbClr val="990000"/>
                </a:solidFill>
              </a:rPr>
              <a:t>воздуха</a:t>
            </a:r>
            <a:r>
              <a:rPr lang="en-GB" sz="2400" dirty="0" smtClean="0">
                <a:solidFill>
                  <a:srgbClr val="990000"/>
                </a:solidFill>
              </a:rPr>
              <a:t>.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</a:pPr>
            <a:r>
              <a:rPr lang="en-GB" sz="2400" dirty="0" smtClean="0">
                <a:solidFill>
                  <a:srgbClr val="990000"/>
                </a:solidFill>
              </a:rPr>
              <a:t>3.Икра </a:t>
            </a:r>
            <a:r>
              <a:rPr lang="en-GB" sz="2400" dirty="0" err="1" smtClean="0">
                <a:solidFill>
                  <a:srgbClr val="990000"/>
                </a:solidFill>
              </a:rPr>
              <a:t>лягушек</a:t>
            </a:r>
            <a:r>
              <a:rPr lang="en-GB" sz="2400" dirty="0" smtClean="0">
                <a:solidFill>
                  <a:srgbClr val="990000"/>
                </a:solidFill>
              </a:rPr>
              <a:t> и </a:t>
            </a:r>
            <a:r>
              <a:rPr lang="en-GB" sz="2400" dirty="0" err="1" smtClean="0">
                <a:solidFill>
                  <a:srgbClr val="990000"/>
                </a:solidFill>
              </a:rPr>
              <a:t>их</a:t>
            </a:r>
            <a:r>
              <a:rPr lang="en-GB" sz="2400" dirty="0" smtClean="0">
                <a:solidFill>
                  <a:srgbClr val="990000"/>
                </a:solidFill>
              </a:rPr>
              <a:t> </a:t>
            </a:r>
            <a:r>
              <a:rPr lang="en-GB" sz="2400" dirty="0" err="1" smtClean="0">
                <a:solidFill>
                  <a:srgbClr val="990000"/>
                </a:solidFill>
              </a:rPr>
              <a:t>личинки</a:t>
            </a:r>
            <a:r>
              <a:rPr lang="en-GB" sz="2400" dirty="0" smtClean="0">
                <a:solidFill>
                  <a:srgbClr val="990000"/>
                </a:solidFill>
              </a:rPr>
              <a:t> </a:t>
            </a:r>
            <a:r>
              <a:rPr lang="en-GB" sz="2400" dirty="0" err="1" smtClean="0">
                <a:solidFill>
                  <a:srgbClr val="990000"/>
                </a:solidFill>
              </a:rPr>
              <a:t>не</a:t>
            </a:r>
            <a:r>
              <a:rPr lang="en-GB" sz="2400" dirty="0" smtClean="0">
                <a:solidFill>
                  <a:srgbClr val="990000"/>
                </a:solidFill>
              </a:rPr>
              <a:t> </a:t>
            </a:r>
            <a:r>
              <a:rPr lang="en-GB" sz="2400" dirty="0" err="1" smtClean="0">
                <a:solidFill>
                  <a:srgbClr val="990000"/>
                </a:solidFill>
              </a:rPr>
              <a:t>могут</a:t>
            </a:r>
            <a:r>
              <a:rPr lang="en-GB" sz="2400" dirty="0" smtClean="0">
                <a:solidFill>
                  <a:srgbClr val="990000"/>
                </a:solidFill>
              </a:rPr>
              <a:t> </a:t>
            </a:r>
            <a:r>
              <a:rPr lang="en-GB" sz="2400" dirty="0" err="1" smtClean="0">
                <a:solidFill>
                  <a:srgbClr val="990000"/>
                </a:solidFill>
              </a:rPr>
              <a:t>противостоять</a:t>
            </a:r>
            <a:r>
              <a:rPr lang="en-GB" sz="2400" dirty="0" smtClean="0">
                <a:solidFill>
                  <a:srgbClr val="990000"/>
                </a:solidFill>
              </a:rPr>
              <a:t> </a:t>
            </a:r>
            <a:r>
              <a:rPr lang="en-GB" sz="2400" dirty="0" err="1" smtClean="0">
                <a:solidFill>
                  <a:srgbClr val="990000"/>
                </a:solidFill>
              </a:rPr>
              <a:t>высыханию</a:t>
            </a:r>
            <a:r>
              <a:rPr lang="en-GB" sz="2400" dirty="0" smtClean="0">
                <a:solidFill>
                  <a:srgbClr val="990000"/>
                </a:solidFill>
              </a:rPr>
              <a:t>, и </a:t>
            </a:r>
            <a:r>
              <a:rPr lang="en-GB" sz="2400" dirty="0" err="1" smtClean="0">
                <a:solidFill>
                  <a:srgbClr val="990000"/>
                </a:solidFill>
              </a:rPr>
              <a:t>размножение</a:t>
            </a:r>
            <a:r>
              <a:rPr lang="en-GB" sz="2400" dirty="0" smtClean="0">
                <a:solidFill>
                  <a:srgbClr val="990000"/>
                </a:solidFill>
              </a:rPr>
              <a:t> </a:t>
            </a:r>
            <a:r>
              <a:rPr lang="en-GB" sz="2400" dirty="0" err="1" smtClean="0">
                <a:solidFill>
                  <a:srgbClr val="990000"/>
                </a:solidFill>
              </a:rPr>
              <a:t>большей</a:t>
            </a:r>
            <a:r>
              <a:rPr lang="en-GB" sz="2400" dirty="0" smtClean="0">
                <a:solidFill>
                  <a:srgbClr val="990000"/>
                </a:solidFill>
              </a:rPr>
              <a:t> </a:t>
            </a:r>
            <a:r>
              <a:rPr lang="en-GB" sz="2400" dirty="0" err="1" smtClean="0">
                <a:solidFill>
                  <a:srgbClr val="990000"/>
                </a:solidFill>
              </a:rPr>
              <a:t>части</a:t>
            </a:r>
            <a:r>
              <a:rPr lang="en-GB" sz="2400" dirty="0" smtClean="0">
                <a:solidFill>
                  <a:srgbClr val="990000"/>
                </a:solidFill>
              </a:rPr>
              <a:t> </a:t>
            </a:r>
            <a:r>
              <a:rPr lang="en-GB" sz="2400" dirty="0" err="1" smtClean="0">
                <a:solidFill>
                  <a:srgbClr val="990000"/>
                </a:solidFill>
              </a:rPr>
              <a:t>амфибий</a:t>
            </a:r>
            <a:r>
              <a:rPr lang="en-GB" sz="2400" dirty="0" smtClean="0">
                <a:solidFill>
                  <a:srgbClr val="990000"/>
                </a:solidFill>
              </a:rPr>
              <a:t> </a:t>
            </a:r>
            <a:r>
              <a:rPr lang="en-GB" sz="2400" dirty="0" err="1" smtClean="0">
                <a:solidFill>
                  <a:srgbClr val="990000"/>
                </a:solidFill>
              </a:rPr>
              <a:t>возможно</a:t>
            </a:r>
            <a:r>
              <a:rPr lang="en-GB" sz="2400" dirty="0" smtClean="0">
                <a:solidFill>
                  <a:srgbClr val="990000"/>
                </a:solidFill>
              </a:rPr>
              <a:t> </a:t>
            </a:r>
            <a:r>
              <a:rPr lang="en-GB" sz="2400" dirty="0" err="1" smtClean="0">
                <a:solidFill>
                  <a:srgbClr val="990000"/>
                </a:solidFill>
              </a:rPr>
              <a:t>только</a:t>
            </a:r>
            <a:r>
              <a:rPr lang="en-GB" sz="2400" dirty="0" smtClean="0">
                <a:solidFill>
                  <a:srgbClr val="990000"/>
                </a:solidFill>
              </a:rPr>
              <a:t> в </a:t>
            </a:r>
            <a:r>
              <a:rPr lang="en-GB" sz="2400" dirty="0" err="1" smtClean="0">
                <a:solidFill>
                  <a:srgbClr val="990000"/>
                </a:solidFill>
              </a:rPr>
              <a:t>воде</a:t>
            </a:r>
            <a:r>
              <a:rPr lang="en-GB" sz="2400" dirty="0" smtClean="0">
                <a:solidFill>
                  <a:srgbClr val="990000"/>
                </a:solidFill>
              </a:rPr>
              <a:t>.  </a:t>
            </a:r>
          </a:p>
        </p:txBody>
      </p:sp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1500188" y="428625"/>
            <a:ext cx="5857894" cy="42860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7819" dir="2700000" algn="ctr" rotWithShape="0">
                    <a:srgbClr val="C0C0C0">
                      <a:alpha val="80011"/>
                    </a:srgbClr>
                  </a:outerShdw>
                </a:effectLst>
                <a:latin typeface="Impact"/>
              </a:rPr>
              <a:t>Приспособление к жизни в воде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" dur="2000"/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2" dur="2000" fill="hold"/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2000" fill="hold"/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8" dur="2000"/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9" dur="2000" fill="hold"/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2000" fill="hold"/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5" dur="2000"/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6" dur="2000" fill="hold"/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2000" fill="hold"/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14356"/>
            <a:ext cx="8226425" cy="6143644"/>
          </a:xfrm>
        </p:spPr>
        <p:txBody>
          <a:bodyPr/>
          <a:lstStyle/>
          <a:p>
            <a:pPr algn="ctr">
              <a:buNone/>
            </a:pPr>
            <a:r>
              <a:rPr lang="ru-RU" sz="1200" b="1" i="1" dirty="0" smtClean="0">
                <a:solidFill>
                  <a:srgbClr val="990000"/>
                </a:solidFill>
              </a:rPr>
              <a:t>Выберите правильный ответ</a:t>
            </a:r>
            <a:r>
              <a:rPr lang="ru-RU" sz="1200" i="1" dirty="0" smtClean="0">
                <a:solidFill>
                  <a:srgbClr val="990000"/>
                </a:solidFill>
              </a:rPr>
              <a:t>:</a:t>
            </a:r>
          </a:p>
          <a:p>
            <a:pPr>
              <a:buNone/>
            </a:pPr>
            <a:r>
              <a:rPr lang="ru-RU" sz="1200" dirty="0" smtClean="0">
                <a:solidFill>
                  <a:srgbClr val="0000CC"/>
                </a:solidFill>
              </a:rPr>
              <a:t>1</a:t>
            </a:r>
            <a:r>
              <a:rPr lang="ru-RU" sz="1000" b="1" dirty="0" smtClean="0">
                <a:solidFill>
                  <a:srgbClr val="0000CC"/>
                </a:solidFill>
              </a:rPr>
              <a:t>.  Рассмотрите внешний облик лягушки и выделите признак, указывающий на её  приспособленность к обитанию в воде :</a:t>
            </a:r>
          </a:p>
          <a:p>
            <a:pPr>
              <a:buNone/>
            </a:pPr>
            <a:r>
              <a:rPr lang="ru-RU" sz="1000" b="1" dirty="0" smtClean="0"/>
              <a:t> а) короткое тело, лишенное хвоста	б) заостренная клиновидная голова</a:t>
            </a:r>
          </a:p>
          <a:p>
            <a:pPr>
              <a:buNone/>
            </a:pPr>
            <a:r>
              <a:rPr lang="ru-RU" sz="1000" b="1" dirty="0" smtClean="0"/>
              <a:t>в) перепонка на задних конечностях</a:t>
            </a:r>
          </a:p>
          <a:p>
            <a:pPr>
              <a:buNone/>
            </a:pPr>
            <a:r>
              <a:rPr lang="ru-RU" sz="1000" b="1" dirty="0" smtClean="0">
                <a:solidFill>
                  <a:srgbClr val="0000CC"/>
                </a:solidFill>
              </a:rPr>
              <a:t>2. Признаки приспособленности лягушки </a:t>
            </a:r>
          </a:p>
          <a:p>
            <a:pPr>
              <a:buNone/>
            </a:pPr>
            <a:r>
              <a:rPr lang="ru-RU" sz="1000" b="1" dirty="0" smtClean="0">
                <a:solidFill>
                  <a:srgbClr val="0000CC"/>
                </a:solidFill>
              </a:rPr>
              <a:t>     к наземному образу жизни :</a:t>
            </a:r>
          </a:p>
          <a:p>
            <a:pPr>
              <a:buNone/>
            </a:pPr>
            <a:r>
              <a:rPr lang="ru-RU" sz="1000" b="1" dirty="0" smtClean="0"/>
              <a:t> а) широкое туловище	 б) наличие конечностей</a:t>
            </a:r>
          </a:p>
          <a:p>
            <a:pPr>
              <a:buNone/>
            </a:pPr>
            <a:r>
              <a:rPr lang="ru-RU" sz="1000" b="1" dirty="0" smtClean="0"/>
              <a:t>в) клиновидная голова</a:t>
            </a:r>
          </a:p>
          <a:p>
            <a:pPr marL="457200" indent="-457200">
              <a:buNone/>
            </a:pPr>
            <a:r>
              <a:rPr lang="ru-RU" sz="1000" b="1" dirty="0" smtClean="0">
                <a:solidFill>
                  <a:srgbClr val="0000CC"/>
                </a:solidFill>
              </a:rPr>
              <a:t>3. Какое значение имеет слизь на теле лягушки?</a:t>
            </a:r>
          </a:p>
          <a:p>
            <a:pPr marL="457200" indent="-457200">
              <a:buNone/>
            </a:pPr>
            <a:r>
              <a:rPr lang="ru-RU" sz="1000" b="1" dirty="0" smtClean="0"/>
              <a:t> а) помогает добывать пищу	б) помогает передвигаться в воде</a:t>
            </a:r>
          </a:p>
          <a:p>
            <a:pPr marL="457200" indent="-457200">
              <a:buNone/>
            </a:pPr>
            <a:r>
              <a:rPr lang="ru-RU" sz="1000" b="1" dirty="0" smtClean="0"/>
              <a:t>  в) защищает организм от бактерий</a:t>
            </a:r>
          </a:p>
          <a:p>
            <a:pPr marL="457200" indent="-457200">
              <a:buNone/>
            </a:pPr>
            <a:r>
              <a:rPr lang="ru-RU" sz="1000" b="1" dirty="0" smtClean="0">
                <a:solidFill>
                  <a:srgbClr val="0000CC"/>
                </a:solidFill>
              </a:rPr>
              <a:t>4. Ноздри снабжены клапанами, которые открываются в такт дыханию. В воде же они постоянно закрыты. Какую роль играют клапанами в жизни лягушки?</a:t>
            </a:r>
          </a:p>
          <a:p>
            <a:pPr marL="457200" indent="-457200">
              <a:buNone/>
            </a:pPr>
            <a:r>
              <a:rPr lang="ru-RU" sz="1000" b="1" dirty="0" smtClean="0"/>
              <a:t>а) защищают ноздри лягушки	б) участвуют в дыхании на суше</a:t>
            </a:r>
          </a:p>
          <a:p>
            <a:pPr marL="457200" indent="-457200">
              <a:buNone/>
            </a:pPr>
            <a:r>
              <a:rPr lang="ru-RU" sz="1000" b="1" dirty="0" smtClean="0"/>
              <a:t>в) необходимы для поиска пищи</a:t>
            </a:r>
          </a:p>
          <a:p>
            <a:pPr>
              <a:buNone/>
            </a:pPr>
            <a:r>
              <a:rPr lang="ru-RU" sz="1050" b="1" dirty="0" smtClean="0">
                <a:solidFill>
                  <a:srgbClr val="0000CC"/>
                </a:solidFill>
              </a:rPr>
              <a:t>5.  Рассмотрите глаза лягушки, обратите внимание на наличие подвижных век. Признаком чего они являются?</a:t>
            </a:r>
          </a:p>
          <a:p>
            <a:pPr>
              <a:buNone/>
            </a:pPr>
            <a:r>
              <a:rPr lang="ru-RU" sz="1000" b="1" dirty="0" smtClean="0"/>
              <a:t>а) приспособленности к жизни в воде	б) хорошего зрения</a:t>
            </a:r>
          </a:p>
          <a:p>
            <a:pPr>
              <a:buNone/>
            </a:pPr>
            <a:r>
              <a:rPr lang="ru-RU" sz="1000" b="1" dirty="0" smtClean="0"/>
              <a:t>в) наземного образа жизни</a:t>
            </a:r>
          </a:p>
          <a:p>
            <a:pPr>
              <a:buNone/>
            </a:pPr>
            <a:r>
              <a:rPr lang="ru-RU" sz="1050" b="1" dirty="0" smtClean="0">
                <a:solidFill>
                  <a:srgbClr val="0000CC"/>
                </a:solidFill>
              </a:rPr>
              <a:t>6. Почему, долго находясь под водой, лягушка не погибает, хотя у неё нет жабр?</a:t>
            </a:r>
          </a:p>
          <a:p>
            <a:pPr>
              <a:buNone/>
            </a:pPr>
            <a:r>
              <a:rPr lang="ru-RU" sz="1000" b="1" dirty="0" smtClean="0"/>
              <a:t>а) в воде органом дыхания лягушки является кожа	 б) в воде лягушка расходует запас воздуха, который имеется в лёгких</a:t>
            </a:r>
          </a:p>
          <a:p>
            <a:pPr>
              <a:buNone/>
            </a:pPr>
            <a:r>
              <a:rPr lang="ru-RU" sz="1000" b="1" dirty="0" smtClean="0"/>
              <a:t> в) </a:t>
            </a:r>
            <a:r>
              <a:rPr lang="ru-RU" sz="1000" b="1" dirty="0" err="1" smtClean="0"/>
              <a:t>в</a:t>
            </a:r>
            <a:r>
              <a:rPr lang="ru-RU" sz="1000" b="1" dirty="0" smtClean="0"/>
              <a:t> воде жизненные процессы в организме лягушки резко замедляются</a:t>
            </a:r>
          </a:p>
          <a:p>
            <a:pPr>
              <a:buNone/>
            </a:pPr>
            <a:r>
              <a:rPr lang="ru-RU" sz="1050" b="1" dirty="0" smtClean="0">
                <a:solidFill>
                  <a:srgbClr val="0000CC"/>
                </a:solidFill>
              </a:rPr>
              <a:t>7. Какая пара ног играет основную роль при движении лягушки на суше и  в воде?</a:t>
            </a:r>
          </a:p>
          <a:p>
            <a:pPr>
              <a:buNone/>
            </a:pPr>
            <a:r>
              <a:rPr lang="ru-RU" sz="1050" b="1" dirty="0" smtClean="0"/>
              <a:t> </a:t>
            </a:r>
            <a:r>
              <a:rPr lang="ru-RU" sz="1000" b="1" dirty="0" smtClean="0"/>
              <a:t>а) передняя</a:t>
            </a:r>
          </a:p>
          <a:p>
            <a:pPr>
              <a:buNone/>
            </a:pPr>
            <a:r>
              <a:rPr lang="ru-RU" sz="1000" b="1" dirty="0" smtClean="0"/>
              <a:t>б) задняя</a:t>
            </a:r>
          </a:p>
          <a:p>
            <a:pPr marL="457200" indent="-457200">
              <a:buNone/>
            </a:pPr>
            <a:endParaRPr lang="ru-RU" sz="1000" b="1" dirty="0" smtClean="0"/>
          </a:p>
          <a:p>
            <a:pPr marL="457200" indent="-457200">
              <a:buNone/>
            </a:pPr>
            <a:endParaRPr lang="ru-RU" sz="1000" b="1" dirty="0" smtClean="0"/>
          </a:p>
          <a:p>
            <a:pPr>
              <a:buNone/>
            </a:pPr>
            <a:endParaRPr lang="ru-RU" sz="1200" dirty="0"/>
          </a:p>
        </p:txBody>
      </p:sp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1714480" y="214290"/>
            <a:ext cx="5857875" cy="357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7819" dir="2700000" algn="ctr" rotWithShape="0">
                    <a:srgbClr val="C0C0C0">
                      <a:alpha val="80011"/>
                    </a:srgbClr>
                  </a:outerShdw>
                </a:effectLst>
                <a:latin typeface="Impact"/>
              </a:rPr>
              <a:t>Проверка    знаний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428625" y="1285875"/>
            <a:ext cx="8226425" cy="3429009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dirty="0" smtClean="0">
                <a:solidFill>
                  <a:srgbClr val="0000CC"/>
                </a:solidFill>
              </a:rPr>
              <a:t>1</a:t>
            </a:r>
            <a:r>
              <a:rPr lang="ru-RU" sz="2000" b="1" dirty="0" smtClean="0">
                <a:solidFill>
                  <a:srgbClr val="0000CC"/>
                </a:solidFill>
              </a:rPr>
              <a:t>.  </a:t>
            </a:r>
            <a:r>
              <a:rPr lang="ru-RU" sz="2400" b="1" dirty="0" smtClean="0">
                <a:solidFill>
                  <a:srgbClr val="0000CC"/>
                </a:solidFill>
              </a:rPr>
              <a:t>Рассмотрите внешний облик лягушки и выделите признак, указывающий на её  приспособленность к обитанию в воде :</a:t>
            </a:r>
          </a:p>
          <a:p>
            <a:pPr>
              <a:buFont typeface="Arial" charset="0"/>
              <a:buNone/>
            </a:pPr>
            <a:r>
              <a:rPr lang="ru-RU" sz="2000" b="1" dirty="0" smtClean="0"/>
              <a:t> а) короткое тело, лишенное хвоста</a:t>
            </a:r>
          </a:p>
          <a:p>
            <a:pPr>
              <a:buFont typeface="Arial" charset="0"/>
              <a:buNone/>
            </a:pPr>
            <a:r>
              <a:rPr lang="ru-RU" sz="2000" b="1" dirty="0" smtClean="0"/>
              <a:t>б) заостренная клиновидная голова</a:t>
            </a:r>
          </a:p>
          <a:p>
            <a:pPr>
              <a:buFont typeface="Arial" charset="0"/>
              <a:buNone/>
            </a:pPr>
            <a:r>
              <a:rPr lang="ru-RU" sz="2000" b="1" dirty="0" smtClean="0"/>
              <a:t>в) перепонка на задних конечностях</a:t>
            </a:r>
          </a:p>
          <a:p>
            <a:pPr>
              <a:buFont typeface="Arial" charset="0"/>
              <a:buNone/>
            </a:pPr>
            <a:endParaRPr lang="ru-RU" sz="2000" b="1" dirty="0" smtClean="0"/>
          </a:p>
          <a:p>
            <a:pPr>
              <a:buFont typeface="Arial" charset="0"/>
              <a:buNone/>
            </a:pPr>
            <a:r>
              <a:rPr lang="ru-RU" sz="2000" b="1" dirty="0" smtClean="0"/>
              <a:t>Ответы: </a:t>
            </a:r>
          </a:p>
          <a:p>
            <a:pPr>
              <a:buFont typeface="Arial" charset="0"/>
              <a:buNone/>
            </a:pPr>
            <a:endParaRPr lang="ru-RU" sz="2000" b="1" dirty="0" smtClean="0"/>
          </a:p>
        </p:txBody>
      </p:sp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1714500" y="428625"/>
            <a:ext cx="5857875" cy="357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7819" dir="2700000" algn="ctr" rotWithShape="0">
                    <a:srgbClr val="C0C0C0">
                      <a:alpha val="80011"/>
                    </a:srgbClr>
                  </a:outerShdw>
                </a:effectLst>
                <a:latin typeface="Impact"/>
              </a:rPr>
              <a:t>Проверка    знаний</a:t>
            </a:r>
          </a:p>
        </p:txBody>
      </p:sp>
      <p:pic>
        <p:nvPicPr>
          <p:cNvPr id="2560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13" y="2786063"/>
            <a:ext cx="2427287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214282" y="5143512"/>
            <a:ext cx="50006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а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857224" y="5143512"/>
            <a:ext cx="50006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</a:rPr>
              <a:t>б</a:t>
            </a:r>
          </a:p>
        </p:txBody>
      </p:sp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1500166" y="5143512"/>
            <a:ext cx="50006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</a:rPr>
              <a:t>в</a:t>
            </a:r>
          </a:p>
        </p:txBody>
      </p:sp>
      <p:sp>
        <p:nvSpPr>
          <p:cNvPr id="9" name="TextBox 8">
            <a:hlinkClick r:id="rId3" action="ppaction://hlinksldjump"/>
          </p:cNvPr>
          <p:cNvSpPr txBox="1"/>
          <p:nvPr/>
        </p:nvSpPr>
        <p:spPr>
          <a:xfrm>
            <a:off x="2143108" y="5143512"/>
            <a:ext cx="85725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err="1" smtClean="0">
                <a:solidFill>
                  <a:srgbClr val="FF0000"/>
                </a:solidFill>
              </a:rPr>
              <a:t>а,б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hlinkClick r:id="rId3" action="ppaction://hlinksldjump"/>
          </p:cNvPr>
          <p:cNvSpPr txBox="1"/>
          <p:nvPr/>
        </p:nvSpPr>
        <p:spPr>
          <a:xfrm>
            <a:off x="3143240" y="5143512"/>
            <a:ext cx="785818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err="1" smtClean="0">
                <a:solidFill>
                  <a:srgbClr val="FF0000"/>
                </a:solidFill>
              </a:rPr>
              <a:t>а,в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hlinkClick r:id="rId3" action="ppaction://hlinksldjump"/>
          </p:cNvPr>
          <p:cNvSpPr txBox="1"/>
          <p:nvPr/>
        </p:nvSpPr>
        <p:spPr>
          <a:xfrm>
            <a:off x="4071934" y="5143512"/>
            <a:ext cx="785818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err="1">
                <a:solidFill>
                  <a:srgbClr val="FF0000"/>
                </a:solidFill>
              </a:rPr>
              <a:t>б</a:t>
            </a:r>
            <a:r>
              <a:rPr lang="ru-RU" sz="3600" dirty="0" err="1" smtClean="0">
                <a:solidFill>
                  <a:srgbClr val="FF0000"/>
                </a:solidFill>
              </a:rPr>
              <a:t>,в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hlinkClick r:id="rId4" action="ppaction://hlinksldjump"/>
          </p:cNvPr>
          <p:cNvSpPr txBox="1"/>
          <p:nvPr/>
        </p:nvSpPr>
        <p:spPr>
          <a:xfrm>
            <a:off x="5000628" y="5143512"/>
            <a:ext cx="142876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err="1" smtClean="0">
                <a:solidFill>
                  <a:srgbClr val="FF0000"/>
                </a:solidFill>
              </a:rPr>
              <a:t>а,б,в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hlinkClick r:id="rId5" action="ppaction://hlinksldjump"/>
          </p:cNvPr>
          <p:cNvSpPr txBox="1"/>
          <p:nvPr/>
        </p:nvSpPr>
        <p:spPr>
          <a:xfrm>
            <a:off x="4786314" y="6143644"/>
            <a:ext cx="392909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Следующий вопрос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 action="ppaction://hlinksldjump"/>
          </p:cNvPr>
          <p:cNvSpPr txBox="1"/>
          <p:nvPr/>
        </p:nvSpPr>
        <p:spPr>
          <a:xfrm>
            <a:off x="500034" y="1500174"/>
            <a:ext cx="8429684" cy="5170646"/>
          </a:xfrm>
          <a:prstGeom prst="rect">
            <a:avLst/>
          </a:prstGeom>
          <a:solidFill>
            <a:srgbClr val="FFCC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0" b="1" dirty="0" smtClean="0">
                <a:solidFill>
                  <a:srgbClr val="FF0000"/>
                </a:solidFill>
                <a:latin typeface="Ariston" pitchFamily="66" charset="0"/>
              </a:rPr>
              <a:t>Верно</a:t>
            </a:r>
          </a:p>
          <a:p>
            <a:pPr algn="ctr"/>
            <a:endParaRPr lang="ru-RU" sz="11000" b="1" dirty="0">
              <a:solidFill>
                <a:srgbClr val="FF0000"/>
              </a:solidFill>
              <a:latin typeface="Ariston" pitchFamily="66" charset="0"/>
            </a:endParaRPr>
          </a:p>
          <a:p>
            <a:pPr algn="ctr"/>
            <a:endParaRPr lang="ru-RU" sz="11000" b="1" dirty="0">
              <a:solidFill>
                <a:srgbClr val="FF0000"/>
              </a:solidFill>
              <a:latin typeface="Ariston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 action="ppaction://hlinksldjump"/>
          </p:cNvPr>
          <p:cNvSpPr txBox="1"/>
          <p:nvPr/>
        </p:nvSpPr>
        <p:spPr>
          <a:xfrm>
            <a:off x="571472" y="785794"/>
            <a:ext cx="8001056" cy="5170646"/>
          </a:xfrm>
          <a:prstGeom prst="rect">
            <a:avLst/>
          </a:prstGeom>
          <a:solidFill>
            <a:srgbClr val="FFCC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0" b="1" dirty="0" smtClean="0">
                <a:solidFill>
                  <a:schemeClr val="bg1">
                    <a:lumMod val="10000"/>
                  </a:schemeClr>
                </a:solidFill>
                <a:latin typeface="Ariston" pitchFamily="66" charset="0"/>
              </a:rPr>
              <a:t>Неверно</a:t>
            </a:r>
          </a:p>
          <a:p>
            <a:pPr algn="ctr"/>
            <a:endParaRPr lang="ru-RU" sz="11000" b="1" dirty="0">
              <a:solidFill>
                <a:schemeClr val="bg1">
                  <a:lumMod val="10000"/>
                </a:schemeClr>
              </a:solidFill>
              <a:latin typeface="Ariston" pitchFamily="66" charset="0"/>
            </a:endParaRPr>
          </a:p>
          <a:p>
            <a:pPr algn="ctr"/>
            <a:endParaRPr lang="ru-RU" sz="11000" b="1" dirty="0">
              <a:solidFill>
                <a:schemeClr val="bg1">
                  <a:lumMod val="10000"/>
                </a:schemeClr>
              </a:solidFill>
              <a:latin typeface="Ariston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00CC"/>
                </a:solidFill>
              </a:rPr>
              <a:t>2. Признаки приспособленности лягушки </a:t>
            </a:r>
          </a:p>
          <a:p>
            <a:pPr>
              <a:buNone/>
            </a:pPr>
            <a:r>
              <a:rPr lang="ru-RU" b="1" dirty="0" smtClean="0">
                <a:solidFill>
                  <a:srgbClr val="0000CC"/>
                </a:solidFill>
              </a:rPr>
              <a:t>     к наземному образу жизни :</a:t>
            </a:r>
          </a:p>
          <a:p>
            <a:pPr>
              <a:buNone/>
            </a:pPr>
            <a:r>
              <a:rPr lang="ru-RU" sz="2800" b="1" dirty="0" smtClean="0"/>
              <a:t> а) широкое туловище</a:t>
            </a:r>
          </a:p>
          <a:p>
            <a:pPr>
              <a:buNone/>
            </a:pPr>
            <a:r>
              <a:rPr lang="ru-RU" sz="2800" b="1" dirty="0" smtClean="0"/>
              <a:t> б) наличие конечностей</a:t>
            </a:r>
          </a:p>
          <a:p>
            <a:pPr>
              <a:buNone/>
            </a:pPr>
            <a:r>
              <a:rPr lang="ru-RU" sz="2800" b="1" dirty="0" smtClean="0"/>
              <a:t>в) клиновидная голова</a:t>
            </a:r>
          </a:p>
          <a:p>
            <a:pPr>
              <a:buNone/>
            </a:pPr>
            <a:endParaRPr lang="ru-RU" sz="2800" b="1" dirty="0" smtClean="0"/>
          </a:p>
          <a:p>
            <a:pPr>
              <a:buNone/>
            </a:pPr>
            <a:r>
              <a:rPr lang="ru-RU" sz="2800" b="1" dirty="0" smtClean="0"/>
              <a:t>Ответы:</a:t>
            </a:r>
            <a:endParaRPr lang="ru-RU" dirty="0"/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214282" y="5500702"/>
            <a:ext cx="50006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а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2143108" y="5500702"/>
            <a:ext cx="85725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err="1" smtClean="0">
                <a:solidFill>
                  <a:srgbClr val="FF0000"/>
                </a:solidFill>
              </a:rPr>
              <a:t>а,б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hlinkClick r:id="rId2" action="ppaction://hlinksldjump"/>
          </p:cNvPr>
          <p:cNvSpPr txBox="1"/>
          <p:nvPr/>
        </p:nvSpPr>
        <p:spPr>
          <a:xfrm>
            <a:off x="857224" y="5500702"/>
            <a:ext cx="50006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</a:rPr>
              <a:t>б</a:t>
            </a:r>
          </a:p>
        </p:txBody>
      </p:sp>
      <p:sp>
        <p:nvSpPr>
          <p:cNvPr id="12" name="TextBox 11">
            <a:hlinkClick r:id="rId2" action="ppaction://hlinksldjump"/>
          </p:cNvPr>
          <p:cNvSpPr txBox="1"/>
          <p:nvPr/>
        </p:nvSpPr>
        <p:spPr>
          <a:xfrm>
            <a:off x="1500166" y="5500702"/>
            <a:ext cx="50006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</a:rPr>
              <a:t>в</a:t>
            </a:r>
          </a:p>
        </p:txBody>
      </p:sp>
      <p:sp>
        <p:nvSpPr>
          <p:cNvPr id="13" name="TextBox 12">
            <a:hlinkClick r:id="rId2" action="ppaction://hlinksldjump"/>
          </p:cNvPr>
          <p:cNvSpPr txBox="1"/>
          <p:nvPr/>
        </p:nvSpPr>
        <p:spPr>
          <a:xfrm>
            <a:off x="3143240" y="5500702"/>
            <a:ext cx="85725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err="1">
                <a:solidFill>
                  <a:srgbClr val="FF0000"/>
                </a:solidFill>
              </a:rPr>
              <a:t>а</a:t>
            </a:r>
            <a:r>
              <a:rPr lang="ru-RU" sz="3600" dirty="0" err="1" smtClean="0">
                <a:solidFill>
                  <a:srgbClr val="FF0000"/>
                </a:solidFill>
              </a:rPr>
              <a:t>,в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hlinkClick r:id="rId2" action="ppaction://hlinksldjump"/>
          </p:cNvPr>
          <p:cNvSpPr txBox="1"/>
          <p:nvPr/>
        </p:nvSpPr>
        <p:spPr>
          <a:xfrm>
            <a:off x="4286248" y="5500702"/>
            <a:ext cx="1000132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err="1">
                <a:solidFill>
                  <a:srgbClr val="FF0000"/>
                </a:solidFill>
              </a:rPr>
              <a:t>б</a:t>
            </a:r>
            <a:r>
              <a:rPr lang="ru-RU" sz="3600" dirty="0" err="1" smtClean="0">
                <a:solidFill>
                  <a:srgbClr val="FF0000"/>
                </a:solidFill>
              </a:rPr>
              <a:t>,в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hlinkClick r:id="rId2" action="ppaction://hlinksldjump"/>
          </p:cNvPr>
          <p:cNvSpPr txBox="1"/>
          <p:nvPr/>
        </p:nvSpPr>
        <p:spPr>
          <a:xfrm>
            <a:off x="5572132" y="5500702"/>
            <a:ext cx="128588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err="1">
                <a:solidFill>
                  <a:srgbClr val="FF0000"/>
                </a:solidFill>
              </a:rPr>
              <a:t>а</a:t>
            </a:r>
            <a:r>
              <a:rPr lang="ru-RU" sz="3600" dirty="0" err="1" smtClean="0">
                <a:solidFill>
                  <a:srgbClr val="FF0000"/>
                </a:solidFill>
              </a:rPr>
              <a:t>,б,в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hlinkClick r:id="rId4" action="ppaction://hlinksldjump"/>
          </p:cNvPr>
          <p:cNvSpPr txBox="1"/>
          <p:nvPr/>
        </p:nvSpPr>
        <p:spPr>
          <a:xfrm>
            <a:off x="5000628" y="6334780"/>
            <a:ext cx="392909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Следующий вопрос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 action="ppaction://hlinksldjump"/>
          </p:cNvPr>
          <p:cNvSpPr txBox="1"/>
          <p:nvPr/>
        </p:nvSpPr>
        <p:spPr>
          <a:xfrm>
            <a:off x="500034" y="714356"/>
            <a:ext cx="8001056" cy="5170646"/>
          </a:xfrm>
          <a:prstGeom prst="rect">
            <a:avLst/>
          </a:prstGeom>
          <a:solidFill>
            <a:srgbClr val="FFCC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0" b="1" dirty="0" smtClean="0">
                <a:solidFill>
                  <a:srgbClr val="FF0000"/>
                </a:solidFill>
                <a:latin typeface="Ariston" pitchFamily="66" charset="0"/>
              </a:rPr>
              <a:t>Верно</a:t>
            </a:r>
          </a:p>
          <a:p>
            <a:pPr algn="ctr"/>
            <a:endParaRPr lang="ru-RU" sz="11000" b="1" dirty="0">
              <a:solidFill>
                <a:srgbClr val="FF0000"/>
              </a:solidFill>
              <a:latin typeface="Ariston" pitchFamily="66" charset="0"/>
            </a:endParaRPr>
          </a:p>
          <a:p>
            <a:pPr algn="ctr"/>
            <a:endParaRPr lang="ru-RU" sz="11000" b="1" dirty="0">
              <a:solidFill>
                <a:srgbClr val="FF0000"/>
              </a:solidFill>
              <a:latin typeface="Ariston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 noTextEdit="1"/>
          </p:cNvSpPr>
          <p:nvPr>
            <p:ph type="clipArt" idx="2"/>
          </p:nvPr>
        </p:nvSpPr>
        <p:spPr>
          <a:xfrm>
            <a:off x="360363" y="1233488"/>
            <a:ext cx="4016375" cy="4525962"/>
          </a:xfrm>
        </p:spPr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5508625" y="2565400"/>
            <a:ext cx="3419475" cy="1417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98000"/>
              </a:lnSpc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</a:pPr>
            <a:r>
              <a:rPr lang="ru-RU" sz="3600" b="1" dirty="0">
                <a:solidFill>
                  <a:srgbClr val="990000"/>
                </a:solidFill>
                <a:latin typeface="Comic Sans MS" pitchFamily="66" charset="0"/>
              </a:rPr>
              <a:t>Г</a:t>
            </a:r>
            <a:r>
              <a:rPr lang="en-GB" sz="3600" b="1" dirty="0" err="1">
                <a:solidFill>
                  <a:srgbClr val="990000"/>
                </a:solidFill>
                <a:latin typeface="Comic Sans MS" pitchFamily="66" charset="0"/>
              </a:rPr>
              <a:t>игантская</a:t>
            </a:r>
            <a:r>
              <a:rPr lang="en-GB" sz="3600" b="1" dirty="0">
                <a:solidFill>
                  <a:srgbClr val="990000"/>
                </a:solidFill>
                <a:latin typeface="Comic Sans MS" pitchFamily="66" charset="0"/>
              </a:rPr>
              <a:t> </a:t>
            </a:r>
            <a:r>
              <a:rPr lang="en-GB" sz="3600" b="1" dirty="0" err="1">
                <a:solidFill>
                  <a:srgbClr val="990000"/>
                </a:solidFill>
                <a:latin typeface="Comic Sans MS" pitchFamily="66" charset="0"/>
              </a:rPr>
              <a:t>саламандра</a:t>
            </a:r>
            <a:endParaRPr lang="en-GB" sz="3600" b="1" dirty="0">
              <a:solidFill>
                <a:srgbClr val="990000"/>
              </a:solidFill>
              <a:latin typeface="Comic Sans MS" pitchFamily="66" charset="0"/>
            </a:endParaRPr>
          </a:p>
        </p:txBody>
      </p:sp>
      <p:pic>
        <p:nvPicPr>
          <p:cNvPr id="717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836613"/>
            <a:ext cx="4050967" cy="5184675"/>
          </a:xfrm>
          <a:prstGeom prst="rect">
            <a:avLst/>
          </a:prstGeom>
          <a:ln w="381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176" name="WordArt 4"/>
          <p:cNvSpPr>
            <a:spLocks noChangeArrowheads="1" noChangeShapeType="1" noTextEdit="1"/>
          </p:cNvSpPr>
          <p:nvPr/>
        </p:nvSpPr>
        <p:spPr bwMode="auto">
          <a:xfrm>
            <a:off x="1835150" y="260350"/>
            <a:ext cx="5329238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7819" dir="2700000" algn="ctr" rotWithShape="0">
                    <a:srgbClr val="C0C0C0">
                      <a:alpha val="80011"/>
                    </a:srgbClr>
                  </a:outerShdw>
                </a:effectLst>
                <a:latin typeface="Impact"/>
              </a:rPr>
              <a:t>Самые </a:t>
            </a: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7819" dir="2700000" algn="ctr" rotWithShape="0">
                    <a:srgbClr val="C0C0C0">
                      <a:alpha val="80011"/>
                    </a:srgbClr>
                  </a:outerShdw>
                </a:effectLst>
                <a:latin typeface="Impact"/>
              </a:rPr>
              <a:t>крупные</a:t>
            </a:r>
            <a:endParaRPr lang="ru-RU" sz="36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17819" dir="2700000" algn="ctr" rotWithShape="0">
                  <a:srgbClr val="C0C0C0">
                    <a:alpha val="80011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1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build="allAtOnce"/>
      <p:bldP spid="717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 action="ppaction://hlinksldjump"/>
          </p:cNvPr>
          <p:cNvSpPr txBox="1"/>
          <p:nvPr/>
        </p:nvSpPr>
        <p:spPr>
          <a:xfrm>
            <a:off x="500034" y="785794"/>
            <a:ext cx="8001056" cy="5170646"/>
          </a:xfrm>
          <a:prstGeom prst="rect">
            <a:avLst/>
          </a:prstGeom>
          <a:solidFill>
            <a:srgbClr val="FFCC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0" b="1" dirty="0" smtClean="0">
                <a:solidFill>
                  <a:schemeClr val="bg1">
                    <a:lumMod val="10000"/>
                  </a:schemeClr>
                </a:solidFill>
                <a:latin typeface="Ariston" pitchFamily="66" charset="0"/>
              </a:rPr>
              <a:t>Неверно</a:t>
            </a:r>
          </a:p>
          <a:p>
            <a:pPr algn="ctr"/>
            <a:endParaRPr lang="ru-RU" sz="11000" b="1" dirty="0">
              <a:solidFill>
                <a:schemeClr val="bg1">
                  <a:lumMod val="10000"/>
                </a:schemeClr>
              </a:solidFill>
              <a:latin typeface="Ariston" pitchFamily="66" charset="0"/>
            </a:endParaRPr>
          </a:p>
          <a:p>
            <a:pPr algn="ctr"/>
            <a:endParaRPr lang="ru-RU" sz="11000" b="1" dirty="0">
              <a:solidFill>
                <a:schemeClr val="bg1">
                  <a:lumMod val="10000"/>
                </a:schemeClr>
              </a:solidFill>
              <a:latin typeface="Ariston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26425" cy="3114684"/>
          </a:xfrm>
        </p:spPr>
        <p:txBody>
          <a:bodyPr/>
          <a:lstStyle/>
          <a:p>
            <a:pPr marL="457200" indent="-457200">
              <a:buFont typeface="Arial" charset="0"/>
              <a:buAutoNum type="arabicPeriod" startAt="3"/>
            </a:pPr>
            <a:r>
              <a:rPr lang="ru-RU" sz="3600" b="1" dirty="0" smtClean="0">
                <a:solidFill>
                  <a:srgbClr val="0000CC"/>
                </a:solidFill>
              </a:rPr>
              <a:t>Какое значение имеет слизь на теле лягушки?</a:t>
            </a:r>
          </a:p>
          <a:p>
            <a:pPr marL="457200" indent="-457200">
              <a:buNone/>
            </a:pPr>
            <a:r>
              <a:rPr lang="ru-RU" b="1" dirty="0" smtClean="0"/>
              <a:t> а) помогает добывать пищу</a:t>
            </a:r>
          </a:p>
          <a:p>
            <a:pPr marL="457200" indent="-457200">
              <a:buNone/>
            </a:pPr>
            <a:r>
              <a:rPr lang="ru-RU" b="1" dirty="0" smtClean="0"/>
              <a:t> б) помогает передвигаться в воде</a:t>
            </a:r>
          </a:p>
          <a:p>
            <a:pPr marL="457200" indent="-457200">
              <a:buNone/>
            </a:pPr>
            <a:r>
              <a:rPr lang="ru-RU" b="1" dirty="0" smtClean="0"/>
              <a:t>  в) защищает организм от бактерий</a:t>
            </a:r>
          </a:p>
          <a:p>
            <a:pPr marL="457200" indent="-457200">
              <a:buNone/>
            </a:pPr>
            <a:endParaRPr lang="ru-RU" b="1" dirty="0" smtClean="0"/>
          </a:p>
          <a:p>
            <a:pPr marL="457200" indent="-457200">
              <a:buNone/>
            </a:pPr>
            <a:r>
              <a:rPr lang="ru-RU" b="1" dirty="0" smtClean="0"/>
              <a:t>Ответы: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214282" y="5500702"/>
            <a:ext cx="50006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а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857224" y="5500702"/>
            <a:ext cx="50006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</a:rPr>
              <a:t>б</a:t>
            </a:r>
          </a:p>
        </p:txBody>
      </p:sp>
      <p:sp>
        <p:nvSpPr>
          <p:cNvPr id="6" name="TextBox 5">
            <a:hlinkClick r:id="rId2" action="ppaction://hlinksldjump"/>
          </p:cNvPr>
          <p:cNvSpPr txBox="1"/>
          <p:nvPr/>
        </p:nvSpPr>
        <p:spPr>
          <a:xfrm>
            <a:off x="1500166" y="5500702"/>
            <a:ext cx="50006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</a:rPr>
              <a:t>в</a:t>
            </a:r>
          </a:p>
        </p:txBody>
      </p:sp>
      <p:sp>
        <p:nvSpPr>
          <p:cNvPr id="7" name="TextBox 6">
            <a:hlinkClick r:id="rId2" action="ppaction://hlinksldjump"/>
          </p:cNvPr>
          <p:cNvSpPr txBox="1"/>
          <p:nvPr/>
        </p:nvSpPr>
        <p:spPr>
          <a:xfrm>
            <a:off x="2214546" y="5504091"/>
            <a:ext cx="85725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err="1">
                <a:solidFill>
                  <a:srgbClr val="FF0000"/>
                </a:solidFill>
              </a:rPr>
              <a:t>а</a:t>
            </a:r>
            <a:r>
              <a:rPr lang="ru-RU" sz="3600" dirty="0" err="1" smtClean="0">
                <a:solidFill>
                  <a:srgbClr val="FF0000"/>
                </a:solidFill>
              </a:rPr>
              <a:t>,б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hlinkClick r:id="rId2" action="ppaction://hlinksldjump"/>
          </p:cNvPr>
          <p:cNvSpPr txBox="1"/>
          <p:nvPr/>
        </p:nvSpPr>
        <p:spPr>
          <a:xfrm>
            <a:off x="3357554" y="5500702"/>
            <a:ext cx="785818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err="1">
                <a:solidFill>
                  <a:srgbClr val="FF0000"/>
                </a:solidFill>
              </a:rPr>
              <a:t>а</a:t>
            </a:r>
            <a:r>
              <a:rPr lang="ru-RU" sz="3600" dirty="0" err="1" smtClean="0">
                <a:solidFill>
                  <a:srgbClr val="FF0000"/>
                </a:solidFill>
              </a:rPr>
              <a:t>,в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hlinkClick r:id="rId3" action="ppaction://hlinksldjump"/>
          </p:cNvPr>
          <p:cNvSpPr txBox="1"/>
          <p:nvPr/>
        </p:nvSpPr>
        <p:spPr>
          <a:xfrm>
            <a:off x="4357686" y="5500702"/>
            <a:ext cx="85725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err="1" smtClean="0">
                <a:solidFill>
                  <a:srgbClr val="FF0000"/>
                </a:solidFill>
              </a:rPr>
              <a:t>б,в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hlinkClick r:id="rId2" action="ppaction://hlinksldjump"/>
          </p:cNvPr>
          <p:cNvSpPr txBox="1"/>
          <p:nvPr/>
        </p:nvSpPr>
        <p:spPr>
          <a:xfrm>
            <a:off x="5500694" y="5500702"/>
            <a:ext cx="1357322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err="1">
                <a:solidFill>
                  <a:srgbClr val="FF0000"/>
                </a:solidFill>
              </a:rPr>
              <a:t>а</a:t>
            </a:r>
            <a:r>
              <a:rPr lang="ru-RU" sz="3600" dirty="0" err="1" smtClean="0">
                <a:solidFill>
                  <a:srgbClr val="FF0000"/>
                </a:solidFill>
              </a:rPr>
              <a:t>,б,в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hlinkClick r:id="rId4" action="ppaction://hlinksldjump"/>
          </p:cNvPr>
          <p:cNvSpPr txBox="1"/>
          <p:nvPr/>
        </p:nvSpPr>
        <p:spPr>
          <a:xfrm>
            <a:off x="4857752" y="6334780"/>
            <a:ext cx="392909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Следующий вопрос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 action="ppaction://hlinksldjump"/>
          </p:cNvPr>
          <p:cNvSpPr txBox="1"/>
          <p:nvPr/>
        </p:nvSpPr>
        <p:spPr>
          <a:xfrm>
            <a:off x="571472" y="928670"/>
            <a:ext cx="8001056" cy="5170646"/>
          </a:xfrm>
          <a:prstGeom prst="rect">
            <a:avLst/>
          </a:prstGeom>
          <a:solidFill>
            <a:srgbClr val="FFCC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0" b="1" dirty="0" smtClean="0">
                <a:solidFill>
                  <a:srgbClr val="FF0000"/>
                </a:solidFill>
                <a:latin typeface="Ariston" pitchFamily="66" charset="0"/>
              </a:rPr>
              <a:t>Верно</a:t>
            </a:r>
          </a:p>
          <a:p>
            <a:pPr algn="ctr"/>
            <a:endParaRPr lang="ru-RU" sz="11000" b="1" dirty="0">
              <a:solidFill>
                <a:srgbClr val="FF0000"/>
              </a:solidFill>
              <a:latin typeface="Ariston" pitchFamily="66" charset="0"/>
            </a:endParaRPr>
          </a:p>
          <a:p>
            <a:pPr algn="ctr"/>
            <a:endParaRPr lang="ru-RU" sz="11000" b="1" dirty="0">
              <a:solidFill>
                <a:srgbClr val="FF0000"/>
              </a:solidFill>
              <a:latin typeface="Ariston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 action="ppaction://hlinksldjump"/>
          </p:cNvPr>
          <p:cNvSpPr txBox="1"/>
          <p:nvPr/>
        </p:nvSpPr>
        <p:spPr>
          <a:xfrm>
            <a:off x="642910" y="857232"/>
            <a:ext cx="8001056" cy="5170646"/>
          </a:xfrm>
          <a:prstGeom prst="rect">
            <a:avLst/>
          </a:prstGeom>
          <a:solidFill>
            <a:srgbClr val="FFCC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0" b="1" dirty="0" smtClean="0">
                <a:solidFill>
                  <a:schemeClr val="bg1">
                    <a:lumMod val="10000"/>
                  </a:schemeClr>
                </a:solidFill>
                <a:latin typeface="Ariston" pitchFamily="66" charset="0"/>
              </a:rPr>
              <a:t>Неверно</a:t>
            </a:r>
          </a:p>
          <a:p>
            <a:pPr algn="ctr"/>
            <a:endParaRPr lang="ru-RU" sz="11000" b="1" dirty="0">
              <a:solidFill>
                <a:schemeClr val="bg1">
                  <a:lumMod val="10000"/>
                </a:schemeClr>
              </a:solidFill>
              <a:latin typeface="Ariston" pitchFamily="66" charset="0"/>
            </a:endParaRPr>
          </a:p>
          <a:p>
            <a:pPr algn="ctr"/>
            <a:endParaRPr lang="ru-RU" sz="11000" b="1" dirty="0">
              <a:solidFill>
                <a:schemeClr val="bg1">
                  <a:lumMod val="10000"/>
                </a:schemeClr>
              </a:solidFill>
              <a:latin typeface="Ariston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26425" cy="4522788"/>
          </a:xfrm>
        </p:spPr>
        <p:txBody>
          <a:bodyPr/>
          <a:lstStyle/>
          <a:p>
            <a:pPr marL="457200" indent="-457200">
              <a:buNone/>
            </a:pPr>
            <a:r>
              <a:rPr lang="ru-RU" b="1" dirty="0" smtClean="0">
                <a:solidFill>
                  <a:srgbClr val="0000CC"/>
                </a:solidFill>
              </a:rPr>
              <a:t>4. Ноздри снабжены клапанами, которые открываются в такт дыханию. В воде же они постоянно закрыты. Какую роль играют клапанами в жизни лягушки?</a:t>
            </a:r>
          </a:p>
          <a:p>
            <a:pPr marL="457200" indent="-457200">
              <a:buFont typeface="Arial" charset="0"/>
              <a:buNone/>
            </a:pPr>
            <a:r>
              <a:rPr lang="ru-RU" b="1" dirty="0" smtClean="0"/>
              <a:t>а) защищают ноздри лягушки</a:t>
            </a:r>
          </a:p>
          <a:p>
            <a:pPr marL="457200" indent="-457200">
              <a:buFont typeface="Arial" charset="0"/>
              <a:buNone/>
            </a:pPr>
            <a:r>
              <a:rPr lang="ru-RU" b="1" dirty="0" smtClean="0"/>
              <a:t>б) участвуют в дыхании на суше</a:t>
            </a:r>
          </a:p>
          <a:p>
            <a:pPr marL="457200" indent="-457200">
              <a:buFont typeface="Arial" charset="0"/>
              <a:buNone/>
            </a:pPr>
            <a:r>
              <a:rPr lang="ru-RU" b="1" dirty="0" smtClean="0"/>
              <a:t>в) необходимы для поиска пищи</a:t>
            </a:r>
          </a:p>
          <a:p>
            <a:pPr marL="457200" indent="-457200">
              <a:buFont typeface="Arial" charset="0"/>
              <a:buNone/>
            </a:pPr>
            <a:endParaRPr lang="ru-RU" b="1" dirty="0" smtClean="0"/>
          </a:p>
          <a:p>
            <a:pPr marL="457200" indent="-457200">
              <a:buFont typeface="Arial" charset="0"/>
              <a:buNone/>
            </a:pPr>
            <a:r>
              <a:rPr lang="ru-RU" b="1" dirty="0" smtClean="0"/>
              <a:t>Ответы </a:t>
            </a:r>
          </a:p>
          <a:p>
            <a:pPr marL="457200" indent="-457200"/>
            <a:endParaRPr lang="ru-RU" sz="2000" dirty="0" smtClean="0"/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214282" y="5500702"/>
            <a:ext cx="50006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а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857224" y="5500702"/>
            <a:ext cx="50006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</a:rPr>
              <a:t>б</a:t>
            </a: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1500166" y="5500702"/>
            <a:ext cx="50006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</a:rPr>
              <a:t>в</a:t>
            </a:r>
          </a:p>
        </p:txBody>
      </p:sp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2214546" y="5504091"/>
            <a:ext cx="85725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err="1">
                <a:solidFill>
                  <a:srgbClr val="FF0000"/>
                </a:solidFill>
              </a:rPr>
              <a:t>а</a:t>
            </a:r>
            <a:r>
              <a:rPr lang="ru-RU" sz="3600" dirty="0" err="1" smtClean="0">
                <a:solidFill>
                  <a:srgbClr val="FF0000"/>
                </a:solidFill>
              </a:rPr>
              <a:t>,б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3357554" y="5500702"/>
            <a:ext cx="785818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err="1">
                <a:solidFill>
                  <a:srgbClr val="FF0000"/>
                </a:solidFill>
              </a:rPr>
              <a:t>а</a:t>
            </a:r>
            <a:r>
              <a:rPr lang="ru-RU" sz="3600" dirty="0" err="1" smtClean="0">
                <a:solidFill>
                  <a:srgbClr val="FF0000"/>
                </a:solidFill>
              </a:rPr>
              <a:t>,в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hlinkClick r:id="rId3" action="ppaction://hlinksldjump"/>
          </p:cNvPr>
          <p:cNvSpPr txBox="1"/>
          <p:nvPr/>
        </p:nvSpPr>
        <p:spPr>
          <a:xfrm>
            <a:off x="4357686" y="5500702"/>
            <a:ext cx="85725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err="1" smtClean="0">
                <a:solidFill>
                  <a:srgbClr val="FF0000"/>
                </a:solidFill>
              </a:rPr>
              <a:t>б,в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hlinkClick r:id="rId3" action="ppaction://hlinksldjump"/>
          </p:cNvPr>
          <p:cNvSpPr txBox="1"/>
          <p:nvPr/>
        </p:nvSpPr>
        <p:spPr>
          <a:xfrm>
            <a:off x="5500694" y="5500702"/>
            <a:ext cx="1357322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err="1">
                <a:solidFill>
                  <a:srgbClr val="FF0000"/>
                </a:solidFill>
              </a:rPr>
              <a:t>а</a:t>
            </a:r>
            <a:r>
              <a:rPr lang="ru-RU" sz="3600" dirty="0" err="1" smtClean="0">
                <a:solidFill>
                  <a:srgbClr val="FF0000"/>
                </a:solidFill>
              </a:rPr>
              <a:t>,б,в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hlinkClick r:id="rId4" action="ppaction://hlinksldjump"/>
          </p:cNvPr>
          <p:cNvSpPr txBox="1"/>
          <p:nvPr/>
        </p:nvSpPr>
        <p:spPr>
          <a:xfrm>
            <a:off x="5000628" y="6334780"/>
            <a:ext cx="392909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Следующий вопрос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 action="ppaction://hlinksldjump"/>
          </p:cNvPr>
          <p:cNvSpPr txBox="1"/>
          <p:nvPr/>
        </p:nvSpPr>
        <p:spPr>
          <a:xfrm>
            <a:off x="571472" y="785794"/>
            <a:ext cx="8001056" cy="5170646"/>
          </a:xfrm>
          <a:prstGeom prst="rect">
            <a:avLst/>
          </a:prstGeom>
          <a:solidFill>
            <a:srgbClr val="FFCC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0" b="1" dirty="0" smtClean="0">
                <a:solidFill>
                  <a:srgbClr val="FF0000"/>
                </a:solidFill>
                <a:latin typeface="Ariston" pitchFamily="66" charset="0"/>
              </a:rPr>
              <a:t>Верно</a:t>
            </a:r>
          </a:p>
          <a:p>
            <a:pPr algn="ctr"/>
            <a:endParaRPr lang="ru-RU" sz="11000" b="1" dirty="0">
              <a:solidFill>
                <a:srgbClr val="FF0000"/>
              </a:solidFill>
              <a:latin typeface="Ariston" pitchFamily="66" charset="0"/>
            </a:endParaRPr>
          </a:p>
          <a:p>
            <a:pPr algn="ctr"/>
            <a:endParaRPr lang="ru-RU" sz="11000" b="1" dirty="0">
              <a:solidFill>
                <a:srgbClr val="FF0000"/>
              </a:solidFill>
              <a:latin typeface="Ariston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 action="ppaction://hlinksldjump"/>
          </p:cNvPr>
          <p:cNvSpPr txBox="1"/>
          <p:nvPr/>
        </p:nvSpPr>
        <p:spPr>
          <a:xfrm>
            <a:off x="571472" y="857232"/>
            <a:ext cx="8001056" cy="5170646"/>
          </a:xfrm>
          <a:prstGeom prst="rect">
            <a:avLst/>
          </a:prstGeom>
          <a:solidFill>
            <a:srgbClr val="FFCC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0" b="1" dirty="0" smtClean="0">
                <a:solidFill>
                  <a:schemeClr val="bg1">
                    <a:lumMod val="10000"/>
                  </a:schemeClr>
                </a:solidFill>
                <a:latin typeface="Ariston" pitchFamily="66" charset="0"/>
              </a:rPr>
              <a:t>Неверно</a:t>
            </a:r>
          </a:p>
          <a:p>
            <a:pPr algn="ctr"/>
            <a:endParaRPr lang="ru-RU" sz="11000" b="1" dirty="0">
              <a:solidFill>
                <a:schemeClr val="bg1">
                  <a:lumMod val="10000"/>
                </a:schemeClr>
              </a:solidFill>
              <a:latin typeface="Ariston" pitchFamily="66" charset="0"/>
            </a:endParaRPr>
          </a:p>
          <a:p>
            <a:pPr algn="ctr"/>
            <a:endParaRPr lang="ru-RU" sz="11000" b="1" dirty="0">
              <a:solidFill>
                <a:schemeClr val="bg1">
                  <a:lumMod val="10000"/>
                </a:schemeClr>
              </a:solidFill>
              <a:latin typeface="Ariston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428625" y="285750"/>
            <a:ext cx="8226425" cy="4786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8138" indent="-338138" eaLnBrk="0" hangingPunct="0">
              <a:spcBef>
                <a:spcPts val="800"/>
              </a:spcBef>
            </a:pPr>
            <a:r>
              <a:rPr lang="ru-RU" sz="3600" b="1" dirty="0">
                <a:solidFill>
                  <a:srgbClr val="0000CC"/>
                </a:solidFill>
              </a:rPr>
              <a:t>5.  Рассмотрите глаза лягушки, обратите внимание на наличие подвижных век. Признаком чего они являются?</a:t>
            </a:r>
          </a:p>
          <a:p>
            <a:pPr marL="338138" indent="-338138" eaLnBrk="0" hangingPunct="0">
              <a:spcBef>
                <a:spcPts val="800"/>
              </a:spcBef>
            </a:pPr>
            <a:r>
              <a:rPr lang="ru-RU" sz="3200" b="1" dirty="0">
                <a:solidFill>
                  <a:srgbClr val="000000"/>
                </a:solidFill>
              </a:rPr>
              <a:t>а) приспособленности к жизни в воде</a:t>
            </a:r>
          </a:p>
          <a:p>
            <a:pPr marL="338138" indent="-338138" eaLnBrk="0" hangingPunct="0">
              <a:spcBef>
                <a:spcPts val="800"/>
              </a:spcBef>
            </a:pPr>
            <a:r>
              <a:rPr lang="ru-RU" sz="3200" b="1" dirty="0">
                <a:solidFill>
                  <a:srgbClr val="000000"/>
                </a:solidFill>
              </a:rPr>
              <a:t>б) хорошего зрения</a:t>
            </a:r>
          </a:p>
          <a:p>
            <a:pPr marL="338138" indent="-338138" eaLnBrk="0" hangingPunct="0">
              <a:spcBef>
                <a:spcPts val="800"/>
              </a:spcBef>
            </a:pPr>
            <a:r>
              <a:rPr lang="ru-RU" sz="3200" b="1" dirty="0">
                <a:solidFill>
                  <a:srgbClr val="000000"/>
                </a:solidFill>
              </a:rPr>
              <a:t>в) наземного образа </a:t>
            </a:r>
            <a:r>
              <a:rPr lang="ru-RU" sz="3200" b="1" dirty="0" smtClean="0">
                <a:solidFill>
                  <a:srgbClr val="000000"/>
                </a:solidFill>
              </a:rPr>
              <a:t>жизни</a:t>
            </a:r>
          </a:p>
          <a:p>
            <a:pPr marL="338138" indent="-338138" eaLnBrk="0" hangingPunct="0">
              <a:spcBef>
                <a:spcPts val="800"/>
              </a:spcBef>
            </a:pPr>
            <a:endParaRPr lang="ru-RU" sz="3200" b="1" dirty="0">
              <a:solidFill>
                <a:srgbClr val="000000"/>
              </a:solidFill>
            </a:endParaRPr>
          </a:p>
          <a:p>
            <a:pPr marL="338138" indent="-338138" eaLnBrk="0" hangingPunct="0">
              <a:spcBef>
                <a:spcPts val="800"/>
              </a:spcBef>
            </a:pPr>
            <a:r>
              <a:rPr lang="ru-RU" sz="3200" b="1" dirty="0" smtClean="0">
                <a:solidFill>
                  <a:srgbClr val="000000"/>
                </a:solidFill>
              </a:rPr>
              <a:t>Ответы </a:t>
            </a:r>
            <a:endParaRPr lang="ru-RU" sz="3200" b="1" dirty="0">
              <a:solidFill>
                <a:srgbClr val="000000"/>
              </a:solidFill>
            </a:endParaRPr>
          </a:p>
          <a:p>
            <a:pPr marL="338138" indent="-338138" eaLnBrk="0" hangingPunct="0">
              <a:spcBef>
                <a:spcPts val="800"/>
              </a:spcBef>
              <a:buFont typeface="Arial" charset="0"/>
              <a:buChar char="•"/>
            </a:pP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214282" y="5357826"/>
            <a:ext cx="50006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а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hlinkClick r:id="rId2" action="ppaction://hlinksldjump"/>
          </p:cNvPr>
          <p:cNvSpPr txBox="1"/>
          <p:nvPr/>
        </p:nvSpPr>
        <p:spPr>
          <a:xfrm>
            <a:off x="857224" y="5357826"/>
            <a:ext cx="50006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</a:rPr>
              <a:t>б</a:t>
            </a:r>
          </a:p>
        </p:txBody>
      </p:sp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1500166" y="5357826"/>
            <a:ext cx="50006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</a:rPr>
              <a:t>в</a:t>
            </a:r>
          </a:p>
        </p:txBody>
      </p:sp>
      <p:sp>
        <p:nvSpPr>
          <p:cNvPr id="8" name="TextBox 7">
            <a:hlinkClick r:id="rId2" action="ppaction://hlinksldjump"/>
          </p:cNvPr>
          <p:cNvSpPr txBox="1"/>
          <p:nvPr/>
        </p:nvSpPr>
        <p:spPr>
          <a:xfrm>
            <a:off x="2143108" y="5357826"/>
            <a:ext cx="85725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err="1">
                <a:solidFill>
                  <a:srgbClr val="FF0000"/>
                </a:solidFill>
              </a:rPr>
              <a:t>а</a:t>
            </a:r>
            <a:r>
              <a:rPr lang="ru-RU" sz="3600" dirty="0" err="1" smtClean="0">
                <a:solidFill>
                  <a:srgbClr val="FF0000"/>
                </a:solidFill>
              </a:rPr>
              <a:t>,б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hlinkClick r:id="rId2" action="ppaction://hlinksldjump"/>
          </p:cNvPr>
          <p:cNvSpPr txBox="1"/>
          <p:nvPr/>
        </p:nvSpPr>
        <p:spPr>
          <a:xfrm>
            <a:off x="3286116" y="5357826"/>
            <a:ext cx="785818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err="1">
                <a:solidFill>
                  <a:srgbClr val="FF0000"/>
                </a:solidFill>
              </a:rPr>
              <a:t>а</a:t>
            </a:r>
            <a:r>
              <a:rPr lang="ru-RU" sz="3600" dirty="0" err="1" smtClean="0">
                <a:solidFill>
                  <a:srgbClr val="FF0000"/>
                </a:solidFill>
              </a:rPr>
              <a:t>,в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hlinkClick r:id="rId2" action="ppaction://hlinksldjump"/>
          </p:cNvPr>
          <p:cNvSpPr txBox="1"/>
          <p:nvPr/>
        </p:nvSpPr>
        <p:spPr>
          <a:xfrm>
            <a:off x="4286248" y="5357826"/>
            <a:ext cx="85725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err="1" smtClean="0">
                <a:solidFill>
                  <a:srgbClr val="FF0000"/>
                </a:solidFill>
              </a:rPr>
              <a:t>б,в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hlinkClick r:id="rId2" action="ppaction://hlinksldjump"/>
          </p:cNvPr>
          <p:cNvSpPr txBox="1"/>
          <p:nvPr/>
        </p:nvSpPr>
        <p:spPr>
          <a:xfrm>
            <a:off x="5429256" y="5357826"/>
            <a:ext cx="1357322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err="1">
                <a:solidFill>
                  <a:srgbClr val="FF0000"/>
                </a:solidFill>
              </a:rPr>
              <a:t>а</a:t>
            </a:r>
            <a:r>
              <a:rPr lang="ru-RU" sz="3600" dirty="0" err="1" smtClean="0">
                <a:solidFill>
                  <a:srgbClr val="FF0000"/>
                </a:solidFill>
              </a:rPr>
              <a:t>,б,в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hlinkClick r:id="rId4" action="ppaction://hlinksldjump"/>
          </p:cNvPr>
          <p:cNvSpPr txBox="1"/>
          <p:nvPr/>
        </p:nvSpPr>
        <p:spPr>
          <a:xfrm>
            <a:off x="4786314" y="6143644"/>
            <a:ext cx="392909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Следующий вопрос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 action="ppaction://hlinksldjump"/>
          </p:cNvPr>
          <p:cNvSpPr txBox="1"/>
          <p:nvPr/>
        </p:nvSpPr>
        <p:spPr>
          <a:xfrm>
            <a:off x="571472" y="785794"/>
            <a:ext cx="8001056" cy="5170646"/>
          </a:xfrm>
          <a:prstGeom prst="rect">
            <a:avLst/>
          </a:prstGeom>
          <a:solidFill>
            <a:srgbClr val="FFCC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0" b="1" dirty="0" smtClean="0">
                <a:solidFill>
                  <a:srgbClr val="FF0000"/>
                </a:solidFill>
                <a:latin typeface="Ariston" pitchFamily="66" charset="0"/>
              </a:rPr>
              <a:t>Верно</a:t>
            </a:r>
          </a:p>
          <a:p>
            <a:pPr algn="ctr"/>
            <a:endParaRPr lang="ru-RU" sz="11000" b="1" dirty="0">
              <a:solidFill>
                <a:srgbClr val="FF0000"/>
              </a:solidFill>
              <a:latin typeface="Ariston" pitchFamily="66" charset="0"/>
            </a:endParaRPr>
          </a:p>
          <a:p>
            <a:pPr algn="ctr"/>
            <a:endParaRPr lang="ru-RU" sz="11000" b="1" dirty="0">
              <a:solidFill>
                <a:srgbClr val="FF0000"/>
              </a:solidFill>
              <a:latin typeface="Ariston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 action="ppaction://hlinksldjump"/>
          </p:cNvPr>
          <p:cNvSpPr txBox="1"/>
          <p:nvPr/>
        </p:nvSpPr>
        <p:spPr>
          <a:xfrm>
            <a:off x="571472" y="714356"/>
            <a:ext cx="8001056" cy="5170646"/>
          </a:xfrm>
          <a:prstGeom prst="rect">
            <a:avLst/>
          </a:prstGeom>
          <a:solidFill>
            <a:srgbClr val="FFCC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0" b="1" dirty="0" smtClean="0">
                <a:solidFill>
                  <a:schemeClr val="bg1">
                    <a:lumMod val="10000"/>
                  </a:schemeClr>
                </a:solidFill>
                <a:latin typeface="Ariston" pitchFamily="66" charset="0"/>
              </a:rPr>
              <a:t>Неверно</a:t>
            </a:r>
          </a:p>
          <a:p>
            <a:pPr algn="ctr"/>
            <a:endParaRPr lang="ru-RU" sz="11000" b="1" dirty="0">
              <a:solidFill>
                <a:schemeClr val="bg1">
                  <a:lumMod val="10000"/>
                </a:schemeClr>
              </a:solidFill>
              <a:latin typeface="Ariston" pitchFamily="66" charset="0"/>
            </a:endParaRPr>
          </a:p>
          <a:p>
            <a:pPr algn="ctr"/>
            <a:endParaRPr lang="ru-RU" sz="11000" b="1" dirty="0">
              <a:solidFill>
                <a:schemeClr val="bg1">
                  <a:lumMod val="10000"/>
                </a:schemeClr>
              </a:solidFill>
              <a:latin typeface="Ariston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-206375"/>
            <a:ext cx="8229600" cy="2105025"/>
          </a:xfrm>
        </p:spPr>
        <p:txBody>
          <a:bodyPr lIns="0" tIns="0" rIns="0" bIns="0"/>
          <a:lstStyle/>
          <a:p>
            <a:pPr eaLnBrk="1" hangingPunct="1">
              <a:lnSpc>
                <a:spcPct val="98000"/>
              </a:lnSpc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</a:pP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endParaRPr lang="en-GB" smtClean="0"/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898650"/>
            <a:ext cx="3571875" cy="3109074"/>
          </a:xfrm>
          <a:prstGeom prst="rect">
            <a:avLst/>
          </a:prstGeom>
          <a:ln w="381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197" name="WordArt 4"/>
          <p:cNvSpPr>
            <a:spLocks noChangeArrowheads="1" noChangeShapeType="1" noTextEdit="1"/>
          </p:cNvSpPr>
          <p:nvPr/>
        </p:nvSpPr>
        <p:spPr bwMode="auto">
          <a:xfrm>
            <a:off x="1835150" y="260350"/>
            <a:ext cx="5329238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7819" dir="2700000" algn="ctr" rotWithShape="0">
                    <a:srgbClr val="C0C0C0">
                      <a:alpha val="80011"/>
                    </a:srgbClr>
                  </a:outerShdw>
                </a:effectLst>
                <a:latin typeface="Impact"/>
              </a:rPr>
              <a:t>Самые </a:t>
            </a: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7819" dir="2700000" algn="ctr" rotWithShape="0">
                    <a:srgbClr val="C0C0C0">
                      <a:alpha val="80011"/>
                    </a:srgbClr>
                  </a:outerShdw>
                </a:effectLst>
                <a:latin typeface="Impact"/>
              </a:rPr>
              <a:t>мелкие</a:t>
            </a:r>
            <a:endParaRPr lang="ru-RU" sz="36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17819" dir="2700000" algn="ctr" rotWithShape="0">
                  <a:srgbClr val="C0C0C0">
                    <a:alpha val="80011"/>
                  </a:srgbClr>
                </a:outerShdw>
              </a:effectLst>
              <a:latin typeface="Impact"/>
            </a:endParaRPr>
          </a:p>
        </p:txBody>
      </p:sp>
      <p:sp>
        <p:nvSpPr>
          <p:cNvPr id="8198" name="Text Box 4"/>
          <p:cNvSpPr txBox="1">
            <a:spLocks noChangeArrowheads="1"/>
          </p:cNvSpPr>
          <p:nvPr/>
        </p:nvSpPr>
        <p:spPr bwMode="auto">
          <a:xfrm>
            <a:off x="1908175" y="1125538"/>
            <a:ext cx="5329238" cy="576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98000"/>
              </a:lnSpc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</a:pPr>
            <a:r>
              <a:rPr lang="en-GB" sz="3600" b="1" dirty="0" err="1">
                <a:solidFill>
                  <a:srgbClr val="990000"/>
                </a:solidFill>
                <a:latin typeface="Comic Sans MS" pitchFamily="66" charset="0"/>
              </a:rPr>
              <a:t>Лягушка</a:t>
            </a:r>
            <a:r>
              <a:rPr lang="en-GB" sz="3600" b="1" dirty="0">
                <a:solidFill>
                  <a:srgbClr val="990000"/>
                </a:solidFill>
                <a:latin typeface="Comic Sans MS" pitchFamily="66" charset="0"/>
              </a:rPr>
              <a:t> - </a:t>
            </a:r>
            <a:r>
              <a:rPr lang="en-GB" sz="3600" b="1" dirty="0" err="1">
                <a:solidFill>
                  <a:srgbClr val="990000"/>
                </a:solidFill>
                <a:latin typeface="Comic Sans MS" pitchFamily="66" charset="0"/>
              </a:rPr>
              <a:t>древолаз</a:t>
            </a:r>
            <a:endParaRPr lang="en-GB" sz="3600" b="1" dirty="0">
              <a:solidFill>
                <a:srgbClr val="99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1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  <p:bldP spid="8198" grpId="0" build="allAtOnce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226425" cy="4522788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00CC"/>
                </a:solidFill>
              </a:rPr>
              <a:t>6. Почему, долго находясь под водой, лягушка не погибает, хотя у неё нет жабр?</a:t>
            </a:r>
          </a:p>
          <a:p>
            <a:pPr>
              <a:buNone/>
            </a:pPr>
            <a:r>
              <a:rPr lang="ru-RU" sz="2800" b="1" dirty="0" smtClean="0"/>
              <a:t>а) в воде органом дыхания лягушки является кожа</a:t>
            </a:r>
          </a:p>
          <a:p>
            <a:pPr>
              <a:buNone/>
            </a:pPr>
            <a:r>
              <a:rPr lang="ru-RU" sz="2800" b="1" dirty="0" smtClean="0"/>
              <a:t> б) в воде лягушка расходует запас воздуха, который имеется в лёгких</a:t>
            </a:r>
          </a:p>
          <a:p>
            <a:pPr>
              <a:buNone/>
            </a:pPr>
            <a:r>
              <a:rPr lang="ru-RU" sz="2800" b="1" dirty="0" smtClean="0"/>
              <a:t> в) </a:t>
            </a:r>
            <a:r>
              <a:rPr lang="ru-RU" sz="2800" b="1" dirty="0" err="1" smtClean="0"/>
              <a:t>в</a:t>
            </a:r>
            <a:r>
              <a:rPr lang="ru-RU" sz="2800" b="1" dirty="0" smtClean="0"/>
              <a:t> воде жизненные процессы в организме лягушки резко замедляются</a:t>
            </a:r>
          </a:p>
          <a:p>
            <a:endParaRPr lang="ru-RU" sz="2800" b="1" dirty="0" smtClean="0"/>
          </a:p>
          <a:p>
            <a:pPr>
              <a:buNone/>
            </a:pPr>
            <a:r>
              <a:rPr lang="ru-RU" sz="2800" b="1" dirty="0" smtClean="0"/>
              <a:t>Ответы </a:t>
            </a:r>
          </a:p>
          <a:p>
            <a:endParaRPr lang="ru-RU" dirty="0"/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214282" y="5143512"/>
            <a:ext cx="50006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а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857224" y="5143512"/>
            <a:ext cx="50006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</a:rPr>
              <a:t>б</a:t>
            </a: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1500166" y="5143512"/>
            <a:ext cx="50006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</a:rPr>
              <a:t>в</a:t>
            </a:r>
          </a:p>
        </p:txBody>
      </p:sp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2143108" y="5143512"/>
            <a:ext cx="85725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err="1">
                <a:solidFill>
                  <a:srgbClr val="FF0000"/>
                </a:solidFill>
              </a:rPr>
              <a:t>а</a:t>
            </a:r>
            <a:r>
              <a:rPr lang="ru-RU" sz="3600" dirty="0" err="1" smtClean="0">
                <a:solidFill>
                  <a:srgbClr val="FF0000"/>
                </a:solidFill>
              </a:rPr>
              <a:t>,б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3214678" y="5143512"/>
            <a:ext cx="785818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err="1">
                <a:solidFill>
                  <a:srgbClr val="FF0000"/>
                </a:solidFill>
              </a:rPr>
              <a:t>а</a:t>
            </a:r>
            <a:r>
              <a:rPr lang="ru-RU" sz="3600" dirty="0" err="1" smtClean="0">
                <a:solidFill>
                  <a:srgbClr val="FF0000"/>
                </a:solidFill>
              </a:rPr>
              <a:t>,в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hlinkClick r:id="rId3" action="ppaction://hlinksldjump"/>
          </p:cNvPr>
          <p:cNvSpPr txBox="1"/>
          <p:nvPr/>
        </p:nvSpPr>
        <p:spPr>
          <a:xfrm>
            <a:off x="4214810" y="5143512"/>
            <a:ext cx="85725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err="1" smtClean="0">
                <a:solidFill>
                  <a:srgbClr val="FF0000"/>
                </a:solidFill>
              </a:rPr>
              <a:t>б,в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hlinkClick r:id="rId3" action="ppaction://hlinksldjump"/>
          </p:cNvPr>
          <p:cNvSpPr txBox="1"/>
          <p:nvPr/>
        </p:nvSpPr>
        <p:spPr>
          <a:xfrm>
            <a:off x="5286380" y="5143512"/>
            <a:ext cx="1357322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err="1">
                <a:solidFill>
                  <a:srgbClr val="FF0000"/>
                </a:solidFill>
              </a:rPr>
              <a:t>а</a:t>
            </a:r>
            <a:r>
              <a:rPr lang="ru-RU" sz="3600" dirty="0" err="1" smtClean="0">
                <a:solidFill>
                  <a:srgbClr val="FF0000"/>
                </a:solidFill>
              </a:rPr>
              <a:t>,б,в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hlinkClick r:id="rId4" action="ppaction://hlinksldjump"/>
          </p:cNvPr>
          <p:cNvSpPr txBox="1"/>
          <p:nvPr/>
        </p:nvSpPr>
        <p:spPr>
          <a:xfrm>
            <a:off x="4786314" y="6143644"/>
            <a:ext cx="392909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Следующий вопрос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 action="ppaction://hlinksldjump"/>
          </p:cNvPr>
          <p:cNvSpPr txBox="1"/>
          <p:nvPr/>
        </p:nvSpPr>
        <p:spPr>
          <a:xfrm>
            <a:off x="714348" y="857232"/>
            <a:ext cx="8001056" cy="5170646"/>
          </a:xfrm>
          <a:prstGeom prst="rect">
            <a:avLst/>
          </a:prstGeom>
          <a:solidFill>
            <a:srgbClr val="FFCC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0" b="1" dirty="0" smtClean="0">
                <a:solidFill>
                  <a:srgbClr val="FF0000"/>
                </a:solidFill>
                <a:latin typeface="Ariston" pitchFamily="66" charset="0"/>
              </a:rPr>
              <a:t>Верно</a:t>
            </a:r>
          </a:p>
          <a:p>
            <a:pPr algn="ctr"/>
            <a:endParaRPr lang="ru-RU" sz="11000" b="1" dirty="0">
              <a:solidFill>
                <a:srgbClr val="FF0000"/>
              </a:solidFill>
              <a:latin typeface="Ariston" pitchFamily="66" charset="0"/>
            </a:endParaRPr>
          </a:p>
          <a:p>
            <a:pPr algn="ctr"/>
            <a:endParaRPr lang="ru-RU" sz="11000" b="1" dirty="0">
              <a:solidFill>
                <a:srgbClr val="FF0000"/>
              </a:solidFill>
              <a:latin typeface="Ariston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 action="ppaction://hlinksldjump"/>
          </p:cNvPr>
          <p:cNvSpPr txBox="1"/>
          <p:nvPr/>
        </p:nvSpPr>
        <p:spPr>
          <a:xfrm>
            <a:off x="642910" y="714356"/>
            <a:ext cx="8001056" cy="5170646"/>
          </a:xfrm>
          <a:prstGeom prst="rect">
            <a:avLst/>
          </a:prstGeom>
          <a:solidFill>
            <a:srgbClr val="FFCC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0" b="1" dirty="0" smtClean="0">
                <a:solidFill>
                  <a:schemeClr val="bg1">
                    <a:lumMod val="10000"/>
                  </a:schemeClr>
                </a:solidFill>
                <a:latin typeface="Ariston" pitchFamily="66" charset="0"/>
              </a:rPr>
              <a:t>Неверно</a:t>
            </a:r>
          </a:p>
          <a:p>
            <a:pPr algn="ctr"/>
            <a:endParaRPr lang="ru-RU" sz="11000" b="1" dirty="0">
              <a:solidFill>
                <a:schemeClr val="bg1">
                  <a:lumMod val="10000"/>
                </a:schemeClr>
              </a:solidFill>
              <a:latin typeface="Ariston" pitchFamily="66" charset="0"/>
            </a:endParaRPr>
          </a:p>
          <a:p>
            <a:pPr algn="ctr"/>
            <a:endParaRPr lang="ru-RU" sz="11000" b="1" dirty="0">
              <a:solidFill>
                <a:schemeClr val="bg1">
                  <a:lumMod val="10000"/>
                </a:schemeClr>
              </a:solidFill>
              <a:latin typeface="Ariston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00CC"/>
                </a:solidFill>
              </a:rPr>
              <a:t>7. Какая пара ног играет основную роль при движении лягушки на суше и  в воде?</a:t>
            </a:r>
          </a:p>
          <a:p>
            <a:pPr>
              <a:buNone/>
            </a:pPr>
            <a:r>
              <a:rPr lang="ru-RU" b="1" dirty="0" smtClean="0"/>
              <a:t> а) передняя</a:t>
            </a:r>
          </a:p>
          <a:p>
            <a:pPr>
              <a:buNone/>
            </a:pPr>
            <a:r>
              <a:rPr lang="ru-RU" b="1" dirty="0" smtClean="0"/>
              <a:t>б) задняя</a:t>
            </a:r>
          </a:p>
          <a:p>
            <a:endParaRPr lang="ru-RU" b="1" dirty="0" smtClean="0"/>
          </a:p>
          <a:p>
            <a:pPr>
              <a:buNone/>
            </a:pPr>
            <a:r>
              <a:rPr lang="ru-RU" b="1" dirty="0" smtClean="0"/>
              <a:t>Ответы </a:t>
            </a:r>
          </a:p>
          <a:p>
            <a:endParaRPr lang="ru-RU" dirty="0"/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214282" y="5500702"/>
            <a:ext cx="50006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а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857224" y="5500702"/>
            <a:ext cx="50006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</a:rPr>
              <a:t>б</a:t>
            </a:r>
          </a:p>
        </p:txBody>
      </p:sp>
      <p:sp>
        <p:nvSpPr>
          <p:cNvPr id="7" name="TextBox 6">
            <a:hlinkClick r:id="rId2" action="ppaction://hlinksldjump"/>
          </p:cNvPr>
          <p:cNvSpPr txBox="1"/>
          <p:nvPr/>
        </p:nvSpPr>
        <p:spPr>
          <a:xfrm>
            <a:off x="1643042" y="5500702"/>
            <a:ext cx="85725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err="1">
                <a:solidFill>
                  <a:srgbClr val="FF0000"/>
                </a:solidFill>
              </a:rPr>
              <a:t>а</a:t>
            </a:r>
            <a:r>
              <a:rPr lang="ru-RU" sz="3600" dirty="0" err="1" smtClean="0">
                <a:solidFill>
                  <a:srgbClr val="FF0000"/>
                </a:solidFill>
              </a:rPr>
              <a:t>,б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hlinkClick r:id="rId4" action="ppaction://hlinksldjump"/>
          </p:cNvPr>
          <p:cNvSpPr txBox="1"/>
          <p:nvPr/>
        </p:nvSpPr>
        <p:spPr>
          <a:xfrm>
            <a:off x="4643438" y="5643578"/>
            <a:ext cx="392909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Результат 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 action="ppaction://hlinksldjump"/>
          </p:cNvPr>
          <p:cNvSpPr txBox="1"/>
          <p:nvPr/>
        </p:nvSpPr>
        <p:spPr>
          <a:xfrm>
            <a:off x="642910" y="785794"/>
            <a:ext cx="8001056" cy="5170646"/>
          </a:xfrm>
          <a:prstGeom prst="rect">
            <a:avLst/>
          </a:prstGeom>
          <a:solidFill>
            <a:srgbClr val="FFCC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0" b="1" dirty="0" smtClean="0">
                <a:solidFill>
                  <a:srgbClr val="FF0000"/>
                </a:solidFill>
                <a:latin typeface="Ariston" pitchFamily="66" charset="0"/>
              </a:rPr>
              <a:t>Верно</a:t>
            </a:r>
          </a:p>
          <a:p>
            <a:pPr algn="ctr"/>
            <a:endParaRPr lang="ru-RU" sz="11000" b="1" dirty="0">
              <a:solidFill>
                <a:srgbClr val="FF0000"/>
              </a:solidFill>
              <a:latin typeface="Ariston" pitchFamily="66" charset="0"/>
            </a:endParaRPr>
          </a:p>
          <a:p>
            <a:pPr algn="ctr"/>
            <a:endParaRPr lang="ru-RU" sz="11000" b="1" dirty="0">
              <a:solidFill>
                <a:srgbClr val="FF0000"/>
              </a:solidFill>
              <a:latin typeface="Ariston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 action="ppaction://hlinksldjump"/>
          </p:cNvPr>
          <p:cNvSpPr txBox="1"/>
          <p:nvPr/>
        </p:nvSpPr>
        <p:spPr>
          <a:xfrm>
            <a:off x="571472" y="714356"/>
            <a:ext cx="8001056" cy="5170646"/>
          </a:xfrm>
          <a:prstGeom prst="rect">
            <a:avLst/>
          </a:prstGeom>
          <a:solidFill>
            <a:srgbClr val="FFCC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0" b="1" dirty="0" smtClean="0">
                <a:solidFill>
                  <a:schemeClr val="bg1">
                    <a:lumMod val="10000"/>
                  </a:schemeClr>
                </a:solidFill>
                <a:latin typeface="Ariston" pitchFamily="66" charset="0"/>
              </a:rPr>
              <a:t>Неверно</a:t>
            </a:r>
          </a:p>
          <a:p>
            <a:pPr algn="ctr"/>
            <a:endParaRPr lang="ru-RU" sz="11000" b="1" dirty="0">
              <a:solidFill>
                <a:schemeClr val="bg1">
                  <a:lumMod val="10000"/>
                </a:schemeClr>
              </a:solidFill>
              <a:latin typeface="Ariston" pitchFamily="66" charset="0"/>
            </a:endParaRPr>
          </a:p>
          <a:p>
            <a:pPr algn="ctr"/>
            <a:endParaRPr lang="ru-RU" sz="11000" b="1" dirty="0">
              <a:solidFill>
                <a:schemeClr val="bg1">
                  <a:lumMod val="10000"/>
                </a:schemeClr>
              </a:solidFill>
              <a:latin typeface="Ariston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00108"/>
            <a:ext cx="8226425" cy="3879846"/>
          </a:xfrm>
        </p:spPr>
        <p:txBody>
          <a:bodyPr/>
          <a:lstStyle/>
          <a:p>
            <a:pPr>
              <a:buNone/>
            </a:pPr>
            <a:r>
              <a:rPr lang="ru-RU" sz="3600" b="1" dirty="0" smtClean="0">
                <a:solidFill>
                  <a:srgbClr val="0000CC"/>
                </a:solidFill>
              </a:rPr>
              <a:t>1-2 правильных ответов </a:t>
            </a:r>
            <a:r>
              <a:rPr lang="ru-RU" dirty="0" smtClean="0"/>
              <a:t>– </a:t>
            </a:r>
            <a:r>
              <a:rPr lang="ru-RU" b="1" dirty="0" smtClean="0">
                <a:solidFill>
                  <a:srgbClr val="FF0000"/>
                </a:solidFill>
              </a:rPr>
              <a:t>Отметка </a:t>
            </a:r>
            <a:r>
              <a:rPr lang="ru-RU" sz="4800" b="1" dirty="0" smtClean="0">
                <a:solidFill>
                  <a:srgbClr val="FF0000"/>
                </a:solidFill>
              </a:rPr>
              <a:t>2</a:t>
            </a:r>
            <a:endParaRPr lang="ru-RU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00CC"/>
                </a:solidFill>
              </a:rPr>
              <a:t>3-4 правильных ответов </a:t>
            </a:r>
            <a:r>
              <a:rPr lang="ru-RU" dirty="0" smtClean="0"/>
              <a:t>– </a:t>
            </a:r>
            <a:r>
              <a:rPr lang="ru-RU" b="1" dirty="0" smtClean="0">
                <a:solidFill>
                  <a:srgbClr val="FF0000"/>
                </a:solidFill>
              </a:rPr>
              <a:t>Отметка </a:t>
            </a:r>
            <a:r>
              <a:rPr lang="ru-RU" sz="4800" b="1" dirty="0" smtClean="0">
                <a:solidFill>
                  <a:srgbClr val="FF0000"/>
                </a:solidFill>
              </a:rPr>
              <a:t>3</a:t>
            </a:r>
            <a:endParaRPr lang="ru-RU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b="1" smtClean="0">
                <a:solidFill>
                  <a:srgbClr val="0000CC"/>
                </a:solidFill>
              </a:rPr>
              <a:t>5 </a:t>
            </a:r>
            <a:r>
              <a:rPr lang="ru-RU" b="1" dirty="0" smtClean="0">
                <a:solidFill>
                  <a:srgbClr val="0000CC"/>
                </a:solidFill>
              </a:rPr>
              <a:t>правильных ответов </a:t>
            </a:r>
            <a:r>
              <a:rPr lang="ru-RU" dirty="0" smtClean="0"/>
              <a:t>– </a:t>
            </a:r>
            <a:r>
              <a:rPr lang="ru-RU" b="1" dirty="0" smtClean="0">
                <a:solidFill>
                  <a:srgbClr val="FF0000"/>
                </a:solidFill>
              </a:rPr>
              <a:t>Отметка </a:t>
            </a:r>
            <a:r>
              <a:rPr lang="ru-RU" sz="4800" b="1" dirty="0" smtClean="0">
                <a:solidFill>
                  <a:srgbClr val="FF0000"/>
                </a:solidFill>
              </a:rPr>
              <a:t>4</a:t>
            </a:r>
            <a:endParaRPr lang="ru-RU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00CC"/>
                </a:solidFill>
              </a:rPr>
              <a:t>6-7 правильных ответов </a:t>
            </a:r>
            <a:r>
              <a:rPr lang="ru-RU" dirty="0" smtClean="0"/>
              <a:t>– </a:t>
            </a:r>
            <a:r>
              <a:rPr lang="ru-RU" b="1" dirty="0" smtClean="0">
                <a:solidFill>
                  <a:srgbClr val="FF0000"/>
                </a:solidFill>
              </a:rPr>
              <a:t>Отметка </a:t>
            </a:r>
            <a:r>
              <a:rPr lang="ru-RU" sz="4800" b="1" dirty="0" smtClean="0">
                <a:solidFill>
                  <a:srgbClr val="FF0000"/>
                </a:solidFill>
              </a:rPr>
              <a:t>5</a:t>
            </a:r>
            <a:endParaRPr lang="ru-RU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1357290" y="285728"/>
            <a:ext cx="6357982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Результат </a:t>
            </a:r>
            <a:endParaRPr lang="ru-RU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8675" name="WordArt 2"/>
          <p:cNvSpPr>
            <a:spLocks noChangeArrowheads="1" noChangeShapeType="1" noTextEdit="1"/>
          </p:cNvSpPr>
          <p:nvPr/>
        </p:nvSpPr>
        <p:spPr bwMode="auto">
          <a:xfrm>
            <a:off x="1476375" y="2852738"/>
            <a:ext cx="6408738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8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effectLst>
                  <a:outerShdw dist="17819" dir="2700000" algn="ctr" rotWithShape="0">
                    <a:srgbClr val="990000"/>
                  </a:outerShdw>
                </a:effectLst>
                <a:latin typeface="Impact"/>
              </a:rPr>
              <a:t>Берегите их!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4350" y="3573016"/>
            <a:ext cx="3753184" cy="2441906"/>
          </a:xfrm>
          <a:prstGeom prst="rect">
            <a:avLst/>
          </a:prstGeom>
          <a:ln w="381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2060575"/>
            <a:ext cx="3243263" cy="2592272"/>
          </a:xfrm>
          <a:prstGeom prst="rect">
            <a:avLst/>
          </a:prstGeom>
          <a:ln w="381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223" name="WordArt 4"/>
          <p:cNvSpPr>
            <a:spLocks noChangeArrowheads="1" noChangeShapeType="1" noTextEdit="1"/>
          </p:cNvSpPr>
          <p:nvPr/>
        </p:nvSpPr>
        <p:spPr bwMode="auto">
          <a:xfrm>
            <a:off x="1835150" y="260350"/>
            <a:ext cx="5329238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7819" dir="2700000" algn="ctr" rotWithShape="0">
                    <a:srgbClr val="C0C0C0">
                      <a:alpha val="80011"/>
                    </a:srgbClr>
                  </a:outerShdw>
                </a:effectLst>
                <a:latin typeface="Impact"/>
              </a:rPr>
              <a:t>Наиболее </a:t>
            </a: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7819" dir="2700000" algn="ctr" rotWithShape="0">
                    <a:srgbClr val="C0C0C0">
                      <a:alpha val="80011"/>
                    </a:srgbClr>
                  </a:outerShdw>
                </a:effectLst>
                <a:latin typeface="Impact"/>
              </a:rPr>
              <a:t>плодовитые</a:t>
            </a:r>
            <a:endParaRPr lang="ru-RU" sz="36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17819" dir="2700000" algn="ctr" rotWithShape="0">
                  <a:srgbClr val="C0C0C0">
                    <a:alpha val="80011"/>
                  </a:srgbClr>
                </a:outerShdw>
              </a:effectLst>
              <a:latin typeface="Impact"/>
            </a:endParaRPr>
          </a:p>
        </p:txBody>
      </p:sp>
      <p:sp>
        <p:nvSpPr>
          <p:cNvPr id="9224" name="Text Box 4"/>
          <p:cNvSpPr txBox="1">
            <a:spLocks noChangeArrowheads="1"/>
          </p:cNvSpPr>
          <p:nvPr/>
        </p:nvSpPr>
        <p:spPr bwMode="auto">
          <a:xfrm>
            <a:off x="-428625" y="1214438"/>
            <a:ext cx="4752975" cy="576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98000"/>
              </a:lnSpc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</a:pPr>
            <a:r>
              <a:rPr lang="en-GB" sz="3600" b="1" dirty="0" err="1">
                <a:solidFill>
                  <a:srgbClr val="990000"/>
                </a:solidFill>
                <a:latin typeface="Comic Sans MS" pitchFamily="66" charset="0"/>
              </a:rPr>
              <a:t>Лягушка</a:t>
            </a:r>
            <a:r>
              <a:rPr lang="en-GB" sz="3600" b="1" dirty="0">
                <a:solidFill>
                  <a:srgbClr val="990000"/>
                </a:solidFill>
                <a:latin typeface="Comic Sans MS" pitchFamily="66" charset="0"/>
              </a:rPr>
              <a:t> - </a:t>
            </a:r>
            <a:r>
              <a:rPr lang="ru-RU" sz="3600" b="1" dirty="0">
                <a:solidFill>
                  <a:srgbClr val="990000"/>
                </a:solidFill>
                <a:latin typeface="Comic Sans MS" pitchFamily="66" charset="0"/>
              </a:rPr>
              <a:t>бык</a:t>
            </a:r>
            <a:endParaRPr lang="en-GB" sz="3600" b="1" dirty="0">
              <a:solidFill>
                <a:srgbClr val="990000"/>
              </a:solidFill>
              <a:latin typeface="Comic Sans MS" pitchFamily="66" charset="0"/>
            </a:endParaRPr>
          </a:p>
        </p:txBody>
      </p:sp>
      <p:sp>
        <p:nvSpPr>
          <p:cNvPr id="9225" name="Text Box 4"/>
          <p:cNvSpPr txBox="1">
            <a:spLocks noChangeArrowheads="1"/>
          </p:cNvSpPr>
          <p:nvPr/>
        </p:nvSpPr>
        <p:spPr bwMode="auto">
          <a:xfrm>
            <a:off x="3814763" y="2636838"/>
            <a:ext cx="5329237" cy="576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98000"/>
              </a:lnSpc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</a:pPr>
            <a:r>
              <a:rPr lang="ru-RU" sz="3600" b="1">
                <a:solidFill>
                  <a:srgbClr val="990000"/>
                </a:solidFill>
                <a:latin typeface="Comic Sans MS" pitchFamily="66" charset="0"/>
              </a:rPr>
              <a:t>Жаба ага</a:t>
            </a:r>
            <a:endParaRPr lang="en-GB" sz="3600" b="1">
              <a:solidFill>
                <a:srgbClr val="99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2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 animBg="1"/>
      <p:bldP spid="9224" grpId="0" build="allAtOnce"/>
      <p:bldP spid="9225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WordArt 4"/>
          <p:cNvSpPr>
            <a:spLocks noChangeArrowheads="1" noChangeShapeType="1" noTextEdit="1"/>
          </p:cNvSpPr>
          <p:nvPr/>
        </p:nvSpPr>
        <p:spPr bwMode="auto">
          <a:xfrm>
            <a:off x="1835150" y="260350"/>
            <a:ext cx="5329238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7819" dir="2700000" algn="ctr" rotWithShape="0">
                    <a:srgbClr val="C0C0C0">
                      <a:alpha val="80011"/>
                    </a:srgbClr>
                  </a:outerShdw>
                </a:effectLst>
                <a:latin typeface="Impact"/>
              </a:rPr>
              <a:t>Наименее </a:t>
            </a: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7819" dir="2700000" algn="ctr" rotWithShape="0">
                    <a:srgbClr val="C0C0C0">
                      <a:alpha val="80011"/>
                    </a:srgbClr>
                  </a:outerShdw>
                </a:effectLst>
                <a:latin typeface="Impact"/>
              </a:rPr>
              <a:t>плодовитые</a:t>
            </a:r>
            <a:endParaRPr lang="ru-RU" sz="36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17819" dir="2700000" algn="ctr" rotWithShape="0">
                  <a:srgbClr val="C0C0C0">
                    <a:alpha val="80011"/>
                  </a:srgbClr>
                </a:outerShdw>
              </a:effectLst>
              <a:latin typeface="Impact"/>
            </a:endParaRPr>
          </a:p>
        </p:txBody>
      </p:sp>
      <p:sp>
        <p:nvSpPr>
          <p:cNvPr id="10247" name="Text Box 4"/>
          <p:cNvSpPr txBox="1">
            <a:spLocks noChangeArrowheads="1"/>
          </p:cNvSpPr>
          <p:nvPr/>
        </p:nvSpPr>
        <p:spPr bwMode="auto">
          <a:xfrm>
            <a:off x="1643063" y="1214438"/>
            <a:ext cx="6237287" cy="576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98000"/>
              </a:lnSpc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</a:pPr>
            <a:r>
              <a:rPr lang="ru-RU" sz="3600" b="1" dirty="0">
                <a:solidFill>
                  <a:srgbClr val="990000"/>
                </a:solidFill>
                <a:latin typeface="Comic Sans MS" pitchFamily="66" charset="0"/>
              </a:rPr>
              <a:t>А</a:t>
            </a:r>
            <a:r>
              <a:rPr lang="en-GB" sz="3600" b="1" dirty="0" err="1">
                <a:solidFill>
                  <a:srgbClr val="990000"/>
                </a:solidFill>
                <a:latin typeface="Comic Sans MS" pitchFamily="66" charset="0"/>
              </a:rPr>
              <a:t>льпийская</a:t>
            </a:r>
            <a:r>
              <a:rPr lang="en-GB" sz="3600" b="1" dirty="0">
                <a:solidFill>
                  <a:srgbClr val="990000"/>
                </a:solidFill>
                <a:latin typeface="Comic Sans MS" pitchFamily="66" charset="0"/>
              </a:rPr>
              <a:t> </a:t>
            </a:r>
            <a:r>
              <a:rPr lang="en-GB" sz="3600" b="1" dirty="0" err="1">
                <a:solidFill>
                  <a:srgbClr val="990000"/>
                </a:solidFill>
                <a:latin typeface="Comic Sans MS" pitchFamily="66" charset="0"/>
              </a:rPr>
              <a:t>саламандра</a:t>
            </a:r>
            <a:endParaRPr lang="en-GB" sz="3600" b="1" dirty="0">
              <a:solidFill>
                <a:srgbClr val="990000"/>
              </a:solidFill>
              <a:latin typeface="Comic Sans MS" pitchFamily="66" charset="0"/>
            </a:endParaRPr>
          </a:p>
        </p:txBody>
      </p:sp>
      <p:pic>
        <p:nvPicPr>
          <p:cNvPr id="10248" name="Picture 8" descr="G:\Мама отк урок\kartinki24_ru_animals_lizards_00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384425"/>
            <a:ext cx="3904318" cy="2796912"/>
          </a:xfrm>
          <a:prstGeom prst="rect">
            <a:avLst/>
          </a:prstGeom>
          <a:ln w="381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animBg="1"/>
      <p:bldP spid="10247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1835150" y="260350"/>
            <a:ext cx="5329238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7819" dir="2700000" algn="ctr" rotWithShape="0">
                    <a:srgbClr val="C0C0C0">
                      <a:alpha val="80011"/>
                    </a:srgbClr>
                  </a:outerShdw>
                </a:effectLst>
                <a:latin typeface="Impact"/>
              </a:rPr>
              <a:t>Самые </a:t>
            </a: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7819" dir="2700000" algn="ctr" rotWithShape="0">
                    <a:srgbClr val="C0C0C0">
                      <a:alpha val="80011"/>
                    </a:srgbClr>
                  </a:outerShdw>
                </a:effectLst>
                <a:latin typeface="Impact"/>
              </a:rPr>
              <a:t>ядовитые</a:t>
            </a:r>
            <a:endParaRPr lang="ru-RU" sz="36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17819" dir="2700000" algn="ctr" rotWithShape="0">
                  <a:srgbClr val="C0C0C0">
                    <a:alpha val="80011"/>
                  </a:srgbClr>
                </a:outerShdw>
              </a:effectLst>
              <a:latin typeface="Impact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43063" y="1214438"/>
            <a:ext cx="6237287" cy="576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98000"/>
              </a:lnSpc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</a:pPr>
            <a:r>
              <a:rPr lang="ru-RU" sz="3600" b="1" dirty="0">
                <a:solidFill>
                  <a:srgbClr val="990000"/>
                </a:solidFill>
                <a:latin typeface="Comic Sans MS" pitchFamily="66" charset="0"/>
              </a:rPr>
              <a:t>Лягушки древолазы</a:t>
            </a:r>
            <a:endParaRPr lang="en-GB" sz="3600" b="1" dirty="0">
              <a:solidFill>
                <a:srgbClr val="990000"/>
              </a:solidFill>
              <a:latin typeface="Comic Sans MS" pitchFamily="66" charset="0"/>
            </a:endParaRPr>
          </a:p>
        </p:txBody>
      </p:sp>
      <p:pic>
        <p:nvPicPr>
          <p:cNvPr id="11272" name="Picture 8" descr="G:\Мама отк урок\lyagyshka-drevolaz12-500x4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423" y="2147921"/>
            <a:ext cx="2060550" cy="1730862"/>
          </a:xfrm>
          <a:prstGeom prst="rect">
            <a:avLst/>
          </a:prstGeom>
          <a:ln w="381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273" name="Picture 9" descr="G:\Мама отк урок\6888011ww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2147921"/>
            <a:ext cx="2372059" cy="1730862"/>
          </a:xfrm>
          <a:prstGeom prst="rect">
            <a:avLst/>
          </a:prstGeom>
          <a:ln w="381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271" name="Picture 7" descr="G:\Мама отк урок\19tt1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01023" y="4440388"/>
            <a:ext cx="2176056" cy="1820633"/>
          </a:xfrm>
          <a:prstGeom prst="rect">
            <a:avLst/>
          </a:prstGeom>
          <a:ln w="381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270" name="Picture 6" descr="G:\Мама отк урок\69204786_Risunok1_sho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4440389"/>
            <a:ext cx="2423192" cy="1820633"/>
          </a:xfrm>
          <a:prstGeom prst="rect">
            <a:avLst/>
          </a:prstGeom>
          <a:ln w="381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384425"/>
            <a:ext cx="5249118" cy="3066596"/>
          </a:xfrm>
          <a:prstGeom prst="rect">
            <a:avLst/>
          </a:prstGeom>
          <a:ln w="381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1835150" y="260350"/>
            <a:ext cx="5329238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7819" dir="2700000" algn="ctr" rotWithShape="0">
                    <a:srgbClr val="C0C0C0">
                      <a:alpha val="80011"/>
                    </a:srgbClr>
                  </a:outerShdw>
                </a:effectLst>
                <a:latin typeface="Impact"/>
              </a:rPr>
              <a:t>Самые  </a:t>
            </a: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7819" dir="2700000" algn="ctr" rotWithShape="0">
                    <a:srgbClr val="C0C0C0">
                      <a:alpha val="80011"/>
                    </a:srgbClr>
                  </a:outerShdw>
                </a:effectLst>
                <a:latin typeface="Impact"/>
              </a:rPr>
              <a:t>горластые</a:t>
            </a:r>
            <a:endParaRPr lang="ru-RU" sz="36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17819" dir="2700000" algn="ctr" rotWithShape="0">
                  <a:srgbClr val="C0C0C0">
                    <a:alpha val="80011"/>
                  </a:srgbClr>
                </a:outerShdw>
              </a:effectLst>
              <a:latin typeface="Impact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43063" y="1214438"/>
            <a:ext cx="6237287" cy="576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98000"/>
              </a:lnSpc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</a:pPr>
            <a:r>
              <a:rPr lang="ru-RU" sz="3600" b="1" dirty="0" smtClean="0">
                <a:solidFill>
                  <a:srgbClr val="990000"/>
                </a:solidFill>
                <a:latin typeface="Comic Sans MS" pitchFamily="66" charset="0"/>
              </a:rPr>
              <a:t>Лягушка бык</a:t>
            </a:r>
            <a:endParaRPr lang="en-GB" sz="3600" b="1" dirty="0">
              <a:solidFill>
                <a:srgbClr val="99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437063"/>
          </a:xfrm>
        </p:spPr>
        <p:txBody>
          <a:bodyPr lIns="0" tIns="0" rIns="0" bIns="0"/>
          <a:lstStyle/>
          <a:p>
            <a:pPr eaLnBrk="1" hangingPunct="1"/>
            <a:endParaRPr lang="ru-RU" dirty="0" smtClean="0"/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363" y="1619250"/>
            <a:ext cx="3213933" cy="2313806"/>
          </a:xfrm>
          <a:prstGeom prst="rect">
            <a:avLst/>
          </a:prstGeom>
          <a:ln w="381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436" y="3546087"/>
            <a:ext cx="3062823" cy="2367732"/>
          </a:xfrm>
          <a:prstGeom prst="rect">
            <a:avLst/>
          </a:prstGeom>
          <a:ln w="381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WordArt 4"/>
          <p:cNvSpPr>
            <a:spLocks noChangeArrowheads="1" noChangeShapeType="1" noTextEdit="1"/>
          </p:cNvSpPr>
          <p:nvPr/>
        </p:nvSpPr>
        <p:spPr bwMode="auto">
          <a:xfrm>
            <a:off x="1835150" y="260350"/>
            <a:ext cx="5329238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7819" dir="2700000" algn="ctr" rotWithShape="0">
                    <a:srgbClr val="C0C0C0">
                      <a:alpha val="80011"/>
                    </a:srgbClr>
                  </a:outerShdw>
                </a:effectLst>
                <a:latin typeface="Impact"/>
              </a:rPr>
              <a:t>Самые  северные </a:t>
            </a: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7819" dir="2700000" algn="ctr" rotWithShape="0">
                    <a:srgbClr val="C0C0C0">
                      <a:alpha val="80011"/>
                    </a:srgbClr>
                  </a:outerShdw>
                </a:effectLst>
                <a:latin typeface="Impact"/>
              </a:rPr>
              <a:t>земноводные</a:t>
            </a:r>
            <a:endParaRPr lang="ru-RU" sz="36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17819" dir="2700000" algn="ctr" rotWithShape="0">
                  <a:srgbClr val="C0C0C0">
                    <a:alpha val="80011"/>
                  </a:srgbClr>
                </a:outerShdw>
              </a:effectLst>
              <a:latin typeface="Impact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71472" y="928670"/>
            <a:ext cx="3786193" cy="500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98000"/>
              </a:lnSpc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</a:pPr>
            <a:r>
              <a:rPr lang="ru-RU" sz="2800" b="1" dirty="0" smtClean="0">
                <a:solidFill>
                  <a:srgbClr val="990000"/>
                </a:solidFill>
                <a:latin typeface="Comic Sans MS" pitchFamily="66" charset="0"/>
              </a:rPr>
              <a:t>Сибирский </a:t>
            </a:r>
            <a:r>
              <a:rPr lang="ru-RU" sz="2800" b="1" dirty="0" err="1" smtClean="0">
                <a:solidFill>
                  <a:srgbClr val="990000"/>
                </a:solidFill>
                <a:latin typeface="Comic Sans MS" pitchFamily="66" charset="0"/>
              </a:rPr>
              <a:t>углозуб</a:t>
            </a:r>
            <a:endParaRPr lang="en-GB" sz="2800" b="1" dirty="0">
              <a:solidFill>
                <a:srgbClr val="990000"/>
              </a:solidFill>
              <a:latin typeface="Comic Sans MS" pitchFamily="66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857752" y="2071678"/>
            <a:ext cx="3786193" cy="500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98000"/>
              </a:lnSpc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</a:pPr>
            <a:r>
              <a:rPr lang="ru-RU" sz="2800" b="1" dirty="0" err="1" smtClean="0">
                <a:solidFill>
                  <a:srgbClr val="990000"/>
                </a:solidFill>
                <a:latin typeface="Comic Sans MS" pitchFamily="66" charset="0"/>
              </a:rPr>
              <a:t>Остромордная</a:t>
            </a:r>
            <a:r>
              <a:rPr lang="ru-RU" sz="2800" b="1" dirty="0" smtClean="0">
                <a:solidFill>
                  <a:srgbClr val="990000"/>
                </a:solidFill>
                <a:latin typeface="Comic Sans MS" pitchFamily="66" charset="0"/>
              </a:rPr>
              <a:t> сибирская лягушка</a:t>
            </a:r>
            <a:endParaRPr lang="en-GB" sz="2800" b="1" dirty="0">
              <a:solidFill>
                <a:srgbClr val="99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build="allAtOnce"/>
      <p:bldP spid="7" grpId="0" build="allAtOnce"/>
    </p:bldLst>
  </p:timing>
</p:sld>
</file>

<file path=ppt/theme/theme1.xml><?xml version="1.0" encoding="utf-8"?>
<a:theme xmlns:a="http://schemas.openxmlformats.org/drawingml/2006/main" name="Тема Office">
  <a:themeElements>
    <a:clrScheme name="Тема Office 3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Тема Office">
      <a:majorFont>
        <a:latin typeface="Calibri"/>
        <a:ea typeface="DejaVu Sans"/>
        <a:cs typeface="DejaVu Sans"/>
      </a:majorFont>
      <a:minorFont>
        <a:latin typeface="Calibri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Calibri" pitchFamily="32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Calibri" pitchFamily="32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ема Office 3">
    <a:dk1>
      <a:srgbClr val="000000"/>
    </a:dk1>
    <a:lt1>
      <a:srgbClr val="FFFFCC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FFFFE2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711</TotalTime>
  <Words>847</Words>
  <Application>Microsoft Office PowerPoint</Application>
  <PresentationFormat>Экран (4:3)</PresentationFormat>
  <Paragraphs>233</Paragraphs>
  <Slides>47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6" baseType="lpstr">
      <vt:lpstr>Arial</vt:lpstr>
      <vt:lpstr>Ariston</vt:lpstr>
      <vt:lpstr>Calibri</vt:lpstr>
      <vt:lpstr>Comic Sans MS</vt:lpstr>
      <vt:lpstr>DejaVu Sans</vt:lpstr>
      <vt:lpstr>Impact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Катенок</dc:creator>
  <cp:lastModifiedBy>Артём</cp:lastModifiedBy>
  <cp:revision>73</cp:revision>
  <dcterms:modified xsi:type="dcterms:W3CDTF">2015-01-28T09:17:34Z</dcterms:modified>
</cp:coreProperties>
</file>