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3" r:id="rId5"/>
    <p:sldId id="264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CFB64-90F6-4554-832A-AAB20563BFDE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2079-B2AD-4F78-AC4E-A447C5CE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93475-6EA9-41D0-8E75-E20B158B3C92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E887-0A7A-4599-9A9A-A531A083A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4690B-6EEC-45E0-8951-EE25574E507B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2BB75-F2C5-44F8-8CE5-49534B044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C51A8-874E-4046-9B3B-477CC988FD5A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3B7E-BE26-45F6-96A1-5287C8258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DA0F-BBFC-40FC-86A3-AD4F9080B136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CF5E-DF5E-4A91-8DB9-F1EA6A86E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95F28-73EF-4B39-B1E5-911CC4FF58C8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D5492-AF23-49DF-964C-83BBB9BEB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D3CBD-ED54-4402-8237-8862E10F8494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50467-B7C5-4E05-8110-CC8697216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C4AF-8E4F-4403-B731-3D88BD6353F3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0BA21-3B4D-4AA9-91BF-6DF554080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91DD3-DD65-4A0F-A91A-766743A7B8C5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1429-9B51-4FCF-BB36-CEEADD8A2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FC3DF-8928-4838-9A30-1B2FDE6E8627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A32AE-983B-42A4-B25B-3D2094994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3D45-95C7-45DE-AFA0-79A6CA2693A8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9DB-93B6-48DE-91B4-CCB57CAD3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13FAFE-7023-4D4A-8058-422C29EC97BB}" type="datetimeFigureOut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5DE913-4BEA-4364-8172-E6BCFDC8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851275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3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0" y="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10250" y="352425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352425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Муниципальное бюджетное общеобразовательное учреждение</a:t>
            </a:r>
            <a:endParaRPr lang="ru-RU" sz="14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«</a:t>
            </a:r>
            <a:r>
              <a:rPr lang="ru-RU" sz="1400" b="1" dirty="0" err="1">
                <a:solidFill>
                  <a:srgbClr val="990099"/>
                </a:solidFill>
                <a:latin typeface="Times New Roman"/>
                <a:ea typeface="Times New Roman"/>
              </a:rPr>
              <a:t>Давликеевская</a:t>
            </a: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1400" b="1" dirty="0" err="1">
                <a:solidFill>
                  <a:srgbClr val="990099"/>
                </a:solidFill>
                <a:latin typeface="Times New Roman"/>
                <a:ea typeface="Times New Roman"/>
              </a:rPr>
              <a:t>основеая</a:t>
            </a: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 общеобразовательная школа»</a:t>
            </a:r>
            <a:endParaRPr lang="ru-RU" sz="14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 err="1">
                <a:solidFill>
                  <a:srgbClr val="990099"/>
                </a:solidFill>
                <a:latin typeface="Times New Roman"/>
                <a:ea typeface="Times New Roman"/>
              </a:rPr>
              <a:t>Апастовского</a:t>
            </a: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 муниципального района</a:t>
            </a:r>
            <a:endParaRPr lang="ru-RU" sz="14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  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990099"/>
                </a:solidFill>
                <a:latin typeface="Times New Roman"/>
                <a:ea typeface="Times New Roman"/>
              </a:rPr>
              <a:t>                                </a:t>
            </a:r>
            <a:r>
              <a:rPr lang="ru-RU" b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                      </a:t>
            </a:r>
            <a:r>
              <a:rPr lang="ru-RU" sz="2000" b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Доклад </a:t>
            </a:r>
            <a:r>
              <a:rPr lang="ru-RU" sz="2000" b="1" dirty="0">
                <a:solidFill>
                  <a:srgbClr val="990099"/>
                </a:solidFill>
                <a:latin typeface="Times New Roman"/>
                <a:ea typeface="Times New Roman"/>
              </a:rPr>
              <a:t>на тему:</a:t>
            </a:r>
            <a:endParaRPr lang="ru-RU" sz="20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990099"/>
                </a:solidFill>
                <a:latin typeface="Times New Roman"/>
                <a:ea typeface="Times New Roman"/>
              </a:rPr>
              <a:t>«Формирование  универсальных умений и универсальных учебных действий учащихся в свете требований ФГОС на уроках биологии ».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r>
              <a:rPr lang="ru-RU" sz="20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20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Автор: </a:t>
            </a:r>
            <a:r>
              <a:rPr lang="ru-RU" sz="1200" dirty="0" err="1">
                <a:solidFill>
                  <a:srgbClr val="990099"/>
                </a:solidFill>
                <a:latin typeface="Times New Roman"/>
                <a:ea typeface="Times New Roman"/>
              </a:rPr>
              <a:t>Хайбуллина</a:t>
            </a: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srgbClr val="990099"/>
                </a:solidFill>
                <a:latin typeface="Times New Roman"/>
                <a:ea typeface="Times New Roman"/>
              </a:rPr>
              <a:t>Фания</a:t>
            </a: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srgbClr val="990099"/>
                </a:solidFill>
                <a:latin typeface="Times New Roman"/>
                <a:ea typeface="Times New Roman"/>
              </a:rPr>
              <a:t>Фаридовна</a:t>
            </a: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учитель биологии и химии 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solidFill>
                  <a:srgbClr val="990099"/>
                </a:solidFill>
                <a:latin typeface="Times New Roman"/>
                <a:ea typeface="Times New Roman"/>
              </a:rPr>
              <a:t>I</a:t>
            </a: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srgbClr val="990099"/>
                </a:solidFill>
                <a:latin typeface="Times New Roman"/>
                <a:ea typeface="Times New Roman"/>
              </a:rPr>
              <a:t>квалификацонной</a:t>
            </a:r>
            <a:r>
              <a:rPr lang="ru-RU" sz="1200" dirty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srgbClr val="990099"/>
                </a:solidFill>
                <a:latin typeface="Times New Roman"/>
                <a:ea typeface="Times New Roman"/>
              </a:rPr>
              <a:t>котегории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 </a:t>
            </a:r>
            <a:endParaRPr lang="ru-RU" sz="1100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990099"/>
                </a:solidFill>
                <a:latin typeface="Times New Roman"/>
                <a:ea typeface="Times New Roman"/>
              </a:rPr>
              <a:t>  2014</a:t>
            </a:r>
            <a:endParaRPr lang="ru-RU" sz="1100" dirty="0">
              <a:solidFill>
                <a:srgbClr val="990099"/>
              </a:solidFill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b="1" dirty="0" smtClean="0">
                <a:solidFill>
                  <a:srgbClr val="7030A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Спасибо за внимание!</a:t>
            </a:r>
            <a:endParaRPr lang="ru-RU" sz="6600" b="1" dirty="0">
              <a:solidFill>
                <a:srgbClr val="7030A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990099"/>
                </a:solidFill>
                <a:latin typeface="Times New Roman"/>
                <a:ea typeface="Times New Roman"/>
              </a:rPr>
              <a:t> </a:t>
            </a:r>
            <a:r>
              <a:rPr lang="ru-RU" sz="40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«Универсальные </a:t>
            </a:r>
            <a:r>
              <a:rPr lang="ru-RU" sz="4000" b="1" i="1" dirty="0">
                <a:solidFill>
                  <a:srgbClr val="990099"/>
                </a:solidFill>
                <a:latin typeface="Times New Roman"/>
                <a:ea typeface="Times New Roman"/>
              </a:rPr>
              <a:t>учебные действия» </a:t>
            </a:r>
            <a:r>
              <a:rPr lang="ru-RU" sz="4000" dirty="0">
                <a:solidFill>
                  <a:srgbClr val="990099"/>
                </a:solidFill>
                <a:latin typeface="Times New Roman"/>
                <a:ea typeface="Times New Roman"/>
              </a:rPr>
              <a:t>(УУД): </a:t>
            </a: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2400" i="1" dirty="0">
                <a:latin typeface="Times New Roman"/>
                <a:ea typeface="Times New Roman"/>
              </a:rPr>
              <a:t>в широком значении означает способность субъекта к саморазвитию и самосовершенствованию путем сознательного и активного присвоения нового социального опыта; </a:t>
            </a:r>
            <a:endParaRPr lang="ru-RU" sz="2400" i="1" dirty="0" smtClean="0"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</a:pPr>
            <a:endParaRPr lang="ru-RU" sz="24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i="1" dirty="0">
                <a:latin typeface="Times New Roman"/>
                <a:ea typeface="Times New Roman"/>
              </a:rPr>
              <a:t>в более узком (собственно психологическом значении) определяется как совокупность действий учащегося, обеспечивающих его культурную идентичность, социальную компетентность, толерантность, способность к самостоятельному усвоению новых знаний и умений, включая организацию этого процесса. 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3671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Виды </a:t>
            </a:r>
            <a:r>
              <a:rPr lang="ru-RU" sz="2400" b="1" dirty="0">
                <a:solidFill>
                  <a:srgbClr val="990099"/>
                </a:solidFill>
                <a:latin typeface="Times New Roman"/>
                <a:ea typeface="Times New Roman"/>
              </a:rPr>
              <a:t>универсальных </a:t>
            </a:r>
            <a:endParaRPr lang="ru-RU" sz="2400" b="1" dirty="0" smtClean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400" b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учебных </a:t>
            </a:r>
            <a:r>
              <a:rPr lang="ru-RU" sz="2400" b="1" dirty="0">
                <a:solidFill>
                  <a:srgbClr val="990099"/>
                </a:solidFill>
                <a:latin typeface="Times New Roman"/>
                <a:ea typeface="Times New Roman"/>
              </a:rPr>
              <a:t>действий</a:t>
            </a:r>
            <a:endParaRPr lang="ru-RU" sz="2400" dirty="0">
              <a:solidFill>
                <a:srgbClr val="99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205198"/>
            <a:ext cx="2342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Личностный</a:t>
            </a:r>
            <a:endParaRPr lang="ru-RU" sz="2800" b="1" i="1" dirty="0">
              <a:solidFill>
                <a:srgbClr val="9900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0666" y="3479142"/>
            <a:ext cx="2577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Регулятивный</a:t>
            </a:r>
            <a:r>
              <a:rPr lang="ru-RU" sz="2800" b="1" i="1" dirty="0" smtClean="0">
                <a:latin typeface="Times New Roman"/>
                <a:ea typeface="Times New Roman"/>
              </a:rPr>
              <a:t>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95631" y="3479142"/>
            <a:ext cx="2912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Познавательный</a:t>
            </a:r>
            <a:endParaRPr lang="ru-RU" sz="2800" dirty="0">
              <a:solidFill>
                <a:srgbClr val="99009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2120" y="2205198"/>
            <a:ext cx="3269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Коммуникативный</a:t>
            </a:r>
            <a:endParaRPr lang="ru-RU" sz="2800" dirty="0">
              <a:solidFill>
                <a:srgbClr val="990099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5" y="4509120"/>
            <a:ext cx="594797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Логические действия</a:t>
            </a:r>
          </a:p>
          <a:p>
            <a:r>
              <a:rPr lang="ru-RU" i="1" dirty="0" smtClean="0">
                <a:solidFill>
                  <a:srgbClr val="990099"/>
                </a:solidFill>
                <a:latin typeface="Times New Roman"/>
              </a:rPr>
              <a:t>           (имеют наиболее общий (всеобщий)характер)</a:t>
            </a:r>
            <a:endParaRPr lang="ru-RU" dirty="0">
              <a:solidFill>
                <a:srgbClr val="990099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771800" y="1667709"/>
            <a:ext cx="720080" cy="1811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 flipH="1">
            <a:off x="1350666" y="1412776"/>
            <a:ext cx="1637158" cy="792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88024" y="1667709"/>
            <a:ext cx="457200" cy="1820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084168" y="1412776"/>
            <a:ext cx="10244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Прямая со стрелкой 3071"/>
          <p:cNvCxnSpPr/>
          <p:nvPr/>
        </p:nvCxnSpPr>
        <p:spPr>
          <a:xfrm>
            <a:off x="3995936" y="1667709"/>
            <a:ext cx="0" cy="2985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439" y="404664"/>
            <a:ext cx="84249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Приемы формирования познавательных УУД</a:t>
            </a:r>
          </a:p>
          <a:p>
            <a:pPr lvl="0"/>
            <a:r>
              <a:rPr lang="ru-RU" sz="2000" i="1" dirty="0" smtClean="0">
                <a:solidFill>
                  <a:prstClr val="black"/>
                </a:solidFill>
                <a:latin typeface="Times New Roman"/>
              </a:rPr>
              <a:t>(В предметах естественно-математического цикла играет ведущую роль)</a:t>
            </a:r>
          </a:p>
          <a:p>
            <a:pPr lvl="0"/>
            <a:endParaRPr lang="ru-RU" sz="2000" i="1" dirty="0">
              <a:solidFill>
                <a:prstClr val="black"/>
              </a:solidFill>
              <a:latin typeface="Times New Roman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prstClr val="black"/>
                </a:solidFill>
                <a:latin typeface="Times New Roman"/>
              </a:rPr>
              <a:t>ф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ормулирование цели;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prstClr val="black"/>
                </a:solidFill>
                <a:latin typeface="Times New Roman"/>
              </a:rPr>
              <a:t>о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бучение приемам поиска информации: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       - информации в  Интернете;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       - печатные источники, учебники;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       - работа с таблицами, графиками;</a:t>
            </a:r>
          </a:p>
          <a:p>
            <a:pPr lvl="0"/>
            <a:endParaRPr lang="ru-RU" sz="2000" dirty="0">
              <a:solidFill>
                <a:prstClr val="black"/>
              </a:solidFill>
              <a:latin typeface="Times New Roman"/>
            </a:endParaRPr>
          </a:p>
          <a:p>
            <a:pPr lvl="0"/>
            <a:endParaRPr lang="ru-RU" sz="2000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4991"/>
              </p:ext>
            </p:extLst>
          </p:nvPr>
        </p:nvGraphicFramePr>
        <p:xfrm>
          <a:off x="899592" y="4941168"/>
          <a:ext cx="6614298" cy="1464464"/>
        </p:xfrm>
        <a:graphic>
          <a:graphicData uri="http://schemas.openxmlformats.org/drawingml/2006/table">
            <a:tbl>
              <a:tblPr firstRow="1" firstCol="1" bandRow="1"/>
              <a:tblGrid>
                <a:gridCol w="1843161"/>
                <a:gridCol w="1556219"/>
                <a:gridCol w="1657967"/>
                <a:gridCol w="1556951"/>
              </a:tblGrid>
              <a:tr h="91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 Составные вещества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Плазма крови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Первичная моча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Вторичная моча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Белки, жиры, гликоген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7–9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Отсутствует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Отсутствует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Глюкоза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Отсутствует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Натрий (в составе солей)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0,3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Хлор (в составе солей)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0,37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0,37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0,7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Калий (в составе солей)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0,15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Мочевина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2,0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Мочевая кислота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0,004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0,004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0,05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954" y="2954288"/>
            <a:ext cx="841583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Пользуясь таблицей 1 «Сравнительный состав плазмы крови, первичной и вторичной мочи организма человека», ответьте на следующие вопросы: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Концентрация какого вещества практически остается неизменной по мере превращения плазмы крови во вторичную мочу? Какое вещество и почему отсутствует в составе вторичной мочи по сравнению с первичной?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Таблица 1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solidFill>
                  <a:srgbClr val="990099"/>
                </a:solidFill>
                <a:latin typeface="Times New Roman"/>
                <a:ea typeface="Times New Roman"/>
              </a:rPr>
              <a:t>Приемы формирования познавательных </a:t>
            </a:r>
            <a:r>
              <a:rPr lang="ru-RU" sz="24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логических УУД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Умение </a:t>
            </a: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анализировать;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1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Какие положения составляют основу клеточной теории?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2. Анализ через синтез: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….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пример паразитизма, а лишайник - ….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Умение классифицировать;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Найдите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соответствие: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Цветок                организм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Амеба                  орган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Луг                        клетка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медведь               биогеоценоз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Умение обобщать</a:t>
            </a:r>
            <a:r>
              <a:rPr lang="ru-RU" sz="1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;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: Выстроить логические цепочки, т.е. упорядочить набор слов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. -Плод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почка, семя, цветок.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Клетка, лес, растительность, береза, ядро, лист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Умение </a:t>
            </a: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проводить </a:t>
            </a:r>
            <a:r>
              <a:rPr lang="ru-RU" sz="2400" i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аналогии;</a:t>
            </a:r>
            <a:r>
              <a:rPr lang="ru-RU" sz="2400" u="sng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Нахождение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закономерности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Ядро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информация, хлоропласт – фотосинтез, мембрана -?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Умение синтезировать;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 чем идет речь: анаболизм, катаболизм, синтез, распад, ассимиляция,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диссимиляция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?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400" i="1" u="sng" dirty="0">
                <a:solidFill>
                  <a:prstClr val="black"/>
                </a:solidFill>
                <a:latin typeface="Times New Roman"/>
                <a:ea typeface="Times New Roman"/>
              </a:rPr>
              <a:t>Умение </a:t>
            </a:r>
            <a:r>
              <a:rPr lang="ru-RU" sz="2400" i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сравнивать;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Например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: Работа с рисунками,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работа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с коллекциями,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выполнение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лабораторных работ,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составление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сравнительных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таблиц. </a:t>
            </a:r>
            <a:r>
              <a:rPr lang="ru-RU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и.т.д</a:t>
            </a:r>
            <a:endParaRPr lang="ru-RU" sz="2400" i="1" u="sng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sz="2400" i="1" u="sng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07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990099"/>
                </a:solidFill>
                <a:latin typeface="Times New Roman"/>
                <a:ea typeface="Times New Roman"/>
              </a:rPr>
              <a:t>Рекомендации по формированию </a:t>
            </a:r>
            <a:r>
              <a:rPr lang="ru-RU" sz="24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познавательных УУД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1. Если вы хотите чтобы школьники усвоили материал, </a:t>
            </a:r>
            <a:r>
              <a:rPr lang="ru-RU" sz="1600" b="1" dirty="0">
                <a:latin typeface="Times New Roman"/>
                <a:ea typeface="Times New Roman"/>
              </a:rPr>
              <a:t>научите их 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мыслить системно</a:t>
            </a:r>
            <a:r>
              <a:rPr lang="ru-RU" sz="1600" dirty="0">
                <a:latin typeface="Times New Roman"/>
                <a:ea typeface="Times New Roman"/>
              </a:rPr>
              <a:t> (например, основное понятие - пример - значение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материала).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2. Помогите ученикам овладеть наиболее продуктивными методами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учебно-познавательной деятельности, </a:t>
            </a:r>
            <a:r>
              <a:rPr lang="ru-RU" sz="1600" b="1" dirty="0">
                <a:latin typeface="Times New Roman"/>
                <a:ea typeface="Times New Roman"/>
              </a:rPr>
              <a:t>учите </a:t>
            </a:r>
            <a:r>
              <a:rPr lang="ru-RU" sz="1600" dirty="0" err="1">
                <a:latin typeface="Times New Roman"/>
                <a:ea typeface="Times New Roman"/>
              </a:rPr>
              <a:t>иx</a:t>
            </a: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</a:rPr>
              <a:t>учиться.</a:t>
            </a:r>
            <a:r>
              <a:rPr lang="ru-RU" sz="1600" dirty="0">
                <a:latin typeface="Times New Roman"/>
                <a:ea typeface="Times New Roman"/>
              </a:rPr>
              <a:t> Используйте схемы, планы, чтобы обеспечить усвоение системы знаний.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3. Помните, что знает не тот, кто пересказывает, а тот, кто использует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на практике</a:t>
            </a:r>
            <a:r>
              <a:rPr lang="ru-RU" sz="1600" b="1" dirty="0">
                <a:latin typeface="Times New Roman"/>
                <a:ea typeface="Times New Roman"/>
              </a:rPr>
              <a:t>. Научите ученика применять свои знания. 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4. </a:t>
            </a:r>
            <a:r>
              <a:rPr lang="ru-RU" sz="1600" b="1" dirty="0">
                <a:latin typeface="Times New Roman"/>
                <a:ea typeface="Times New Roman"/>
              </a:rPr>
              <a:t>Творческое мышление</a:t>
            </a:r>
            <a:r>
              <a:rPr lang="ru-RU" sz="1600" dirty="0">
                <a:latin typeface="Times New Roman"/>
                <a:ea typeface="Times New Roman"/>
              </a:rPr>
              <a:t> развивайте всесторонним анализом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проблем; познавательные задачи решайте несколькими способами, чаще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практикуйте творческие задачи</a:t>
            </a:r>
            <a:r>
              <a:rPr lang="ru-RU" sz="1600" dirty="0" smtClean="0"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algn="ctr"/>
            <a:r>
              <a:rPr lang="ru-RU" sz="24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Рекомендации по формированию личностных УУД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1. </a:t>
            </a:r>
            <a:r>
              <a:rPr lang="ru-RU" sz="1600" dirty="0">
                <a:latin typeface="Times New Roman"/>
                <a:ea typeface="Times New Roman"/>
              </a:rPr>
              <a:t>Помните, что каждый ребенок – индивидуален. Помогите найти в нем его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индивидуальные личные особенности.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2. Помогите раскрыть и развить в каждом ученике его сильные и позитивные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личные качества и умения.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3. Организуя учебную деятельность по предмету, учитывайте индивидуально-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психологические особенности каждого ученика. Используйте данные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психологической диагностики.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4. Помните, что главным является не предмет, которому вы учите, а личность, которую вы формируете. </a:t>
            </a:r>
            <a:r>
              <a:rPr lang="ru-RU" sz="1600" i="1" u="sng" dirty="0">
                <a:latin typeface="Times New Roman"/>
                <a:ea typeface="Times New Roman"/>
              </a:rPr>
              <a:t>Не предмет формирует личность, а учитель своей деятельностью, связанной</a:t>
            </a:r>
            <a:r>
              <a:rPr lang="ru-RU" sz="1600" dirty="0">
                <a:latin typeface="Times New Roman"/>
                <a:ea typeface="Times New Roman"/>
              </a:rPr>
              <a:t> с изучением предмета.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 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6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548680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i="1" dirty="0">
                <a:solidFill>
                  <a:srgbClr val="990099"/>
                </a:solidFill>
                <a:latin typeface="Times New Roman"/>
                <a:ea typeface="Times New Roman"/>
              </a:rPr>
              <a:t>Рекомендации по формированию </a:t>
            </a:r>
            <a:r>
              <a:rPr lang="ru-RU" sz="24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регулятивных УУД</a:t>
            </a:r>
            <a:endParaRPr lang="ru-RU" sz="2400" i="1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1. </a:t>
            </a:r>
            <a:r>
              <a:rPr lang="ru-RU" sz="1600" i="1" dirty="0">
                <a:latin typeface="Times New Roman"/>
                <a:ea typeface="Times New Roman"/>
              </a:rPr>
              <a:t>Научите ученика</a:t>
            </a:r>
            <a:r>
              <a:rPr lang="ru-RU" sz="1600" dirty="0">
                <a:latin typeface="Times New Roman"/>
                <a:ea typeface="Times New Roman"/>
              </a:rPr>
              <a:t> контролировать свою речь при выражении своей точки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зрения по заданной тематике.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2. </a:t>
            </a:r>
            <a:r>
              <a:rPr lang="ru-RU" sz="1600" i="1" dirty="0">
                <a:latin typeface="Times New Roman"/>
                <a:ea typeface="Times New Roman"/>
              </a:rPr>
              <a:t>Научите ученика</a:t>
            </a:r>
            <a:r>
              <a:rPr lang="ru-RU" sz="1600" dirty="0">
                <a:latin typeface="Times New Roman"/>
                <a:ea typeface="Times New Roman"/>
              </a:rPr>
              <a:t> контролировать, выполнять свои действия по заданному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образцу и правилу.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3. </a:t>
            </a:r>
            <a:r>
              <a:rPr lang="ru-RU" sz="1600" i="1" dirty="0">
                <a:latin typeface="Times New Roman"/>
                <a:ea typeface="Times New Roman"/>
              </a:rPr>
              <a:t>Помогите ученику</a:t>
            </a:r>
            <a:r>
              <a:rPr lang="ru-RU" sz="1600" dirty="0">
                <a:latin typeface="Times New Roman"/>
                <a:ea typeface="Times New Roman"/>
              </a:rPr>
              <a:t> научиться адекватно, оценивать выполненную им работу.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Научите исправлять ошибки. 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799" y="2487672"/>
            <a:ext cx="842493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i="1" dirty="0">
                <a:solidFill>
                  <a:srgbClr val="990099"/>
                </a:solidFill>
                <a:latin typeface="Times New Roman"/>
                <a:ea typeface="Times New Roman"/>
              </a:rPr>
              <a:t>Рекомендации по формированию </a:t>
            </a:r>
            <a:r>
              <a:rPr lang="ru-RU" sz="2400" b="1" i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коммуникативных УУД</a:t>
            </a:r>
            <a:endParaRPr lang="ru-RU" sz="2400" i="1" dirty="0">
              <a:solidFill>
                <a:srgbClr val="990099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1. Научите школьника высказывать свои мысли. Во время его ответа на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вопрос задавайте ему наводящие вопросы.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2. Не бойтесь «не стандартных уроков», попробуйте различные виды игр,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дискуссий и групповой работы для освоения материала по вашему предмету.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3. Составите для учеников алгоритм пересказа текста материала.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4. Организовывая групповую работу или в парах, напомните ребятам о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правилах ведения дискуссии, беседы.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5. Приучите ученика самого задавать уточняющие вопросы по материалу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(например: кто? Что? Почему? Зачем? Откуда? и т.д.), переспрашивать,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уточнять.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6. Изучайте и учитывайте жизненный опыт учеников, их интересы,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особенности развития. 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 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71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37289"/>
              </p:ext>
            </p:extLst>
          </p:nvPr>
        </p:nvGraphicFramePr>
        <p:xfrm>
          <a:off x="539552" y="705272"/>
          <a:ext cx="7848872" cy="5784188"/>
        </p:xfrm>
        <a:graphic>
          <a:graphicData uri="http://schemas.openxmlformats.org/drawingml/2006/table">
            <a:tbl>
              <a:tblPr firstRow="1" firstCol="1" bandRow="1"/>
              <a:tblGrid>
                <a:gridCol w="1584176"/>
                <a:gridCol w="6264696"/>
              </a:tblGrid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     Виды УУД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Виды заданий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Личностные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Участие в проектах; 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подведение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итогов урока;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творческие задания;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мысленное воспроизведение картины, ситуации;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самооценка события, происшествия;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дневники достижений.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Познавательные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«Найди отличия» (можно задать их количество);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«Поиск лишнего»;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«Лабиринты»;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составление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схем-опор;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работа с разного вида таблицами;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составление и распознавание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Регулятивные 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Преднамеренные ошибки»;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поиск информации в предложенных источниках;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взаимоконтроль;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диспут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заучивание материала наизусть в классе;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«Ищу ошибки»;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КОНОП (контрольный опрос на определенную проблему).  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Коммуникативные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Составь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задание партнеру;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отзыв на работу товарища;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групповая работа по составлению кроссворда;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магнитофонный опрос;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«Отгадай, о ком говорим»;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«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подготовь рассказ...», «опиши устно...», «объясни...» …  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289774"/>
            <a:ext cx="8352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заданий, формирующие УУД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147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990099"/>
                </a:solidFill>
                <a:latin typeface="Times New Roman"/>
                <a:ea typeface="Times New Roman"/>
              </a:rPr>
              <a:t>Технологическая  карта для  проблемного  урока 8 класс биология</a:t>
            </a:r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8081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Тема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:</a:t>
            </a:r>
            <a:r>
              <a:rPr lang="ru-RU" dirty="0">
                <a:solidFill>
                  <a:srgbClr val="7030A0"/>
                </a:solidFill>
                <a:latin typeface="Times New Roman"/>
                <a:ea typeface="Times New Roman"/>
              </a:rPr>
              <a:t> "Пищеварение в желудке</a:t>
            </a:r>
            <a:r>
              <a:rPr lang="ru-RU" dirty="0" smtClean="0">
                <a:solidFill>
                  <a:srgbClr val="7030A0"/>
                </a:solidFill>
                <a:latin typeface="Times New Roman"/>
                <a:ea typeface="Times New Roman"/>
              </a:rPr>
              <a:t>". </a:t>
            </a: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Этап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урока:</a:t>
            </a:r>
            <a:r>
              <a:rPr lang="ru-RU" dirty="0">
                <a:solidFill>
                  <a:srgbClr val="7030A0"/>
                </a:solidFill>
                <a:latin typeface="Times New Roman"/>
                <a:ea typeface="Times New Roman"/>
              </a:rPr>
              <a:t> Изучение нового материала.</a:t>
            </a:r>
            <a:endParaRPr lang="ru-RU" dirty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337084"/>
              </p:ext>
            </p:extLst>
          </p:nvPr>
        </p:nvGraphicFramePr>
        <p:xfrm>
          <a:off x="409748" y="1050142"/>
          <a:ext cx="8352927" cy="5700476"/>
        </p:xfrm>
        <a:graphic>
          <a:graphicData uri="http://schemas.openxmlformats.org/drawingml/2006/table">
            <a:tbl>
              <a:tblPr firstRow="1" firstCol="1" bandRow="1"/>
              <a:tblGrid>
                <a:gridCol w="1368151"/>
                <a:gridCol w="2520280"/>
                <a:gridCol w="4464496"/>
              </a:tblGrid>
              <a:tr h="41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Содержание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проб-ой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ситуации.</a:t>
                      </a: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Действия ученика по решению. </a:t>
                      </a: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Развиваемые УУД. </a:t>
                      </a: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55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Рассказ учителя о строении желудка и о пищеварении в нём. В конце рассказа учитель подводит учащихся к ситуации, когда они сами должны увидеть проблему и сформулировать её.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Какой проблемный вопрос вы могли бы поставить, проанализировав услышанное?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Учащиеся самостоятельно формулируют проблемный вопрос.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Какие химические превращения происходят с пищей под действием желудочного сока? 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Как это можно исследовать?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Для того чтобы ответить на этот проблемный вопрос, учащиеся разбиваются на группы и с помощью учителя выполняют лабораторную работу «Действие желудочного сока на белок». Результаты наблюдения заносятся в таблицу «Действие желудочного сока на белки». На основании опыта и после обсуждения в группах учащиеся приходят к выводу о влиянии желудочного сока на белок. 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Вывод: Белки расщепляются под воздействием ферментов желудочного сока, которые действуют лишь при определённой температуре и в кислой среде.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romanUcPeriod"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Познавательные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УУД: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Общеучебные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 УД: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поиск и выделение необходимой информации;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умение структурировать знания; 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romanU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смысловое чтение, извлечение необходимой информации из прочитанного текста, определение основной и второстепенной информации. 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2. Логические УД: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анализ объектов с целью выделения признаков (существенных и несущественных);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выбор оснований и критериев для сравнивания и классификации объектов;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установление причинно-следственных связей;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синтез как составление целого из частей. 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3. Постановка и решение проблемы: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формулирование проблемы.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II. Коммуникативные УУД: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планирование учебного сотрудничества с учителем и сверстниками - определение цели, функций участников, способов взаимодействия;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умение достаточно полно и точно выражать свои мысли в соответствии с задачами и условиями коммуникации; </a:t>
                      </a:r>
                      <a:b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 владение монологической и диалогической формами речи в соответствии с грамматическими и синтаксическими нормами родного языка. </a:t>
                      </a:r>
                    </a:p>
                  </a:txBody>
                  <a:tcPr marL="22052" marR="22052" marT="5513" marB="5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4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кина Л. П. Шаблон (фон) презентации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(фон) презентации10</Template>
  <TotalTime>120</TotalTime>
  <Words>924</Words>
  <Application>Microsoft Office PowerPoint</Application>
  <PresentationFormat>Экран (4:3)</PresentationFormat>
  <Paragraphs>172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Фокина Л. П. Шаблон (фон) презентации10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Фагим</cp:lastModifiedBy>
  <cp:revision>11</cp:revision>
  <dcterms:created xsi:type="dcterms:W3CDTF">2013-07-10T06:51:26Z</dcterms:created>
  <dcterms:modified xsi:type="dcterms:W3CDTF">2014-08-24T13:38:26Z</dcterms:modified>
</cp:coreProperties>
</file>