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0"/>
  </p:notesMasterIdLst>
  <p:sldIdLst>
    <p:sldId id="292" r:id="rId2"/>
    <p:sldId id="295" r:id="rId3"/>
    <p:sldId id="294" r:id="rId4"/>
    <p:sldId id="274" r:id="rId5"/>
    <p:sldId id="275" r:id="rId6"/>
    <p:sldId id="276" r:id="rId7"/>
    <p:sldId id="296" r:id="rId8"/>
    <p:sldId id="280" r:id="rId9"/>
    <p:sldId id="279" r:id="rId10"/>
    <p:sldId id="281" r:id="rId11"/>
    <p:sldId id="282" r:id="rId12"/>
    <p:sldId id="283" r:id="rId13"/>
    <p:sldId id="284" r:id="rId14"/>
    <p:sldId id="285" r:id="rId15"/>
    <p:sldId id="298" r:id="rId16"/>
    <p:sldId id="300" r:id="rId17"/>
    <p:sldId id="302" r:id="rId18"/>
    <p:sldId id="304" r:id="rId19"/>
    <p:sldId id="306" r:id="rId20"/>
    <p:sldId id="289" r:id="rId21"/>
    <p:sldId id="290" r:id="rId22"/>
    <p:sldId id="307" r:id="rId23"/>
    <p:sldId id="309" r:id="rId24"/>
    <p:sldId id="310" r:id="rId25"/>
    <p:sldId id="311" r:id="rId26"/>
    <p:sldId id="312" r:id="rId27"/>
    <p:sldId id="259" r:id="rId28"/>
    <p:sldId id="260" r:id="rId29"/>
    <p:sldId id="270" r:id="rId30"/>
    <p:sldId id="258" r:id="rId31"/>
    <p:sldId id="271" r:id="rId32"/>
    <p:sldId id="272" r:id="rId33"/>
    <p:sldId id="273" r:id="rId34"/>
    <p:sldId id="313" r:id="rId35"/>
    <p:sldId id="269" r:id="rId36"/>
    <p:sldId id="314" r:id="rId37"/>
    <p:sldId id="315" r:id="rId38"/>
    <p:sldId id="316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6" autoAdjust="0"/>
    <p:restoredTop sz="95599" autoAdjust="0"/>
  </p:normalViewPr>
  <p:slideViewPr>
    <p:cSldViewPr>
      <p:cViewPr>
        <p:scale>
          <a:sx n="73" d="100"/>
          <a:sy n="73" d="100"/>
        </p:scale>
        <p:origin x="-106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E36D5-1EF3-4D2A-ABFB-9161F878212B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7EE8D-A217-457F-954B-D364E679CB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7EE8D-A217-457F-954B-D364E679CB7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7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jpeg"/><Relationship Id="rId5" Type="http://schemas.openxmlformats.org/officeDocument/2006/relationships/image" Target="../media/image12.jpeg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9.emf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7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3929066"/>
            <a:ext cx="8389967" cy="114300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на тему «Электрические явления»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500702"/>
            <a:ext cx="8429684" cy="10001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Учитель математики и физики </a:t>
            </a:r>
            <a:r>
              <a:rPr lang="ru-RU" dirty="0" err="1" smtClean="0">
                <a:solidFill>
                  <a:srgbClr val="FFFF00"/>
                </a:solidFill>
              </a:rPr>
              <a:t>Вильданшина</a:t>
            </a:r>
            <a:r>
              <a:rPr lang="ru-RU" smtClean="0">
                <a:solidFill>
                  <a:srgbClr val="FFFF00"/>
                </a:solidFill>
              </a:rPr>
              <a:t> </a:t>
            </a:r>
            <a:r>
              <a:rPr lang="ru-RU" smtClean="0">
                <a:solidFill>
                  <a:srgbClr val="FFFF00"/>
                </a:solidFill>
              </a:rPr>
              <a:t>А.Г.</a:t>
            </a:r>
            <a:endParaRPr lang="ru-RU" dirty="0" smtClean="0">
              <a:solidFill>
                <a:srgbClr val="FFFF00"/>
              </a:solidFill>
            </a:endParaRP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МБОУ </a:t>
            </a:r>
            <a:r>
              <a:rPr lang="ru-RU" dirty="0" err="1" smtClean="0">
                <a:solidFill>
                  <a:srgbClr val="FFFF00"/>
                </a:solidFill>
              </a:rPr>
              <a:t>Корликовская</a:t>
            </a:r>
            <a:r>
              <a:rPr lang="ru-RU" dirty="0" smtClean="0">
                <a:solidFill>
                  <a:srgbClr val="FFFF00"/>
                </a:solidFill>
              </a:rPr>
              <a:t> ОСШ</a:t>
            </a:r>
            <a:endParaRPr lang="ru-RU" dirty="0" smtClean="0">
              <a:solidFill>
                <a:srgbClr val="FFFF00"/>
              </a:solidFill>
            </a:endParaRPr>
          </a:p>
          <a:p>
            <a:pPr algn="ctr"/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95374" y="39688"/>
            <a:ext cx="7262840" cy="35321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«Звёздный час»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25602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2) По какой формуле можно рассчитать работу электрического тока?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42915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A=</a:t>
            </a:r>
            <a:r>
              <a:rPr lang="en-US" sz="4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UIt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;</a:t>
            </a:r>
            <a:endParaRPr lang="ru-RU" sz="44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2) I=U/R;</a:t>
            </a:r>
            <a:endParaRPr lang="ru-RU" sz="44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1) A=</a:t>
            </a:r>
            <a:r>
              <a:rPr lang="en-US" sz="17600" b="1" dirty="0" err="1" smtClean="0">
                <a:solidFill>
                  <a:srgbClr val="0070C0"/>
                </a:solidFill>
              </a:rPr>
              <a:t>UIt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2) I=U/R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3) R=</a:t>
            </a:r>
            <a:r>
              <a:rPr lang="en-US" sz="17600" b="1" dirty="0" err="1" smtClean="0">
                <a:solidFill>
                  <a:srgbClr val="0070C0"/>
                </a:solidFill>
              </a:rPr>
              <a:t>ρl</a:t>
            </a:r>
            <a:r>
              <a:rPr lang="en-US" sz="17600" b="1" dirty="0" smtClean="0">
                <a:solidFill>
                  <a:srgbClr val="0070C0"/>
                </a:solidFill>
              </a:rPr>
              <a:t>/S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4) U=IR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5) Q=I</a:t>
            </a:r>
            <a:r>
              <a:rPr lang="en-US" sz="17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17600" b="1" dirty="0" smtClean="0">
                <a:solidFill>
                  <a:srgbClr val="0070C0"/>
                </a:solidFill>
              </a:rPr>
              <a:t>Rt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6) I=I</a:t>
            </a:r>
            <a:r>
              <a:rPr lang="en-US" sz="176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17600" b="1" dirty="0" smtClean="0">
                <a:solidFill>
                  <a:srgbClr val="0070C0"/>
                </a:solidFill>
              </a:rPr>
              <a:t>+I</a:t>
            </a:r>
            <a:r>
              <a:rPr lang="en-US" sz="17600" b="1" baseline="-25000" dirty="0" smtClean="0">
                <a:solidFill>
                  <a:srgbClr val="0070C0"/>
                </a:solidFill>
              </a:rPr>
              <a:t>2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3) R=</a:t>
            </a:r>
            <a:r>
              <a:rPr lang="en-US" sz="44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ρl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/S;</a:t>
            </a:r>
            <a:endParaRPr lang="ru-RU" sz="44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4) U=I/R;</a:t>
            </a:r>
            <a:endParaRPr lang="ru-RU" sz="44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5) Q=I</a:t>
            </a:r>
            <a:r>
              <a:rPr lang="en-US" sz="4400" baseline="30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Rt;</a:t>
            </a:r>
            <a:endParaRPr lang="ru-RU" sz="44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6) I=I</a:t>
            </a:r>
            <a:r>
              <a:rPr lang="en-US" sz="44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1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+I</a:t>
            </a:r>
            <a:r>
              <a:rPr lang="en-US" sz="4400" baseline="-25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2</a:t>
            </a:r>
            <a:endParaRPr lang="ru-RU" sz="44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15436" cy="1714512"/>
          </a:xfrm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3) Какая запись выражает закон распределения сил токов в параллельно соединённых проводниках? 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 anchor="b"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2) I=U/R;</a:t>
            </a:r>
            <a:endParaRPr lang="ru-RU" sz="40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1) A=</a:t>
            </a:r>
            <a:r>
              <a:rPr lang="en-US" sz="4000" b="1" dirty="0" err="1" smtClean="0">
                <a:solidFill>
                  <a:srgbClr val="0070C0"/>
                </a:solidFill>
              </a:rPr>
              <a:t>UIt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2) I=U/R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3) R=</a:t>
            </a:r>
            <a:r>
              <a:rPr lang="en-US" sz="4000" b="1" dirty="0" err="1" smtClean="0">
                <a:solidFill>
                  <a:srgbClr val="0070C0"/>
                </a:solidFill>
              </a:rPr>
              <a:t>ρl</a:t>
            </a:r>
            <a:r>
              <a:rPr lang="en-US" sz="4000" b="1" dirty="0" smtClean="0">
                <a:solidFill>
                  <a:srgbClr val="0070C0"/>
                </a:solidFill>
              </a:rPr>
              <a:t>/S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4) U=IR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5) Q=I</a:t>
            </a:r>
            <a:r>
              <a:rPr lang="en-US" sz="40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4000" b="1" dirty="0" smtClean="0">
                <a:solidFill>
                  <a:srgbClr val="0070C0"/>
                </a:solidFill>
              </a:rPr>
              <a:t>Rt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6) I=I</a:t>
            </a:r>
            <a:r>
              <a:rPr lang="en-US" sz="40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4000" b="1" dirty="0" smtClean="0">
                <a:solidFill>
                  <a:srgbClr val="0070C0"/>
                </a:solidFill>
              </a:rPr>
              <a:t>+I</a:t>
            </a:r>
            <a:r>
              <a:rPr lang="en-US" sz="4000" b="1" baseline="-25000" dirty="0" smtClean="0">
                <a:solidFill>
                  <a:srgbClr val="0070C0"/>
                </a:solidFill>
              </a:rPr>
              <a:t>2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1643074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4) Какая формула даёт возможность определить сопротивление проводника электрическому току, не включая  его в цепь ?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4291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0070C0"/>
                </a:solidFill>
              </a:rPr>
              <a:t>1) A=</a:t>
            </a:r>
            <a:r>
              <a:rPr lang="en-US" sz="4000" b="1" dirty="0" err="1" smtClean="0">
                <a:solidFill>
                  <a:srgbClr val="0070C0"/>
                </a:solidFill>
              </a:rPr>
              <a:t>UIt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2) I=U/R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3) R=</a:t>
            </a:r>
            <a:r>
              <a:rPr lang="en-US" sz="4000" b="1" dirty="0" err="1" smtClean="0">
                <a:solidFill>
                  <a:srgbClr val="0070C0"/>
                </a:solidFill>
              </a:rPr>
              <a:t>ρl</a:t>
            </a:r>
            <a:r>
              <a:rPr lang="en-US" sz="4000" b="1" dirty="0" smtClean="0">
                <a:solidFill>
                  <a:srgbClr val="0070C0"/>
                </a:solidFill>
              </a:rPr>
              <a:t>/S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4) U=IR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5) Q=I</a:t>
            </a:r>
            <a:r>
              <a:rPr lang="en-US" sz="40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4000" b="1" dirty="0" smtClean="0">
                <a:solidFill>
                  <a:srgbClr val="0070C0"/>
                </a:solidFill>
              </a:rPr>
              <a:t>Rt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6) I=I</a:t>
            </a:r>
            <a:r>
              <a:rPr lang="en-US" sz="40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4000" b="1" dirty="0" smtClean="0">
                <a:solidFill>
                  <a:srgbClr val="0070C0"/>
                </a:solidFill>
              </a:rPr>
              <a:t>+I</a:t>
            </a:r>
            <a:r>
              <a:rPr lang="en-US" sz="4000" b="1" baseline="-25000" dirty="0" smtClean="0">
                <a:solidFill>
                  <a:srgbClr val="0070C0"/>
                </a:solidFill>
              </a:rPr>
              <a:t>2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5) Пользуясь какой формулой, можно рассчитать количество теплоты, выделяющееся в проводнике при прохождении по нему электрического тока?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 anchor="b"/>
          <a:lstStyle/>
          <a:p>
            <a:pPr algn="ctr">
              <a:buNone/>
            </a:pP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U/R;</a:t>
            </a:r>
            <a:endParaRPr lang="ru-RU" sz="40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1) A=</a:t>
            </a:r>
            <a:r>
              <a:rPr lang="en-US" sz="4000" b="1" dirty="0" err="1" smtClean="0">
                <a:solidFill>
                  <a:srgbClr val="0070C0"/>
                </a:solidFill>
              </a:rPr>
              <a:t>UIt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2) I=U/R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3) R=</a:t>
            </a:r>
            <a:r>
              <a:rPr lang="en-US" sz="4000" b="1" dirty="0" err="1" smtClean="0">
                <a:solidFill>
                  <a:srgbClr val="0070C0"/>
                </a:solidFill>
              </a:rPr>
              <a:t>ρl</a:t>
            </a:r>
            <a:r>
              <a:rPr lang="en-US" sz="4000" b="1" dirty="0" smtClean="0">
                <a:solidFill>
                  <a:srgbClr val="0070C0"/>
                </a:solidFill>
              </a:rPr>
              <a:t>/S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4) U=IR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5) Q=I</a:t>
            </a:r>
            <a:r>
              <a:rPr lang="en-US" sz="40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4000" b="1" dirty="0" smtClean="0">
                <a:solidFill>
                  <a:srgbClr val="0070C0"/>
                </a:solidFill>
              </a:rPr>
              <a:t>Rt</a:t>
            </a:r>
            <a:endParaRPr lang="ru-RU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6) I=I</a:t>
            </a:r>
            <a:r>
              <a:rPr lang="en-US" sz="40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4000" b="1" dirty="0" smtClean="0">
                <a:solidFill>
                  <a:srgbClr val="0070C0"/>
                </a:solidFill>
              </a:rPr>
              <a:t>+I</a:t>
            </a:r>
            <a:r>
              <a:rPr lang="en-US" sz="4000" b="1" baseline="-25000" dirty="0" smtClean="0">
                <a:solidFill>
                  <a:srgbClr val="0070C0"/>
                </a:solidFill>
              </a:rPr>
              <a:t>2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8229600" cy="1428760"/>
          </a:xfrm>
        </p:spPr>
        <p:txBody>
          <a:bodyPr anchor="ctr"/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latin typeface="+mn-lt"/>
              </a:rPr>
              <a:t>ПЕРВЫЙ  ТУР </a:t>
            </a:r>
            <a:endParaRPr lang="ru-RU" sz="48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1" y="2857496"/>
            <a:ext cx="5357849" cy="1214446"/>
          </a:xfrm>
          <a:ln w="38100">
            <a:noFill/>
          </a:ln>
        </p:spPr>
        <p:txBody>
          <a:bodyPr anchor="ctr">
            <a:normAutofit/>
          </a:bodyPr>
          <a:lstStyle/>
          <a:p>
            <a:pPr lvl="1">
              <a:buNone/>
            </a:pP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Задание 3</a:t>
            </a:r>
            <a:endParaRPr lang="ru-RU" sz="5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596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2892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286512" y="3500438"/>
            <a:ext cx="2714644" cy="57150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3) </a:t>
            </a:r>
            <a:r>
              <a:rPr lang="ru-RU" sz="1800" dirty="0" err="1" smtClean="0"/>
              <a:t>Аллесандро</a:t>
            </a:r>
            <a:r>
              <a:rPr lang="ru-RU" sz="1800" dirty="0" smtClean="0"/>
              <a:t> Вольта</a:t>
            </a:r>
            <a:endParaRPr lang="ru-RU" sz="1800" dirty="0"/>
          </a:p>
        </p:txBody>
      </p:sp>
      <p:pic>
        <p:nvPicPr>
          <p:cNvPr id="1026" name="Picture 2" descr="Алессандро Воль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285860"/>
            <a:ext cx="285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Александр Лодыг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285860"/>
            <a:ext cx="307183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14678" y="3643314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2) Александр Лодыгин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261313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285860"/>
            <a:ext cx="30718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14282" y="3643314"/>
            <a:ext cx="2786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1) Павел Яблочков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lblImage" descr="Ленц Эмилий Христианович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4143380"/>
            <a:ext cx="300036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643702" y="648866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6)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Эмилий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Ленц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4143380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643306" y="6488668"/>
            <a:ext cx="1995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5) Блез  Паскаль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143380"/>
            <a:ext cx="300039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57158" y="6488668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4) Борис  Якоби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0"/>
            <a:ext cx="8282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Кто открыл закон теплового </a:t>
            </a:r>
          </a:p>
          <a:p>
            <a:pPr marL="742950" indent="-74295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действия  тока?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429356" y="3714752"/>
            <a:ext cx="2714644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3) </a:t>
            </a:r>
            <a:r>
              <a:rPr lang="ru-RU" sz="1800" dirty="0" err="1" smtClean="0"/>
              <a:t>Аллесандро</a:t>
            </a:r>
            <a:r>
              <a:rPr lang="ru-RU" sz="1800" dirty="0" smtClean="0"/>
              <a:t> Вольта</a:t>
            </a:r>
            <a:endParaRPr lang="ru-RU" sz="1800" dirty="0"/>
          </a:p>
        </p:txBody>
      </p:sp>
      <p:pic>
        <p:nvPicPr>
          <p:cNvPr id="1026" name="Picture 2" descr="Алессандро Воль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18" y="1571612"/>
            <a:ext cx="2643238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Александр Лодыг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571612"/>
            <a:ext cx="3071834" cy="200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57554" y="3643314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2) Александр Лодыгин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261313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643050"/>
            <a:ext cx="2928956" cy="200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57158" y="3643314"/>
            <a:ext cx="2786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1) Павел Яблочков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lblImage" descr="Ленц Эмилий Христианович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4143380"/>
            <a:ext cx="28575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72264" y="6286520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6)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Эмилий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Ленц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14678" y="4143380"/>
            <a:ext cx="2928958" cy="215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286116" y="6286520"/>
            <a:ext cx="2154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5)  Блез  Паскаль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143380"/>
            <a:ext cx="300039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428596" y="6286520"/>
            <a:ext cx="1980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4)  Борис  Якоби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142853"/>
            <a:ext cx="8046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2) Кто изобрёл электрическую </a:t>
            </a:r>
          </a:p>
          <a:p>
            <a:pPr marL="742950" indent="-742950"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лампу?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лессандро Воль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285860"/>
            <a:ext cx="2928926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Александр Лодыг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285860"/>
            <a:ext cx="3071834" cy="229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143240" y="3643314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2)  Александр Лодыгин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261313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285860"/>
            <a:ext cx="2928956" cy="228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85720" y="3643314"/>
            <a:ext cx="2786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1) Павел Яблочков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lblImage" descr="Ленц Эмилий Христианович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4071942"/>
            <a:ext cx="300036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715140" y="6488668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6)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Эмилий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Ленц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4071942"/>
            <a:ext cx="292895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428992" y="6488668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5)  Блез  Паскаль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071942"/>
            <a:ext cx="292895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57158" y="6488668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4) Борис  Якоби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21429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3) Кто изобрёл гальванопластику?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215074" y="3643314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3)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Аллесандро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Вольта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215074" y="3571876"/>
            <a:ext cx="257176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3) </a:t>
            </a:r>
            <a:r>
              <a:rPr lang="ru-RU" sz="1800" dirty="0" err="1" smtClean="0"/>
              <a:t>Аллесандро</a:t>
            </a:r>
            <a:r>
              <a:rPr lang="ru-RU" sz="1800" dirty="0" smtClean="0"/>
              <a:t> Вольта</a:t>
            </a:r>
            <a:endParaRPr lang="ru-RU" sz="1800" dirty="0"/>
          </a:p>
        </p:txBody>
      </p:sp>
      <p:pic>
        <p:nvPicPr>
          <p:cNvPr id="1026" name="Picture 2" descr="Алессандро Воль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285860"/>
            <a:ext cx="28574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Александр Лодыг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85860"/>
            <a:ext cx="307183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14678" y="3643314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2) Александр Лодыгин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261313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285860"/>
            <a:ext cx="314324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14282" y="3643314"/>
            <a:ext cx="2786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1) Павел Яблочков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lblImage" descr="Ленц Эмилий Христианович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4143380"/>
            <a:ext cx="30003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643702" y="6488668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6) 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Эмилий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Ленц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4143380"/>
            <a:ext cx="292895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643306" y="6488668"/>
            <a:ext cx="1995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5) Блез  Паскаль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143380"/>
            <a:ext cx="314324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1472" y="6488668"/>
            <a:ext cx="1892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4) Борис  Якоби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214290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4) Кто создал первый источник длительного электрического тока в виде 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20 пар медных и цинковых кружков, разделённых кружками суконными,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смочёнными солёной водой?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6000760" y="3643314"/>
            <a:ext cx="2909894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3) </a:t>
            </a:r>
            <a:r>
              <a:rPr lang="ru-RU" sz="1800" dirty="0" err="1" smtClean="0"/>
              <a:t>Аллесандро</a:t>
            </a:r>
            <a:r>
              <a:rPr lang="ru-RU" sz="1800" dirty="0" smtClean="0"/>
              <a:t> Вольта</a:t>
            </a:r>
            <a:endParaRPr lang="ru-RU" sz="1800" dirty="0"/>
          </a:p>
        </p:txBody>
      </p:sp>
      <p:pic>
        <p:nvPicPr>
          <p:cNvPr id="1026" name="Picture 2" descr="Алессандро Воль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500174"/>
            <a:ext cx="28575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Александр Лодыг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500174"/>
            <a:ext cx="307183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86116" y="3643314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2)Александр Лодыгин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2" descr="261313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500174"/>
            <a:ext cx="292895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14282" y="3643314"/>
            <a:ext cx="2786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1) Павел Яблочков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lblImage" descr="Ленц Эмилий Христианович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4071942"/>
            <a:ext cx="30003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715140" y="6488668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6) 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Эмилий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Ленц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4071942"/>
            <a:ext cx="292895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714744" y="6488668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5) Блез  Паскаль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071942"/>
            <a:ext cx="307180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00034" y="6488668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4)  Борис  Якоби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1428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5) В 1876 г. Улицы Парижа были впервые освещены с помощью электрических свечей. Парижане назвали их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русский свет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Кто автор этого изобретения?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714480" y="642918"/>
            <a:ext cx="6048375" cy="1785950"/>
          </a:xfrm>
        </p:spPr>
        <p:txBody>
          <a:bodyPr anchor="ctr"/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ПЕРВЫЙ ТУР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967335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 1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928670"/>
            <a:ext cx="6048375" cy="1109662"/>
          </a:xfrm>
        </p:spPr>
        <p:txBody>
          <a:bodyPr anchor="ctr"/>
          <a:lstStyle/>
          <a:p>
            <a:pPr algn="ctr"/>
            <a:r>
              <a:rPr lang="ru-RU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ТУР</a:t>
            </a:r>
            <a:endParaRPr lang="ru-RU" sz="5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2000232" y="3357562"/>
            <a:ext cx="6048375" cy="696912"/>
          </a:xfrm>
        </p:spPr>
        <p:txBody>
          <a:bodyPr anchor="ctr"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Задание 1</a:t>
            </a:r>
            <a:endParaRPr lang="ru-RU" sz="54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3500438"/>
            <a:ext cx="2643206" cy="714380"/>
          </a:xfrm>
        </p:spPr>
        <p:txBody>
          <a:bodyPr anchor="ctr">
            <a:normAutofit/>
          </a:bodyPr>
          <a:lstStyle/>
          <a:p>
            <a:pPr algn="l"/>
            <a:r>
              <a:rPr lang="ru-RU" sz="2800" b="0" dirty="0" smtClean="0"/>
              <a:t>2) </a:t>
            </a:r>
            <a:r>
              <a:rPr lang="ru-RU" sz="2800" b="0" dirty="0" smtClean="0">
                <a:effectLst/>
                <a:latin typeface="+mn-lt"/>
              </a:rPr>
              <a:t>Вольтметр</a:t>
            </a:r>
            <a:endParaRPr lang="ru-RU" sz="2800" b="0" dirty="0"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74" b="7474"/>
          <a:stretch>
            <a:fillRect/>
          </a:stretch>
        </p:blipFill>
        <p:spPr bwMode="auto">
          <a:xfrm>
            <a:off x="6072198" y="1785926"/>
            <a:ext cx="28277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3500438"/>
            <a:ext cx="2786082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1) Реостат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C:\Users\1\Desktop\Новая папка (2)\P106043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Новая папка (2)\P106043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435769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\Desktop\Новая папка (2)\P106043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14678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1\Desktop\Новая папка (2)\P106043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4357694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1\Desktop\Новая папка (2)\P1060436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43636" y="4357694"/>
            <a:ext cx="2714644" cy="175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5720" y="607220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4) Амперметр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60722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5) Электрометр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6) Манометр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85728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1) Какой прибор измеряет силу тока в цепи?</a:t>
            </a:r>
            <a:endParaRPr lang="ru-RU" sz="4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3571876"/>
            <a:ext cx="2626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3)Аккумулятор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3500438"/>
            <a:ext cx="2643206" cy="714380"/>
          </a:xfrm>
        </p:spPr>
        <p:txBody>
          <a:bodyPr anchor="ctr">
            <a:normAutofit/>
          </a:bodyPr>
          <a:lstStyle/>
          <a:p>
            <a:pPr algn="l"/>
            <a:r>
              <a:rPr lang="ru-RU" sz="2800" b="0" dirty="0" smtClean="0"/>
              <a:t>2) </a:t>
            </a:r>
            <a:r>
              <a:rPr lang="ru-RU" sz="2800" b="0" dirty="0" smtClean="0">
                <a:effectLst/>
                <a:latin typeface="+mn-lt"/>
              </a:rPr>
              <a:t>Вольтметр</a:t>
            </a:r>
            <a:endParaRPr lang="ru-RU" sz="2800" b="0" dirty="0"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74" b="7474"/>
          <a:stretch>
            <a:fillRect/>
          </a:stretch>
        </p:blipFill>
        <p:spPr bwMode="auto">
          <a:xfrm>
            <a:off x="6072198" y="185736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3500438"/>
            <a:ext cx="2786082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1) Реостат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C:\Users\1\Desktop\Новая папка (2)\P106043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Новая папка (2)\P106043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4357694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\Desktop\Новая папка (2)\P106043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40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1\Desktop\Новая папка (2)\P106043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71802" y="4357694"/>
            <a:ext cx="292895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1\Desktop\Новая папка (2)\P1060436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43636" y="4357694"/>
            <a:ext cx="2786082" cy="175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5720" y="607220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4) Амперметр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60722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5) Электрометр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6) Манометр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0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25000"/>
                  </a:schemeClr>
                </a:solidFill>
              </a:rPr>
              <a:t>2)Какой прибор определяет наличие  и значение электрического заряда?</a:t>
            </a:r>
            <a:endParaRPr lang="ru-RU" sz="36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3571876"/>
            <a:ext cx="2626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3)Аккумулятор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3500438"/>
            <a:ext cx="2643206" cy="714380"/>
          </a:xfrm>
        </p:spPr>
        <p:txBody>
          <a:bodyPr anchor="ctr">
            <a:normAutofit/>
          </a:bodyPr>
          <a:lstStyle/>
          <a:p>
            <a:pPr algn="l"/>
            <a:r>
              <a:rPr lang="ru-RU" sz="2800" b="0" dirty="0" smtClean="0"/>
              <a:t>2) </a:t>
            </a:r>
            <a:r>
              <a:rPr lang="ru-RU" sz="2800" b="0" dirty="0" smtClean="0">
                <a:effectLst/>
                <a:latin typeface="+mn-lt"/>
              </a:rPr>
              <a:t>Вольтметр</a:t>
            </a:r>
            <a:endParaRPr lang="ru-RU" sz="2800" b="0" dirty="0"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7474" b="7474"/>
          <a:stretch>
            <a:fillRect/>
          </a:stretch>
        </p:blipFill>
        <p:spPr bwMode="auto">
          <a:xfrm>
            <a:off x="6072198" y="185736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3500438"/>
            <a:ext cx="2786082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1) Реостат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C:\Users\1\Desktop\Новая папка (2)\P106043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Новая папка (2)\P1060434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435769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\Desktop\Новая папка (2)\P1060435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14678" y="1785926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1\Desktop\Новая папка (2)\P1060437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071802" y="4357694"/>
            <a:ext cx="292895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1\Desktop\Новая папка (2)\P1060436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43636" y="4357694"/>
            <a:ext cx="27860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5720" y="607220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4) Амперметр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60722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5) Электрометр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6) Манометр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85728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3) Какой прибор изменяет силу тока в цепи?</a:t>
            </a:r>
            <a:endParaRPr lang="ru-RU" sz="4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3571876"/>
            <a:ext cx="2626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3)Аккумулятор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3500438"/>
            <a:ext cx="2643206" cy="714380"/>
          </a:xfrm>
        </p:spPr>
        <p:txBody>
          <a:bodyPr anchor="ctr">
            <a:normAutofit/>
          </a:bodyPr>
          <a:lstStyle/>
          <a:p>
            <a:pPr algn="l"/>
            <a:r>
              <a:rPr lang="ru-RU" sz="2800" b="0" dirty="0" smtClean="0"/>
              <a:t>2) </a:t>
            </a:r>
            <a:r>
              <a:rPr lang="ru-RU" sz="2800" b="0" dirty="0" smtClean="0">
                <a:effectLst/>
                <a:latin typeface="+mn-lt"/>
              </a:rPr>
              <a:t>Вольтметр</a:t>
            </a:r>
            <a:endParaRPr lang="ru-RU" sz="2800" b="0" dirty="0"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74" b="7474"/>
          <a:stretch>
            <a:fillRect/>
          </a:stretch>
        </p:blipFill>
        <p:spPr bwMode="auto">
          <a:xfrm>
            <a:off x="6072198" y="185736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3500438"/>
            <a:ext cx="2786082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1) Реостат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C:\Users\1\Desktop\Новая папка (2)\P106043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Новая папка (2)\P106043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435769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\Desktop\Новая папка (2)\P106043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40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1\Desktop\Новая папка (2)\P106043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4357694"/>
            <a:ext cx="28575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1\Desktop\Новая папка (2)\P1060436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43636" y="4357694"/>
            <a:ext cx="2786082" cy="175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5720" y="607220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4) Амперметр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60722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5) Электрометр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6) Манометр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85728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4) Какой прибор служит источником тока?</a:t>
            </a:r>
            <a:endParaRPr lang="ru-RU" sz="4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3571876"/>
            <a:ext cx="2626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3)Аккумулятор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3500438"/>
            <a:ext cx="2643206" cy="714380"/>
          </a:xfrm>
        </p:spPr>
        <p:txBody>
          <a:bodyPr anchor="ctr">
            <a:normAutofit/>
          </a:bodyPr>
          <a:lstStyle/>
          <a:p>
            <a:pPr algn="l"/>
            <a:r>
              <a:rPr lang="ru-RU" sz="2800" b="0" dirty="0" smtClean="0"/>
              <a:t>2) </a:t>
            </a:r>
            <a:r>
              <a:rPr lang="ru-RU" sz="2800" b="0" dirty="0" smtClean="0">
                <a:effectLst/>
                <a:latin typeface="+mn-lt"/>
              </a:rPr>
              <a:t>Вольтметр</a:t>
            </a:r>
            <a:endParaRPr lang="ru-RU" sz="2800" b="0" dirty="0">
              <a:effectLst/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474" b="7474"/>
          <a:stretch>
            <a:fillRect/>
          </a:stretch>
        </p:blipFill>
        <p:spPr bwMode="auto">
          <a:xfrm>
            <a:off x="6072198" y="185736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3500438"/>
            <a:ext cx="2786082" cy="6429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1) Реостат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Рисунок 6" descr="C:\Users\1\Desktop\Новая папка (2)\P106043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1\Desktop\Новая папка (2)\P1060434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4357694"/>
            <a:ext cx="27146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\Desktop\Новая папка (2)\P1060435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40" y="1785926"/>
            <a:ext cx="278608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1\Desktop\Новая папка (2)\P1060437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4357694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1\Desktop\Новая папка (2)\P1060436.JP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15074" y="4357694"/>
            <a:ext cx="2714644" cy="175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5720" y="607220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4) Амперметр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0364" y="607220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5) Электрометр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614364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6) Манометр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8929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5) Какой прибор не применяется в электротехнике?</a:t>
            </a:r>
            <a:endParaRPr lang="ru-RU" sz="4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12" y="3571876"/>
            <a:ext cx="2626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3)Аккумулятор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14480" y="928670"/>
            <a:ext cx="6048375" cy="110966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ВТОРОЙ ТУР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857356" y="3071810"/>
            <a:ext cx="6048375" cy="100013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2">
                    <a:lumMod val="90000"/>
                  </a:schemeClr>
                </a:solidFill>
              </a:rPr>
              <a:t>Задание 2</a:t>
            </a:r>
            <a:endParaRPr lang="ru-RU" sz="5400" dirty="0">
              <a:solidFill>
                <a:schemeClr val="accent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714356"/>
            <a:ext cx="8643939" cy="5308600"/>
          </a:xfr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Спираль электроплитки  рас-  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   считана на мощность 440 Вт и напряжение 220 В. Какое со -противление имеет спираль?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6553200" cy="50800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accent2">
                    <a:lumMod val="25000"/>
                  </a:schemeClr>
                </a:solidFill>
              </a:rPr>
              <a:t>Варианты ответов</a:t>
            </a:r>
            <a:endParaRPr lang="ru-RU" sz="4400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000240"/>
            <a:ext cx="7643812" cy="435771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1) 440  Ом</a:t>
            </a:r>
          </a:p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2) 220  Ом</a:t>
            </a:r>
          </a:p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3) 110  Ом</a:t>
            </a:r>
          </a:p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4) 2  Ом</a:t>
            </a:r>
          </a:p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5) 0,5  Ом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928670"/>
            <a:ext cx="6048375" cy="110966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ТРЕТИЙ ТУР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636"/>
            <a:ext cx="6048375" cy="696912"/>
          </a:xfrm>
        </p:spPr>
        <p:txBody>
          <a:bodyPr/>
          <a:lstStyle/>
          <a:p>
            <a:endParaRPr lang="ru-RU" sz="54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2928934"/>
            <a:ext cx="42719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5400" b="1" kern="0" dirty="0" smtClean="0">
                <a:solidFill>
                  <a:schemeClr val="accent2">
                    <a:lumMod val="90000"/>
                  </a:schemeClr>
                </a:solidFill>
              </a:rPr>
              <a:t>Задание 1</a:t>
            </a:r>
            <a:endParaRPr lang="ru-RU" sz="5400" b="1" kern="0" dirty="0">
              <a:solidFill>
                <a:schemeClr val="accent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2010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25000"/>
                  </a:schemeClr>
                </a:solidFill>
              </a:rPr>
              <a:t>1) Количество заряда, проходящее через поперечное сечение проводника в 1 сек.</a:t>
            </a:r>
            <a:endParaRPr lang="ru-RU" sz="4000" b="1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сила тока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напряжение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диэлектрик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мощность тока</a:t>
            </a:r>
          </a:p>
          <a:p>
            <a:pPr marL="742950" indent="-742950">
              <a:buAutoNum type="arabicParenR"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аккумулятор</a:t>
            </a:r>
          </a:p>
          <a:p>
            <a:pPr marL="742950" indent="-742950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553200" cy="129381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1) В какой цепи можно изменять силу тока?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24" name="Группа 23"/>
          <p:cNvGrpSpPr/>
          <p:nvPr/>
        </p:nvGrpSpPr>
        <p:grpSpPr>
          <a:xfrm>
            <a:off x="500034" y="1785926"/>
            <a:ext cx="3429024" cy="1785950"/>
            <a:chOff x="428596" y="2071678"/>
            <a:chExt cx="3214710" cy="1500198"/>
          </a:xfrm>
        </p:grpSpPr>
        <p:pic>
          <p:nvPicPr>
            <p:cNvPr id="4" name="Рисунок 3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596" y="2071678"/>
              <a:ext cx="321471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714348" y="2928934"/>
              <a:ext cx="3571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1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28596" y="3643314"/>
            <a:ext cx="3429024" cy="1571636"/>
            <a:chOff x="428596" y="3643314"/>
            <a:chExt cx="3286148" cy="1571636"/>
          </a:xfrm>
        </p:grpSpPr>
        <p:pic>
          <p:nvPicPr>
            <p:cNvPr id="5" name="Рисунок 4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3643314"/>
              <a:ext cx="3286148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785786" y="442913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3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85720" y="5286388"/>
            <a:ext cx="3571900" cy="1500198"/>
            <a:chOff x="428628" y="5286388"/>
            <a:chExt cx="3286116" cy="1500198"/>
          </a:xfrm>
        </p:grpSpPr>
        <p:pic>
          <p:nvPicPr>
            <p:cNvPr id="6" name="Рисунок 5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628" y="5286388"/>
              <a:ext cx="328611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785786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5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714876" y="5286388"/>
            <a:ext cx="3500462" cy="1500198"/>
            <a:chOff x="4714876" y="5143512"/>
            <a:chExt cx="3714776" cy="1571612"/>
          </a:xfrm>
        </p:grpSpPr>
        <p:pic>
          <p:nvPicPr>
            <p:cNvPr id="9" name="Рисунок 8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714876" y="5143512"/>
              <a:ext cx="3714776" cy="157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5357818" y="578645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6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572000" y="3714752"/>
            <a:ext cx="3429024" cy="1500198"/>
            <a:chOff x="4714876" y="3357562"/>
            <a:chExt cx="3643338" cy="1714512"/>
          </a:xfrm>
        </p:grpSpPr>
        <p:pic>
          <p:nvPicPr>
            <p:cNvPr id="8" name="Содержимое 20" descr="C:\Users\1\Pictures\Схема 5.jpg"/>
            <p:cNvPicPr>
              <a:picLocks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4876" y="3357562"/>
              <a:ext cx="364333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429256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4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714876" y="2000240"/>
            <a:ext cx="3500462" cy="1571636"/>
            <a:chOff x="4786314" y="1571612"/>
            <a:chExt cx="3571900" cy="1714512"/>
          </a:xfrm>
        </p:grpSpPr>
        <p:pic>
          <p:nvPicPr>
            <p:cNvPr id="7" name="Рисунок 6" descr="C:\Users\1\Pictures\Схема 6.jpg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86314" y="1571612"/>
              <a:ext cx="3571900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5357818" y="22859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000364" y="278605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3000364" y="435769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000364" y="5929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143504" y="250030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5214942" y="42862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5143504" y="57150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6553200" cy="122238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2) Где можно измерить силу тока?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3" name="Группа 23"/>
          <p:cNvGrpSpPr/>
          <p:nvPr/>
        </p:nvGrpSpPr>
        <p:grpSpPr>
          <a:xfrm>
            <a:off x="428596" y="1928802"/>
            <a:ext cx="3214710" cy="1643074"/>
            <a:chOff x="428596" y="2071678"/>
            <a:chExt cx="3214710" cy="1500198"/>
          </a:xfrm>
        </p:grpSpPr>
        <p:pic>
          <p:nvPicPr>
            <p:cNvPr id="4" name="Рисунок 3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596" y="2071678"/>
              <a:ext cx="321471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714348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1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27"/>
          <p:cNvGrpSpPr/>
          <p:nvPr/>
        </p:nvGrpSpPr>
        <p:grpSpPr>
          <a:xfrm>
            <a:off x="428596" y="3643314"/>
            <a:ext cx="3286148" cy="1571636"/>
            <a:chOff x="428596" y="3643314"/>
            <a:chExt cx="3286148" cy="1571636"/>
          </a:xfrm>
        </p:grpSpPr>
        <p:pic>
          <p:nvPicPr>
            <p:cNvPr id="5" name="Рисунок 4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3643314"/>
              <a:ext cx="3286148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785786" y="442913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3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28"/>
          <p:cNvGrpSpPr/>
          <p:nvPr/>
        </p:nvGrpSpPr>
        <p:grpSpPr>
          <a:xfrm>
            <a:off x="428628" y="5286388"/>
            <a:ext cx="3286116" cy="1500198"/>
            <a:chOff x="428628" y="5286388"/>
            <a:chExt cx="3286116" cy="1500198"/>
          </a:xfrm>
        </p:grpSpPr>
        <p:pic>
          <p:nvPicPr>
            <p:cNvPr id="6" name="Рисунок 5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628" y="5286388"/>
              <a:ext cx="328611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785786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5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Группа 26"/>
          <p:cNvGrpSpPr/>
          <p:nvPr/>
        </p:nvGrpSpPr>
        <p:grpSpPr>
          <a:xfrm>
            <a:off x="4714876" y="5143512"/>
            <a:ext cx="3286148" cy="1714488"/>
            <a:chOff x="4714876" y="5143512"/>
            <a:chExt cx="3714776" cy="1571612"/>
          </a:xfrm>
        </p:grpSpPr>
        <p:pic>
          <p:nvPicPr>
            <p:cNvPr id="9" name="Рисунок 8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714876" y="5143512"/>
              <a:ext cx="3714776" cy="157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5357818" y="578645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6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25"/>
          <p:cNvGrpSpPr/>
          <p:nvPr/>
        </p:nvGrpSpPr>
        <p:grpSpPr>
          <a:xfrm>
            <a:off x="4714876" y="3714752"/>
            <a:ext cx="3286148" cy="1500198"/>
            <a:chOff x="4714876" y="3357562"/>
            <a:chExt cx="3643338" cy="1714512"/>
          </a:xfrm>
        </p:grpSpPr>
        <p:pic>
          <p:nvPicPr>
            <p:cNvPr id="8" name="Содержимое 20" descr="C:\Users\1\Pictures\Схема 5.jpg"/>
            <p:cNvPicPr>
              <a:picLocks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4876" y="3357562"/>
              <a:ext cx="364333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429256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4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Группа 24"/>
          <p:cNvGrpSpPr/>
          <p:nvPr/>
        </p:nvGrpSpPr>
        <p:grpSpPr>
          <a:xfrm>
            <a:off x="4714876" y="2071678"/>
            <a:ext cx="3286148" cy="1571636"/>
            <a:chOff x="4786314" y="1571612"/>
            <a:chExt cx="3571900" cy="1714512"/>
          </a:xfrm>
        </p:grpSpPr>
        <p:pic>
          <p:nvPicPr>
            <p:cNvPr id="7" name="Рисунок 6" descr="C:\Users\1\Pictures\Схема 6.jpg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86314" y="1571612"/>
              <a:ext cx="3571900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5357818" y="22859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786050" y="271462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857488" y="435769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786050" y="600076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0628" y="250030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143504" y="421481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214942" y="550070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624902" cy="157163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3) В какой цепи лампочку можно включить из двух разных мест?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3" name="Группа 23"/>
          <p:cNvGrpSpPr/>
          <p:nvPr/>
        </p:nvGrpSpPr>
        <p:grpSpPr>
          <a:xfrm>
            <a:off x="428596" y="2071678"/>
            <a:ext cx="3214710" cy="1500198"/>
            <a:chOff x="428596" y="2071678"/>
            <a:chExt cx="3214710" cy="1500198"/>
          </a:xfrm>
        </p:grpSpPr>
        <p:pic>
          <p:nvPicPr>
            <p:cNvPr id="4" name="Рисунок 3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596" y="2071678"/>
              <a:ext cx="321471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714348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1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27"/>
          <p:cNvGrpSpPr/>
          <p:nvPr/>
        </p:nvGrpSpPr>
        <p:grpSpPr>
          <a:xfrm>
            <a:off x="428596" y="3643314"/>
            <a:ext cx="3286148" cy="1571636"/>
            <a:chOff x="428596" y="3643314"/>
            <a:chExt cx="3286148" cy="1571636"/>
          </a:xfrm>
        </p:grpSpPr>
        <p:pic>
          <p:nvPicPr>
            <p:cNvPr id="5" name="Рисунок 4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3643314"/>
              <a:ext cx="3286148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785786" y="4429132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3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28"/>
          <p:cNvGrpSpPr/>
          <p:nvPr/>
        </p:nvGrpSpPr>
        <p:grpSpPr>
          <a:xfrm>
            <a:off x="428628" y="5286388"/>
            <a:ext cx="3286116" cy="1500198"/>
            <a:chOff x="428628" y="5286388"/>
            <a:chExt cx="3286116" cy="1500198"/>
          </a:xfrm>
        </p:grpSpPr>
        <p:pic>
          <p:nvPicPr>
            <p:cNvPr id="6" name="Рисунок 5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628" y="5286388"/>
              <a:ext cx="328611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785786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5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Группа 26"/>
          <p:cNvGrpSpPr/>
          <p:nvPr/>
        </p:nvGrpSpPr>
        <p:grpSpPr>
          <a:xfrm>
            <a:off x="4714876" y="5286388"/>
            <a:ext cx="3500462" cy="1500198"/>
            <a:chOff x="4714876" y="5143512"/>
            <a:chExt cx="3714776" cy="1571612"/>
          </a:xfrm>
        </p:grpSpPr>
        <p:pic>
          <p:nvPicPr>
            <p:cNvPr id="9" name="Рисунок 8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714876" y="5143512"/>
              <a:ext cx="3714776" cy="157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5357818" y="578645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6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25"/>
          <p:cNvGrpSpPr/>
          <p:nvPr/>
        </p:nvGrpSpPr>
        <p:grpSpPr>
          <a:xfrm>
            <a:off x="4714876" y="3714752"/>
            <a:ext cx="3286148" cy="1500198"/>
            <a:chOff x="4714876" y="3357562"/>
            <a:chExt cx="3643338" cy="1714512"/>
          </a:xfrm>
        </p:grpSpPr>
        <p:pic>
          <p:nvPicPr>
            <p:cNvPr id="8" name="Содержимое 20" descr="C:\Users\1\Pictures\Схема 5.jpg"/>
            <p:cNvPicPr>
              <a:picLocks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4876" y="3357562"/>
              <a:ext cx="364333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429256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4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Группа 24"/>
          <p:cNvGrpSpPr/>
          <p:nvPr/>
        </p:nvGrpSpPr>
        <p:grpSpPr>
          <a:xfrm>
            <a:off x="4714876" y="2071678"/>
            <a:ext cx="3286148" cy="1571636"/>
            <a:chOff x="4786314" y="1571612"/>
            <a:chExt cx="3571900" cy="1714512"/>
          </a:xfrm>
        </p:grpSpPr>
        <p:pic>
          <p:nvPicPr>
            <p:cNvPr id="7" name="Рисунок 6" descr="C:\Users\1\Pictures\Схема 6.jpg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86314" y="1571612"/>
              <a:ext cx="3571900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5357818" y="22859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00364" y="28574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1802" y="44291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5929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072066" y="250030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143504" y="421481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143504" y="57150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92880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4) Какая цепь застрахована от короткого замыкания?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285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3" name="Группа 23"/>
          <p:cNvGrpSpPr/>
          <p:nvPr/>
        </p:nvGrpSpPr>
        <p:grpSpPr>
          <a:xfrm>
            <a:off x="428596" y="2071678"/>
            <a:ext cx="3357586" cy="1500198"/>
            <a:chOff x="428596" y="2071678"/>
            <a:chExt cx="3214710" cy="1500198"/>
          </a:xfrm>
        </p:grpSpPr>
        <p:pic>
          <p:nvPicPr>
            <p:cNvPr id="4" name="Рисунок 3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8596" y="2071678"/>
              <a:ext cx="321471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714348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1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27"/>
          <p:cNvGrpSpPr/>
          <p:nvPr/>
        </p:nvGrpSpPr>
        <p:grpSpPr>
          <a:xfrm>
            <a:off x="428596" y="3643314"/>
            <a:ext cx="3286148" cy="1571636"/>
            <a:chOff x="428596" y="3643314"/>
            <a:chExt cx="3286148" cy="1571636"/>
          </a:xfrm>
        </p:grpSpPr>
        <p:pic>
          <p:nvPicPr>
            <p:cNvPr id="5" name="Рисунок 4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596" y="3643314"/>
              <a:ext cx="3286148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785786" y="442913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3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28"/>
          <p:cNvGrpSpPr/>
          <p:nvPr/>
        </p:nvGrpSpPr>
        <p:grpSpPr>
          <a:xfrm>
            <a:off x="428628" y="5286388"/>
            <a:ext cx="3286116" cy="1500198"/>
            <a:chOff x="428628" y="5286388"/>
            <a:chExt cx="3286116" cy="1500198"/>
          </a:xfrm>
        </p:grpSpPr>
        <p:pic>
          <p:nvPicPr>
            <p:cNvPr id="6" name="Рисунок 5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8628" y="5286388"/>
              <a:ext cx="328611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785786" y="600076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5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Группа 26"/>
          <p:cNvGrpSpPr/>
          <p:nvPr/>
        </p:nvGrpSpPr>
        <p:grpSpPr>
          <a:xfrm>
            <a:off x="4714876" y="5286388"/>
            <a:ext cx="3500462" cy="1500198"/>
            <a:chOff x="4714876" y="5143512"/>
            <a:chExt cx="3714776" cy="1571612"/>
          </a:xfrm>
        </p:grpSpPr>
        <p:pic>
          <p:nvPicPr>
            <p:cNvPr id="9" name="Рисунок 8"/>
            <p:cNvPicPr/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714876" y="5143512"/>
              <a:ext cx="3714776" cy="1571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5357818" y="578645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6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25"/>
          <p:cNvGrpSpPr/>
          <p:nvPr/>
        </p:nvGrpSpPr>
        <p:grpSpPr>
          <a:xfrm>
            <a:off x="4714876" y="3714752"/>
            <a:ext cx="3286148" cy="1500198"/>
            <a:chOff x="4714876" y="3357562"/>
            <a:chExt cx="3643338" cy="1714512"/>
          </a:xfrm>
        </p:grpSpPr>
        <p:pic>
          <p:nvPicPr>
            <p:cNvPr id="8" name="Содержимое 20" descr="C:\Users\1\Pictures\Схема 5.jpg"/>
            <p:cNvPicPr>
              <a:picLocks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714876" y="3357562"/>
              <a:ext cx="364333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429256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4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Группа 24"/>
          <p:cNvGrpSpPr/>
          <p:nvPr/>
        </p:nvGrpSpPr>
        <p:grpSpPr>
          <a:xfrm>
            <a:off x="4714876" y="2071678"/>
            <a:ext cx="3286148" cy="1571636"/>
            <a:chOff x="4786314" y="1571612"/>
            <a:chExt cx="3571900" cy="1714512"/>
          </a:xfrm>
        </p:grpSpPr>
        <p:pic>
          <p:nvPicPr>
            <p:cNvPr id="7" name="Рисунок 6" descr="C:\Users\1\Pictures\Схема 6.jpg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86314" y="1571612"/>
              <a:ext cx="3571900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5357818" y="228599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2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928926" y="285749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928926" y="435769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000364" y="592933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072066" y="264318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214942" y="421481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5214942" y="571501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928670"/>
            <a:ext cx="6048375" cy="99536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ТРЕТИЙ ТУР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643182"/>
            <a:ext cx="6048375" cy="69691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2">
                    <a:lumMod val="90000"/>
                  </a:schemeClr>
                </a:solidFill>
              </a:rPr>
              <a:t>Задание 2</a:t>
            </a:r>
            <a:endParaRPr lang="ru-RU" sz="5400" dirty="0">
              <a:solidFill>
                <a:schemeClr val="accent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642918"/>
            <a:ext cx="8715375" cy="6215082"/>
          </a:xfrm>
          <a:ln w="57150">
            <a:noFill/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1)   Сила тока измеряется в вольтах.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2)  Одноименные заряды притягиваются, разноименные – отталкиваются.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3)  Сила тока в цепи зависит от приложенного напряжения и сопротивления проводника.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4) Чем больше потребителей включено в цепь параллельно, тем больше  сопротивление такой цепи.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5)   Работа тока измеряется в джоулях.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6)  Чем толще проводник, тем больше его электрическое сопротивление.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7) Электрический счётчик измеряет силу тока, протекающего по цепи.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8) Нагревательные элементы делают из проволок, обладающих малым удельным сопротивлением?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214290"/>
            <a:ext cx="3878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Верны ли утверждения:</a:t>
            </a:r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714356"/>
            <a:ext cx="6048375" cy="110966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ЧЕТВЁРТЫЙ ТУР</a:t>
            </a:r>
            <a:endParaRPr lang="ru-RU" sz="5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571744"/>
            <a:ext cx="6048375" cy="696912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Задание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857232"/>
            <a:ext cx="833882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Из букв, образующих слово</a:t>
            </a:r>
          </a:p>
          <a:p>
            <a:pPr algn="ctr"/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</a:t>
            </a: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космонавтика</a:t>
            </a: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составить</a:t>
            </a:r>
          </a:p>
          <a:p>
            <a:pPr algn="ctr"/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слова физического содержа-</a:t>
            </a:r>
          </a:p>
          <a:p>
            <a:pPr algn="ctr"/>
            <a:r>
              <a:rPr lang="ru-RU" sz="4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ния</a:t>
            </a: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относящиеся к теме</a:t>
            </a:r>
          </a:p>
          <a:p>
            <a:pPr algn="ctr"/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</a:t>
            </a: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Электричество</a:t>
            </a:r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  <a:endParaRPr lang="ru-RU" sz="44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Галина Михайловна\Рабочий стол\математика\матматика\725153506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452410"/>
            <a:ext cx="4214842" cy="4649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500198"/>
          </a:xfrm>
          <a:ln w="28575">
            <a:noFill/>
          </a:ln>
        </p:spPr>
        <p:txBody>
          <a:bodyPr anchor="t"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2) Вещество, не проводящее электрический ток?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785926"/>
            <a:ext cx="7286676" cy="4857783"/>
          </a:xfrm>
        </p:spPr>
        <p:txBody>
          <a:bodyPr/>
          <a:lstStyle/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мощность тока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сила тока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напряжение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диэлектрик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аккумулятор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протон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15304" cy="1785950"/>
          </a:xfrm>
          <a:ln w="28575">
            <a:noFill/>
          </a:ln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3) Работа тока, совершаемая за 1 сек?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423408"/>
          </a:xfrm>
        </p:spPr>
        <p:txBody>
          <a:bodyPr>
            <a:normAutofit fontScale="92500" lnSpcReduction="10000"/>
          </a:bodyPr>
          <a:lstStyle/>
          <a:p>
            <a:pPr marL="742950" indent="-742950" algn="ctr">
              <a:buAutoNum type="arabicParenR"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сила тока</a:t>
            </a:r>
          </a:p>
          <a:p>
            <a:pPr marL="742950" indent="-742950" algn="ctr">
              <a:buAutoNum type="arabicParenR"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напряжение</a:t>
            </a:r>
          </a:p>
          <a:p>
            <a:pPr marL="742950" indent="-742950" algn="ctr">
              <a:buAutoNum type="arabicParenR"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диэлектрик</a:t>
            </a:r>
          </a:p>
          <a:p>
            <a:pPr marL="742950" indent="-742950" algn="ctr">
              <a:buAutoNum type="arabicParenR"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мощность тока</a:t>
            </a:r>
          </a:p>
          <a:p>
            <a:pPr marL="742950" indent="-742950" algn="ctr">
              <a:buAutoNum type="arabicParenR"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аккумулятор</a:t>
            </a:r>
          </a:p>
          <a:p>
            <a:pPr marL="742950" indent="-742950" algn="ctr">
              <a:buAutoNum type="arabicParenR"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протон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797040"/>
          </a:xfrm>
          <a:ln w="28575"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4) Частица, входящая в состав ядра атома и имеющая положительный заряд?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29156"/>
          </a:xfrm>
        </p:spPr>
        <p:txBody>
          <a:bodyPr>
            <a:noAutofit/>
          </a:bodyPr>
          <a:lstStyle/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мощность тока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тока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напряжение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диэлектрик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аккумулятор</a:t>
            </a:r>
          </a:p>
          <a:p>
            <a:pPr marL="742950" indent="-742950" algn="ctr">
              <a:buAutoNum type="arabicParenR"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протон</a:t>
            </a:r>
          </a:p>
          <a:p>
            <a:pPr algn="ctr"/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357167"/>
            <a:ext cx="7313640" cy="1285884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5) Работа тока по перемещению заряда 1 Кл?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1857365"/>
            <a:ext cx="7643812" cy="4594236"/>
          </a:xfrm>
        </p:spPr>
        <p:txBody>
          <a:bodyPr/>
          <a:lstStyle/>
          <a:p>
            <a:pPr marL="742950" indent="-742950" algn="ctr">
              <a:buAutoNum type="arabicParenR"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мощность тока</a:t>
            </a:r>
          </a:p>
          <a:p>
            <a:pPr marL="742950" indent="-742950" algn="ctr">
              <a:buNone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сила тока</a:t>
            </a:r>
          </a:p>
          <a:p>
            <a:pPr marL="742950" indent="-742950" algn="ctr">
              <a:buNone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напряжение</a:t>
            </a:r>
          </a:p>
          <a:p>
            <a:pPr marL="742950" indent="-742950" algn="ctr">
              <a:buNone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диэлектрик</a:t>
            </a:r>
          </a:p>
          <a:p>
            <a:pPr marL="742950" indent="-742950" algn="ctr">
              <a:buNone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аккумулятор</a:t>
            </a:r>
          </a:p>
          <a:p>
            <a:pPr marL="742950" indent="-742950" algn="ctr">
              <a:buNone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протон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1071546"/>
            <a:ext cx="7461273" cy="2214578"/>
          </a:xfrm>
          <a:ln w="38100">
            <a:noFill/>
          </a:ln>
        </p:spPr>
        <p:txBody>
          <a:bodyPr bIns="324000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ПЕРВЫЙ ТУР </a:t>
            </a:r>
            <a:endParaRPr lang="ru-RU" sz="5400" dirty="0">
              <a:ln w="5715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214414" y="3286125"/>
            <a:ext cx="7143800" cy="1285884"/>
          </a:xfrm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</a:t>
            </a:r>
            <a:r>
              <a:rPr lang="ru-RU" sz="5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2</a:t>
            </a:r>
            <a:endParaRPr lang="ru-RU" sz="5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857388"/>
          </a:xfrm>
          <a:ln w="38100">
            <a:noFill/>
          </a:ln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1) Какая формула выражает основной закон для участка электрической цепи?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A=</a:t>
            </a:r>
            <a:r>
              <a:rPr lang="en-US" sz="4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UIt</a:t>
            </a:r>
            <a:r>
              <a:rPr lang="en-US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;</a:t>
            </a:r>
            <a:endParaRPr lang="ru-RU" sz="48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1) A=</a:t>
            </a:r>
            <a:r>
              <a:rPr lang="en-US" sz="17600" b="1" dirty="0" err="1" smtClean="0">
                <a:solidFill>
                  <a:srgbClr val="0070C0"/>
                </a:solidFill>
              </a:rPr>
              <a:t>UIt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2) I=U/R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3) R=</a:t>
            </a:r>
            <a:r>
              <a:rPr lang="en-US" sz="17600" b="1" dirty="0" err="1" smtClean="0">
                <a:solidFill>
                  <a:srgbClr val="0070C0"/>
                </a:solidFill>
              </a:rPr>
              <a:t>ρl</a:t>
            </a:r>
            <a:r>
              <a:rPr lang="en-US" sz="17600" b="1" dirty="0" smtClean="0">
                <a:solidFill>
                  <a:srgbClr val="0070C0"/>
                </a:solidFill>
              </a:rPr>
              <a:t>/S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4) U=IR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5) Q=I</a:t>
            </a:r>
            <a:r>
              <a:rPr lang="en-US" sz="17600" b="1" baseline="30000" dirty="0" smtClean="0">
                <a:solidFill>
                  <a:srgbClr val="0070C0"/>
                </a:solidFill>
              </a:rPr>
              <a:t>2</a:t>
            </a:r>
            <a:r>
              <a:rPr lang="en-US" sz="17600" b="1" dirty="0" smtClean="0">
                <a:solidFill>
                  <a:srgbClr val="0070C0"/>
                </a:solidFill>
              </a:rPr>
              <a:t>Rt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17600" b="1" dirty="0" smtClean="0">
                <a:solidFill>
                  <a:srgbClr val="0070C0"/>
                </a:solidFill>
              </a:rPr>
              <a:t>6) I=I</a:t>
            </a:r>
            <a:r>
              <a:rPr lang="en-US" sz="176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17600" b="1" dirty="0" smtClean="0">
                <a:solidFill>
                  <a:srgbClr val="0070C0"/>
                </a:solidFill>
              </a:rPr>
              <a:t>+I</a:t>
            </a:r>
            <a:r>
              <a:rPr lang="en-US" sz="17600" b="1" baseline="-25000" dirty="0" smtClean="0">
                <a:solidFill>
                  <a:srgbClr val="0070C0"/>
                </a:solidFill>
              </a:rPr>
              <a:t>2</a:t>
            </a:r>
            <a:endParaRPr lang="ru-RU" sz="17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93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2) I=U/R;</a:t>
            </a:r>
            <a:endParaRPr lang="ru-RU" sz="9300" dirty="0" smtClean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en-US" sz="93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3)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4D4D4D"/>
      </a:dk1>
      <a:lt1>
        <a:srgbClr val="FFFFFF"/>
      </a:lt1>
      <a:dk2>
        <a:srgbClr val="4D4D4D"/>
      </a:dk2>
      <a:lt2>
        <a:srgbClr val="0099FF"/>
      </a:lt2>
      <a:accent1>
        <a:srgbClr val="003399"/>
      </a:accent1>
      <a:accent2>
        <a:srgbClr val="CCECFF"/>
      </a:accent2>
      <a:accent3>
        <a:srgbClr val="FFFFFF"/>
      </a:accent3>
      <a:accent4>
        <a:srgbClr val="404040"/>
      </a:accent4>
      <a:accent5>
        <a:srgbClr val="AAADCA"/>
      </a:accent5>
      <a:accent6>
        <a:srgbClr val="B9D6E7"/>
      </a:accent6>
      <a:hlink>
        <a:srgbClr val="6699FF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20000"/>
            <a:lumOff val="80000"/>
            <a:alpha val="5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Raschet puti i vremeni</Template>
  <TotalTime>1543</TotalTime>
  <Words>934</Words>
  <Application>Microsoft Office PowerPoint</Application>
  <PresentationFormat>Экран (4:3)</PresentationFormat>
  <Paragraphs>253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template</vt:lpstr>
      <vt:lpstr>на тему «Электрические явления»</vt:lpstr>
      <vt:lpstr>Слайд 2</vt:lpstr>
      <vt:lpstr>Слайд 3</vt:lpstr>
      <vt:lpstr>2) Вещество, не проводящее электрический ток? </vt:lpstr>
      <vt:lpstr>3) Работа тока, совершаемая за 1 сек?</vt:lpstr>
      <vt:lpstr>4) Частица, входящая в состав ядра атома и имеющая положительный заряд?</vt:lpstr>
      <vt:lpstr>5) Работа тока по перемещению заряда 1 Кл?</vt:lpstr>
      <vt:lpstr>ПЕРВЫЙ ТУР </vt:lpstr>
      <vt:lpstr>1) Какая формула выражает основной закон для участка электрической цепи?</vt:lpstr>
      <vt:lpstr>2) По какой формуле можно рассчитать работу электрического тока?</vt:lpstr>
      <vt:lpstr>3) Какая запись выражает закон распределения сил токов в параллельно соединённых проводниках? </vt:lpstr>
      <vt:lpstr>4) Какая формула даёт возможность определить сопротивление проводника электрическому току, не включая  его в цепь ?</vt:lpstr>
      <vt:lpstr>5) Пользуясь какой формулой, можно рассчитать количество теплоты, выделяющееся в проводнике при прохождении по нему электрического тока?</vt:lpstr>
      <vt:lpstr>ПЕРВЫЙ  ТУР </vt:lpstr>
      <vt:lpstr>3) Аллесандро Вольта</vt:lpstr>
      <vt:lpstr>3) Аллесандро Вольта</vt:lpstr>
      <vt:lpstr>Слайд 17</vt:lpstr>
      <vt:lpstr>3) Аллесандро Вольта</vt:lpstr>
      <vt:lpstr>3) Аллесандро Вольта</vt:lpstr>
      <vt:lpstr>ВТОРОЙ ТУР</vt:lpstr>
      <vt:lpstr>2) Вольтметр</vt:lpstr>
      <vt:lpstr>2) Вольтметр</vt:lpstr>
      <vt:lpstr>2) Вольтметр</vt:lpstr>
      <vt:lpstr>2) Вольтметр</vt:lpstr>
      <vt:lpstr>2) Вольтметр</vt:lpstr>
      <vt:lpstr>ВТОРОЙ ТУР</vt:lpstr>
      <vt:lpstr>Слайд 27</vt:lpstr>
      <vt:lpstr>Варианты ответов</vt:lpstr>
      <vt:lpstr>ТРЕТИЙ ТУР</vt:lpstr>
      <vt:lpstr>1) В какой цепи можно изменять силу тока?</vt:lpstr>
      <vt:lpstr>2) Где можно измерить силу тока?</vt:lpstr>
      <vt:lpstr>3) В какой цепи лампочку можно включить из двух разных мест?</vt:lpstr>
      <vt:lpstr>4) Какая цепь застрахована от короткого замыкания?</vt:lpstr>
      <vt:lpstr>ТРЕТИЙ ТУР</vt:lpstr>
      <vt:lpstr>Слайд 35</vt:lpstr>
      <vt:lpstr>ЧЕТВЁРТЫЙ ТУР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 1 Задание 1</dc:title>
  <dc:creator>1</dc:creator>
  <cp:lastModifiedBy>1</cp:lastModifiedBy>
  <cp:revision>190</cp:revision>
  <dcterms:created xsi:type="dcterms:W3CDTF">2012-01-29T04:51:07Z</dcterms:created>
  <dcterms:modified xsi:type="dcterms:W3CDTF">2012-12-20T15:35:49Z</dcterms:modified>
</cp:coreProperties>
</file>