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9" r:id="rId2"/>
  </p:sldMasterIdLst>
  <p:sldIdLst>
    <p:sldId id="288" r:id="rId3"/>
    <p:sldId id="286" r:id="rId4"/>
    <p:sldId id="273" r:id="rId5"/>
    <p:sldId id="289" r:id="rId6"/>
    <p:sldId id="295" r:id="rId7"/>
    <p:sldId id="296" r:id="rId8"/>
    <p:sldId id="29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6986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61558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83788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</p:grpSp>
      <p:sp>
        <p:nvSpPr>
          <p:cNvPr id="3123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23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B6430B-49C4-4EC1-98A4-6F648DCB8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6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8B19E-26AE-43CA-84D4-22CC2D1C65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87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129E9-330E-4454-BBA9-9D2526C4CC7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7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2388D-8B7C-4035-9E01-BCA10EB722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189C-C646-4DF4-9189-3269AFA59F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97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AEC3-BDA1-426A-9606-4911FDD245A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27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2572A-F758-46F9-A96B-F5C296F84E8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20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B5988-882D-418C-B7BB-FADD3345398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9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98269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5766B-6253-4B5B-B34F-4A6E7104D3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50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48D31-361E-444F-9962-70DC0896B7E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28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7E54-7EBD-4DFD-9AD1-1AEC7B4E07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33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B8D79-4B50-4D57-AA40-9FFF1B06D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E962-CCD2-4B17-91E4-45F20EF7986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84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1254-25A6-4F99-91EF-18289E24322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5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3606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4279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0148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6034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1542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5050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7831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2D49-9AC5-4459-AF97-82CB91CE5F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03B9-76A8-42E8-8282-B9CCB233DF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6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11299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311300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311301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  <p:sp>
          <p:nvSpPr>
            <p:cNvPr id="311302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FF"/>
                </a:solidFill>
              </a:endParaRPr>
            </a:p>
          </p:txBody>
        </p:sp>
      </p:grpSp>
      <p:sp>
        <p:nvSpPr>
          <p:cNvPr id="3113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13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113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11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fld id="{AD054998-838E-4E09-BABC-31703E815909}" type="slidenum">
              <a:rPr lang="ru-RU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113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036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</a:t>
            </a:r>
            <a:r>
              <a:rPr lang="ru-RU" sz="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</a:t>
            </a: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ействие 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ферментов</a:t>
            </a: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4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Особенности 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строения и функционирования желудка</a:t>
            </a: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4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3. Каким </a:t>
            </a: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образом пищевой комок попадает в желудок</a:t>
            </a: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</a:t>
            </a:r>
          </a:p>
          <a:p>
            <a:pPr marL="2286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5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ишечника человека, рисунок, по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99" y="0"/>
            <a:ext cx="5828511" cy="746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03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72074"/>
            <a:ext cx="8858280" cy="1470025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Пищеварение </a:t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в кишечнике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389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637588" cy="1311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4 000 г пищевой кашицы – 3 850 г воды = 150 г кал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133600"/>
            <a:ext cx="7772400" cy="44545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i="1" u="sng" dirty="0" smtClean="0"/>
              <a:t>Состав кала:</a:t>
            </a:r>
          </a:p>
          <a:p>
            <a:pPr eaLnBrk="1" hangingPunct="1">
              <a:defRPr/>
            </a:pPr>
            <a:r>
              <a:rPr lang="ru-RU" dirty="0" smtClean="0"/>
              <a:t> Не переваренные частицы пищи</a:t>
            </a:r>
          </a:p>
          <a:p>
            <a:pPr eaLnBrk="1" hangingPunct="1">
              <a:defRPr/>
            </a:pPr>
            <a:r>
              <a:rPr lang="ru-RU" dirty="0" smtClean="0"/>
              <a:t>Слизь</a:t>
            </a:r>
          </a:p>
          <a:p>
            <a:pPr eaLnBrk="1" hangingPunct="1">
              <a:defRPr/>
            </a:pPr>
            <a:r>
              <a:rPr lang="ru-RU" dirty="0" smtClean="0"/>
              <a:t>Отмершие клетки эпителия</a:t>
            </a:r>
          </a:p>
          <a:p>
            <a:pPr eaLnBrk="1" hangingPunct="1">
              <a:defRPr/>
            </a:pPr>
            <a:r>
              <a:rPr lang="ru-RU" dirty="0" smtClean="0"/>
              <a:t>Распавшиеся желчные пигменты</a:t>
            </a:r>
          </a:p>
          <a:p>
            <a:pPr eaLnBrk="1" hangingPunct="1">
              <a:defRPr/>
            </a:pPr>
            <a:r>
              <a:rPr lang="ru-RU" dirty="0" smtClean="0"/>
              <a:t>Бактерии, которые составляют 30-50% кала</a:t>
            </a:r>
          </a:p>
        </p:txBody>
      </p:sp>
    </p:spTree>
    <p:extLst>
      <p:ext uri="{BB962C8B-B14F-4D97-AF65-F5344CB8AC3E}">
        <p14:creationId xmlns:p14="http://schemas.microsoft.com/office/powerpoint/2010/main" val="345193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1296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37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параграф 33 вопросы на стр. 174</a:t>
            </a:r>
          </a:p>
          <a:p>
            <a:r>
              <a:rPr lang="ru-RU" dirty="0" smtClean="0"/>
              <a:t>2. Написать сочинение на тему «Путешествие бутерброда»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69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92888" cy="445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algn="just" eaLnBrk="0" fontAlgn="base" hangingPunct="0">
              <a:lnSpc>
                <a:spcPct val="115000"/>
              </a:lnSpc>
              <a:spcBef>
                <a:spcPct val="20000"/>
              </a:spcBef>
              <a:buClr>
                <a:srgbClr val="6600FF"/>
              </a:buClr>
              <a:buSzPct val="75000"/>
            </a:pPr>
            <a:r>
              <a:rPr lang="ru-RU" sz="4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физиологически </a:t>
            </a:r>
            <a:r>
              <a:rPr lang="ru-RU" sz="4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оправданы поговорки: </a:t>
            </a:r>
          </a:p>
          <a:p>
            <a:pPr marL="228600" lvl="0" algn="just" eaLnBrk="0" fontAlgn="base" hangingPunct="0">
              <a:lnSpc>
                <a:spcPct val="115000"/>
              </a:lnSpc>
              <a:spcBef>
                <a:spcPct val="20000"/>
              </a:spcBef>
              <a:buClr>
                <a:srgbClr val="6600FF"/>
              </a:buClr>
              <a:buSzPct val="75000"/>
            </a:pPr>
            <a:r>
              <a:rPr lang="ru-RU" sz="4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ем, я глух и нем</a:t>
            </a:r>
            <a:r>
              <a:rPr lang="ru-RU" sz="4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28600" lvl="0" algn="just" eaLnBrk="0" fontAlgn="base" hangingPunct="0">
              <a:lnSpc>
                <a:spcPct val="115000"/>
              </a:lnSpc>
              <a:spcBef>
                <a:spcPct val="20000"/>
              </a:spcBef>
              <a:buClr>
                <a:srgbClr val="6600FF"/>
              </a:buClr>
              <a:buSzPct val="75000"/>
            </a:pPr>
            <a:r>
              <a:rPr lang="ru-RU" sz="4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«Брюхо не мешок в запас не </a:t>
            </a:r>
            <a:r>
              <a:rPr lang="ru-RU" sz="4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наешься»</a:t>
            </a:r>
            <a:endParaRPr lang="ru-RU" sz="4000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lvl="0" algn="just" eaLnBrk="0" fontAlgn="base" hangingPunct="0">
              <a:lnSpc>
                <a:spcPct val="115000"/>
              </a:lnSpc>
              <a:spcBef>
                <a:spcPct val="20000"/>
              </a:spcBef>
              <a:buClr>
                <a:srgbClr val="6600FF"/>
              </a:buClr>
              <a:buSzPct val="75000"/>
            </a:pPr>
            <a:endParaRPr lang="ru-RU" sz="2800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иняя диагональ">
  <a:themeElements>
    <a:clrScheme name="Синяя диагональ 2">
      <a:dk1>
        <a:srgbClr val="000000"/>
      </a:dk1>
      <a:lt1>
        <a:srgbClr val="9999FF"/>
      </a:lt1>
      <a:dk2>
        <a:srgbClr val="6600FF"/>
      </a:dk2>
      <a:lt2>
        <a:srgbClr val="FFFFFF"/>
      </a:lt2>
      <a:accent1>
        <a:srgbClr val="CCCCFF"/>
      </a:accent1>
      <a:accent2>
        <a:srgbClr val="FF99FF"/>
      </a:accent2>
      <a:accent3>
        <a:srgbClr val="CACAFF"/>
      </a:accent3>
      <a:accent4>
        <a:srgbClr val="000000"/>
      </a:accent4>
      <a:accent5>
        <a:srgbClr val="E2E2FF"/>
      </a:accent5>
      <a:accent6>
        <a:srgbClr val="E78AE7"/>
      </a:accent6>
      <a:hlink>
        <a:srgbClr val="00CC66"/>
      </a:hlink>
      <a:folHlink>
        <a:srgbClr val="CCEC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яя диагональ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яя диагональ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яя диагональ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яя диагональ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84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1_Синяя диагональ</vt:lpstr>
      <vt:lpstr>Презентация PowerPoint</vt:lpstr>
      <vt:lpstr>Презентация PowerPoint</vt:lpstr>
      <vt:lpstr>Пищеварение  в кишечнике</vt:lpstr>
      <vt:lpstr>4 000 г пищевой кашицы – 3 850 г воды = 150 г кал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Пищеварение  в кишечнике</dc:title>
  <dc:creator>Лена</dc:creator>
  <cp:lastModifiedBy>Светлана</cp:lastModifiedBy>
  <cp:revision>19</cp:revision>
  <dcterms:created xsi:type="dcterms:W3CDTF">2011-05-22T12:22:07Z</dcterms:created>
  <dcterms:modified xsi:type="dcterms:W3CDTF">2014-01-22T17:30:05Z</dcterms:modified>
</cp:coreProperties>
</file>