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6EC94"/>
    <a:srgbClr val="CCE1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660"/>
  </p:normalViewPr>
  <p:slideViewPr>
    <p:cSldViewPr>
      <p:cViewPr varScale="1">
        <p:scale>
          <a:sx n="69" d="100"/>
          <a:sy n="69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74753-4F5C-41C6-8D4C-4005A9D7DF3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F236-3D80-4367-B39D-2E54C6DDC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F236-3D80-4367-B39D-2E54C6DDC69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26" Type="http://schemas.openxmlformats.org/officeDocument/2006/relationships/slide" Target="slide49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5" Type="http://schemas.openxmlformats.org/officeDocument/2006/relationships/slide" Target="slide47.xml"/><Relationship Id="rId2" Type="http://schemas.openxmlformats.org/officeDocument/2006/relationships/notesSlide" Target="../notesSlides/notesSlide2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slide" Target="slide45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23" Type="http://schemas.openxmlformats.org/officeDocument/2006/relationships/slide" Target="slide43.xml"/><Relationship Id="rId28" Type="http://schemas.openxmlformats.org/officeDocument/2006/relationships/hyperlink" Target="&#1057;&#1074;&#1086;&#1103;%20&#1080;&#1075;&#1088;&#1072;%202.pptx" TargetMode="Externa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Relationship Id="rId27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3606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Баженова Ксения Аркадьевна, </a:t>
            </a:r>
          </a:p>
          <a:p>
            <a:r>
              <a:rPr lang="ru-RU" sz="1600" dirty="0" smtClean="0"/>
              <a:t>педагог дополнительного образования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1063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7560840" cy="13977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i="1" dirty="0" smtClean="0"/>
              <a:t>Цвет фуксии </a:t>
            </a:r>
          </a:p>
          <a:p>
            <a:pPr marL="0" indent="0" algn="ctr">
              <a:buNone/>
            </a:pPr>
            <a:r>
              <a:rPr lang="ru-RU" sz="4400" i="1" dirty="0" smtClean="0"/>
              <a:t>или пурпурный</a:t>
            </a:r>
            <a:endParaRPr lang="ru-RU" sz="44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5748" y="563422"/>
            <a:ext cx="1463976" cy="2744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74574" y="404665"/>
            <a:ext cx="1918743" cy="20882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9684" y="3857011"/>
            <a:ext cx="77836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rebuchet MS" panose="020B0603020202020204" pitchFamily="34" charset="0"/>
              </a:rPr>
              <a:t>Маджента</a:t>
            </a:r>
            <a:r>
              <a:rPr lang="ru-RU" sz="2400" b="1" dirty="0">
                <a:latin typeface="Trebuchet MS" panose="020B0603020202020204" pitchFamily="34" charset="0"/>
              </a:rPr>
              <a:t> </a:t>
            </a:r>
            <a:r>
              <a:rPr lang="ru-RU" sz="2400" dirty="0">
                <a:latin typeface="Trebuchet MS" panose="020B0603020202020204" pitchFamily="34" charset="0"/>
              </a:rPr>
              <a:t>(фуксин) — один из первых анилиновых красителей, был создан после битвы (англ.) под  </a:t>
            </a:r>
            <a:r>
              <a:rPr lang="ru-RU" sz="2400" dirty="0" err="1">
                <a:latin typeface="Trebuchet MS" panose="020B0603020202020204" pitchFamily="34" charset="0"/>
              </a:rPr>
              <a:t>Маджента</a:t>
            </a:r>
            <a:r>
              <a:rPr lang="ru-RU" sz="2400" dirty="0">
                <a:latin typeface="Trebuchet MS" panose="020B0603020202020204" pitchFamily="34" charset="0"/>
              </a:rPr>
              <a:t> (англ.) (1859) в северной Италии, отсюда  его </a:t>
            </a:r>
            <a:r>
              <a:rPr lang="ru-RU" sz="2400" dirty="0" smtClean="0">
                <a:latin typeface="Trebuchet MS" panose="020B0603020202020204" pitchFamily="34" charset="0"/>
              </a:rPr>
              <a:t>название.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795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50 баллов.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«Если </a:t>
            </a:r>
            <a:r>
              <a:rPr lang="ru-RU" dirty="0"/>
              <a:t>совесть цвета </a:t>
            </a:r>
            <a:r>
              <a:rPr lang="ru-RU" dirty="0" smtClean="0"/>
              <a:t>МАРЕНГО,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  Значит, камень на сердце </a:t>
            </a:r>
            <a:r>
              <a:rPr lang="ru-RU" dirty="0" smtClean="0"/>
              <a:t>тяжкий…»</a:t>
            </a:r>
          </a:p>
          <a:p>
            <a:pPr marL="0" indent="0" algn="ctr">
              <a:buNone/>
            </a:pPr>
            <a:r>
              <a:rPr lang="ru-RU" dirty="0" smtClean="0"/>
              <a:t>(Николай Иванов)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МАРЕНГО – ЭТО…?</a:t>
            </a:r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3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84" y="3573016"/>
            <a:ext cx="7704856" cy="18002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7200" i="1" dirty="0"/>
              <a:t>Маренго - один из оттенков серого (чёрный с серым отливом) или синего цвета. Иногда обозначает также «цвет тёмной морской волны».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620688"/>
            <a:ext cx="1960206" cy="1960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59632" y="620688"/>
            <a:ext cx="2691263" cy="19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7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10 баллов.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Какой </a:t>
            </a:r>
            <a:r>
              <a:rPr lang="ru-RU" dirty="0"/>
              <a:t>цвет получается при смешении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синего </a:t>
            </a:r>
            <a:r>
              <a:rPr lang="ru-RU" dirty="0"/>
              <a:t>и красного?</a:t>
            </a: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8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632848" cy="1152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i="1" dirty="0" smtClean="0"/>
              <a:t>фиолетовый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7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20 баллов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Как получить Бежевый цвет?</a:t>
            </a:r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2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96952"/>
            <a:ext cx="828092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i="1" dirty="0" err="1" smtClean="0"/>
              <a:t>Белый+Коричневый+Желтый</a:t>
            </a:r>
            <a:endParaRPr lang="ru-RU" sz="44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6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30 баллов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Как получить лимонный цвет?</a:t>
            </a:r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5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632848" cy="1152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7200" i="1" dirty="0" err="1" smtClean="0"/>
              <a:t>Желтый+Зеленый+Белый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9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40 баллов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Какой цвет можем получить при смешении: </a:t>
            </a:r>
          </a:p>
          <a:p>
            <a:pPr marL="0" indent="0" algn="ctr">
              <a:buNone/>
            </a:pPr>
            <a:r>
              <a:rPr lang="ru-RU" dirty="0" smtClean="0"/>
              <a:t>Красный </a:t>
            </a:r>
            <a:r>
              <a:rPr lang="ru-RU" dirty="0"/>
              <a:t>+ Синий + </a:t>
            </a:r>
            <a:r>
              <a:rPr lang="ru-RU" dirty="0" smtClean="0"/>
              <a:t>Зелёный?</a:t>
            </a:r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5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0652272"/>
              </p:ext>
            </p:extLst>
          </p:nvPr>
        </p:nvGraphicFramePr>
        <p:xfrm>
          <a:off x="539552" y="1196752"/>
          <a:ext cx="8208912" cy="47405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8009"/>
                <a:gridCol w="1368009"/>
                <a:gridCol w="1368009"/>
                <a:gridCol w="1368009"/>
                <a:gridCol w="1373954"/>
                <a:gridCol w="1362922"/>
              </a:tblGrid>
              <a:tr h="876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</a:rPr>
                        <a:t>Стихи любите?</a:t>
                      </a:r>
                      <a:endParaRPr lang="ru-RU" sz="2100" b="0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3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4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5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6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7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</a:rPr>
                        <a:t>Смешаем краски?</a:t>
                      </a:r>
                      <a:endParaRPr lang="ru-RU" sz="2100" b="0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8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9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10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11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12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</a:rPr>
                        <a:t>Психологи говорят, что…</a:t>
                      </a:r>
                      <a:endParaRPr lang="ru-RU" sz="2100" b="0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13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14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15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16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17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100" dirty="0" smtClean="0"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</a:rPr>
                        <a:t>Загадки</a:t>
                      </a:r>
                      <a:endParaRPr lang="ru-RU" sz="2100" b="0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18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19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20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21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22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</a:rPr>
                        <a:t>Правила сочетания цветов</a:t>
                      </a:r>
                      <a:endParaRPr lang="ru-RU" sz="2100" b="0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23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24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25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26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hlinkClick r:id="rId27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Стрелка вправо 2">
            <a:hlinkClick r:id="rId28" action="ppaction://hlinkpres?slideindex=1&amp;slidetitle="/>
          </p:cNvPr>
          <p:cNvSpPr/>
          <p:nvPr/>
        </p:nvSpPr>
        <p:spPr>
          <a:xfrm>
            <a:off x="6981822" y="6382439"/>
            <a:ext cx="2184585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Следующий раунд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1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632848" cy="1152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i="1" dirty="0" smtClean="0"/>
              <a:t>Черный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9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50 баллов.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При </a:t>
            </a:r>
            <a:r>
              <a:rPr lang="ru-RU" b="1" dirty="0"/>
              <a:t>смешении каких цветов получается коричневый?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5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632848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i="1" dirty="0" smtClean="0"/>
              <a:t>Красный + Зеленый</a:t>
            </a:r>
            <a:endParaRPr lang="ru-RU" sz="60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9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10 баллов.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Этот цвет оказывает на человека действие возбуждающее </a:t>
            </a:r>
            <a:r>
              <a:rPr lang="ru-RU" dirty="0"/>
              <a:t>и стимулирующее, активного, навязчивого, принудительного характера</a:t>
            </a:r>
            <a:r>
              <a:rPr lang="ru-RU" dirty="0" smtClean="0"/>
              <a:t>. </a:t>
            </a:r>
            <a:r>
              <a:rPr lang="ru-RU" dirty="0"/>
              <a:t>При кратковременном воздействии </a:t>
            </a:r>
            <a:r>
              <a:rPr lang="ru-RU" dirty="0" smtClean="0"/>
              <a:t>этого </a:t>
            </a:r>
            <a:r>
              <a:rPr lang="ru-RU" dirty="0"/>
              <a:t>цвета у человека повышается работоспособность, но чересчур длительное воздействие насыщенного </a:t>
            </a:r>
            <a:r>
              <a:rPr lang="ru-RU" dirty="0" smtClean="0"/>
              <a:t>цвета </a:t>
            </a:r>
            <a:r>
              <a:rPr lang="ru-RU" dirty="0"/>
              <a:t>быстро утомляет, приводит к снижению работоспособности.</a:t>
            </a: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9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632848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i="1" dirty="0" smtClean="0"/>
              <a:t>Красный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4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20 баллов.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Этот цвет пользуется </a:t>
            </a:r>
            <a:r>
              <a:rPr lang="ru-RU" dirty="0"/>
              <a:t>популярностью у жизнерадостных и подвижных людей, стремящихся к изменениям в жизни, путешествиям. </a:t>
            </a:r>
            <a:r>
              <a:rPr lang="ru-RU" dirty="0" smtClean="0"/>
              <a:t>Он бодрит</a:t>
            </a:r>
            <a:r>
              <a:rPr lang="ru-RU" dirty="0"/>
              <a:t>, вызывает ощущение тепла и света, способствует созданию хорошего </a:t>
            </a:r>
            <a:r>
              <a:rPr lang="ru-RU" dirty="0" smtClean="0"/>
              <a:t>настроения.</a:t>
            </a:r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4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632848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i="1" dirty="0" smtClean="0"/>
              <a:t>Желтый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9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30 баллов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 smtClean="0"/>
              <a:t>цвет считается </a:t>
            </a:r>
            <a:r>
              <a:rPr lang="ru-RU" dirty="0"/>
              <a:t>самым благоприятным цветом для человека с точки зрения психологического восприятия, на многих людей он оказывает освежающее и успокаивающее воздействие. </a:t>
            </a:r>
            <a:r>
              <a:rPr lang="ru-RU" dirty="0" smtClean="0"/>
              <a:t>Он успокаивает </a:t>
            </a:r>
            <a:r>
              <a:rPr lang="ru-RU" dirty="0"/>
              <a:t>и располагает к общению, способствует отдыху, положительно влияет на повышенное кровяное давление, повышает восприимчивость и, по мнению психологов, способствует релаксации и медитации.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7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632848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i="1" dirty="0" smtClean="0"/>
              <a:t>Зеленый</a:t>
            </a:r>
            <a:endParaRPr lang="ru-RU" sz="7200" dirty="0" smtClean="0"/>
          </a:p>
          <a:p>
            <a:pPr marL="0" indent="0" algn="ctr">
              <a:buNone/>
            </a:pP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96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40 баллов.</a:t>
            </a:r>
            <a:r>
              <a:rPr lang="ru-RU" dirty="0"/>
              <a:t> «Кот в мешке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Это холодный</a:t>
            </a:r>
            <a:r>
              <a:rPr lang="ru-RU" dirty="0"/>
              <a:t>, спокойный, </a:t>
            </a:r>
            <a:r>
              <a:rPr lang="ru-RU" dirty="0" smtClean="0"/>
              <a:t>пассивный цвет, </a:t>
            </a:r>
            <a:r>
              <a:rPr lang="ru-RU" dirty="0"/>
              <a:t>под его влиянием снижается работоспособность, возникает склонность к созерцательности и </a:t>
            </a:r>
            <a:r>
              <a:rPr lang="ru-RU" dirty="0" smtClean="0"/>
              <a:t>размышлению. </a:t>
            </a:r>
            <a:r>
              <a:rPr lang="ru-RU" dirty="0"/>
              <a:t>Однако у некоторых людей избыток </a:t>
            </a:r>
            <a:r>
              <a:rPr lang="ru-RU" dirty="0" smtClean="0"/>
              <a:t>этого цвета </a:t>
            </a:r>
            <a:r>
              <a:rPr lang="ru-RU" dirty="0"/>
              <a:t>вызывает подавленность, депрессивные ощущения.</a:t>
            </a: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2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21404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10 баллов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«Ах</a:t>
            </a:r>
            <a:r>
              <a:rPr lang="ru-RU" b="1" dirty="0"/>
              <a:t>, ничего я не вижу, и бедное ухо оглохло,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Всех-то цветов мне осталось лишь сурик да хриплая </a:t>
            </a:r>
            <a:r>
              <a:rPr lang="ru-RU" b="1" dirty="0" smtClean="0"/>
              <a:t>ОХРА.»</a:t>
            </a:r>
          </a:p>
          <a:p>
            <a:pPr marL="0" indent="0" algn="ctr">
              <a:buNone/>
            </a:pPr>
            <a:r>
              <a:rPr lang="ru-RU" b="1" dirty="0" smtClean="0"/>
              <a:t>(Осип Мандельштам)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dirty="0" smtClean="0"/>
              <a:t>Что за цвет – охра?</a:t>
            </a:r>
            <a:endParaRPr lang="ru-RU" dirty="0"/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064896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i="1" dirty="0" smtClean="0"/>
              <a:t>Синий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2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67702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50 баллов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 smtClean="0"/>
              <a:t>цвет считается </a:t>
            </a:r>
            <a:r>
              <a:rPr lang="ru-RU" dirty="0"/>
              <a:t>цветом творчества. Считается, что </a:t>
            </a:r>
            <a:r>
              <a:rPr lang="ru-RU" dirty="0" smtClean="0"/>
              <a:t>его предпочитают </a:t>
            </a:r>
            <a:r>
              <a:rPr lang="ru-RU" dirty="0"/>
              <a:t>люди, склонные к живописи, а также натуры, нуждающиеся в любви и </a:t>
            </a:r>
            <a:r>
              <a:rPr lang="ru-RU" dirty="0" smtClean="0"/>
              <a:t>восхищении. Яркий его оттенок </a:t>
            </a:r>
            <a:r>
              <a:rPr lang="ru-RU" dirty="0"/>
              <a:t>влияет на подсознание и настраивает на раздумья, а в больших количествах — способствует меланхолии, расслабляет психику, вызывая утомление</a:t>
            </a:r>
            <a:r>
              <a:rPr lang="ru-RU" dirty="0" smtClean="0"/>
              <a:t>. </a:t>
            </a:r>
            <a:r>
              <a:rPr lang="ru-RU" dirty="0"/>
              <a:t>Его воздействие приводит к ослаблению и замедлению жизненных процессов, понижению активности, к появлению ощущения угнетенности с оттенком некоторого беспокойства. Даже кратковременное действие </a:t>
            </a:r>
            <a:r>
              <a:rPr lang="ru-RU" dirty="0" smtClean="0"/>
              <a:t>этого цвета </a:t>
            </a:r>
            <a:r>
              <a:rPr lang="ru-RU" dirty="0"/>
              <a:t>снижает работоспособность.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9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8064896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i="1" dirty="0" smtClean="0"/>
              <a:t>Фиолетовый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2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345638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1</a:t>
            </a:r>
            <a:r>
              <a:rPr lang="ru-RU" b="1" dirty="0" smtClean="0"/>
              <a:t>0 баллов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У </a:t>
            </a:r>
            <a:r>
              <a:rPr lang="ru-RU" dirty="0"/>
              <a:t>тетрадного листочка,</a:t>
            </a:r>
            <a:br>
              <a:rPr lang="ru-RU" dirty="0"/>
            </a:br>
            <a:r>
              <a:rPr lang="ru-RU" dirty="0"/>
              <a:t>И у сахара кусочка,</a:t>
            </a:r>
            <a:br>
              <a:rPr lang="ru-RU" dirty="0"/>
            </a:br>
            <a:r>
              <a:rPr lang="ru-RU" dirty="0"/>
              <a:t>И у соли, и у мела</a:t>
            </a:r>
            <a:br>
              <a:rPr lang="ru-RU" dirty="0"/>
            </a:br>
            <a:r>
              <a:rPr lang="ru-RU" dirty="0"/>
              <a:t>Цвет какой бывает? -…</a:t>
            </a: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9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8064896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i="1" dirty="0" smtClean="0"/>
              <a:t>Белый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3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032448"/>
          </a:xfrm>
        </p:spPr>
        <p:txBody>
          <a:bodyPr>
            <a:normAutofit/>
          </a:bodyPr>
          <a:lstStyle/>
          <a:p>
            <a:r>
              <a:rPr lang="ru-RU" b="1" dirty="0"/>
              <a:t>20 баллов</a:t>
            </a:r>
            <a:r>
              <a:rPr lang="ru-RU" dirty="0"/>
              <a:t> 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Волк</a:t>
            </a:r>
            <a:r>
              <a:rPr lang="ru-RU" dirty="0"/>
              <a:t>, ворона, </a:t>
            </a:r>
            <a:r>
              <a:rPr lang="ru-RU" dirty="0" err="1"/>
              <a:t>воробьишка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Слон и маленькая мышка —</a:t>
            </a:r>
            <a:br>
              <a:rPr lang="ru-RU" dirty="0"/>
            </a:br>
            <a:r>
              <a:rPr lang="ru-RU" dirty="0"/>
              <a:t>Все они зимой и летом</a:t>
            </a:r>
            <a:br>
              <a:rPr lang="ru-RU" dirty="0"/>
            </a:br>
            <a:r>
              <a:rPr lang="ru-RU" dirty="0"/>
              <a:t>Одинаковые цветом!</a:t>
            </a: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8064896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i="1" dirty="0" smtClean="0"/>
              <a:t>Серый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352839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30 баллов</a:t>
            </a:r>
            <a:r>
              <a:rPr lang="ru-RU" dirty="0"/>
              <a:t>. 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Одуванчику </a:t>
            </a:r>
            <a:r>
              <a:rPr lang="ru-RU" dirty="0"/>
              <a:t>привет!</a:t>
            </a:r>
            <a:br>
              <a:rPr lang="ru-RU" dirty="0"/>
            </a:br>
            <a:r>
              <a:rPr lang="ru-RU" dirty="0"/>
              <a:t>И привет купальнице!</a:t>
            </a:r>
            <a:br>
              <a:rPr lang="ru-RU" dirty="0"/>
            </a:br>
            <a:r>
              <a:rPr lang="ru-RU" dirty="0"/>
              <a:t>Ваш веселый, яркий цвет</a:t>
            </a:r>
            <a:br>
              <a:rPr lang="ru-RU" dirty="0"/>
            </a:br>
            <a:r>
              <a:rPr lang="ru-RU" dirty="0"/>
              <a:t>Всем нам очень нравится!</a:t>
            </a: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8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8064896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i="1" dirty="0" smtClean="0"/>
              <a:t>Желтый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352839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40 баллов. 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Он </a:t>
            </a:r>
            <a:r>
              <a:rPr lang="ru-RU" dirty="0"/>
              <a:t>из всех неяркий самый,</a:t>
            </a:r>
            <a:br>
              <a:rPr lang="ru-RU" dirty="0"/>
            </a:br>
            <a:r>
              <a:rPr lang="ru-RU" dirty="0"/>
              <a:t>Только веришь или нет —</a:t>
            </a:r>
            <a:br>
              <a:rPr lang="ru-RU" dirty="0"/>
            </a:br>
            <a:r>
              <a:rPr lang="ru-RU" dirty="0"/>
              <a:t>Можно видеть этот цвет</a:t>
            </a:r>
            <a:br>
              <a:rPr lang="ru-RU" dirty="0"/>
            </a:br>
            <a:r>
              <a:rPr lang="ru-RU" dirty="0"/>
              <a:t>И с закрытыми глазами!</a:t>
            </a: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84" y="3789040"/>
            <a:ext cx="7632848" cy="144016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7200" dirty="0" smtClean="0"/>
              <a:t>Цвет охры</a:t>
            </a:r>
            <a:r>
              <a:rPr lang="ru-RU" sz="7200" dirty="0"/>
              <a:t> — от светло-жёлтого до коричнево-жёлтого и тёмно-жёлтого.</a:t>
            </a: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52120" y="692696"/>
            <a:ext cx="2721454" cy="2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6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8064896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i="1" dirty="0" smtClean="0"/>
              <a:t>Черный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3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52839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50 баллов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Я </a:t>
            </a:r>
            <a:r>
              <a:rPr lang="ru-RU" dirty="0"/>
              <a:t>бы красить василек</a:t>
            </a:r>
            <a:br>
              <a:rPr lang="ru-RU" dirty="0"/>
            </a:br>
            <a:r>
              <a:rPr lang="ru-RU" dirty="0"/>
              <a:t>Даже черным цветом мог.</a:t>
            </a:r>
            <a:br>
              <a:rPr lang="ru-RU" dirty="0"/>
            </a:br>
            <a:r>
              <a:rPr lang="ru-RU" dirty="0"/>
              <a:t>Но, не бойтесь, не покрашу.</a:t>
            </a:r>
            <a:br>
              <a:rPr lang="ru-RU" dirty="0"/>
            </a:br>
            <a:r>
              <a:rPr lang="ru-RU" dirty="0"/>
              <a:t>Цвет его намного краше!</a:t>
            </a: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2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8064896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i="1" dirty="0" smtClean="0"/>
              <a:t>Синий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4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4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157592" cy="4248472"/>
          </a:xfrm>
        </p:spPr>
        <p:txBody>
          <a:bodyPr>
            <a:normAutofit/>
          </a:bodyPr>
          <a:lstStyle/>
          <a:p>
            <a:r>
              <a:rPr lang="ru-RU" b="1" dirty="0"/>
              <a:t>10 баллов.</a:t>
            </a:r>
            <a:r>
              <a:rPr lang="ru-RU" dirty="0"/>
              <a:t>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8315" y="2016037"/>
            <a:ext cx="3277821" cy="32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2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Дополнительные - </a:t>
            </a:r>
            <a:r>
              <a:rPr lang="ru-RU" sz="3200" dirty="0" smtClean="0"/>
              <a:t>эти </a:t>
            </a:r>
            <a:r>
              <a:rPr lang="ru-RU" sz="3200" dirty="0"/>
              <a:t>цвета друг напротив друга на цветовом круге</a:t>
            </a:r>
            <a:r>
              <a:rPr lang="ru-RU" sz="3200" dirty="0" smtClean="0"/>
              <a:t>. Контрастное, самое яркое сочетание</a:t>
            </a:r>
            <a:endParaRPr lang="ru-RU" sz="3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4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157592" cy="4608512"/>
          </a:xfrm>
        </p:spPr>
        <p:txBody>
          <a:bodyPr>
            <a:normAutofit/>
          </a:bodyPr>
          <a:lstStyle/>
          <a:p>
            <a:r>
              <a:rPr lang="ru-RU" b="1" dirty="0"/>
              <a:t>20 баллов</a:t>
            </a:r>
            <a:r>
              <a:rPr lang="ru-RU" dirty="0"/>
              <a:t>. «Аукцион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39752" y="2060848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1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064896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Аналогичные - Эти цвета расположены рядом друг с другом на цветовом круге. Они хорошо сочетаются и создают спокойный и комфортный дизайн</a:t>
            </a: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5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4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528392"/>
          </a:xfrm>
        </p:spPr>
        <p:txBody>
          <a:bodyPr>
            <a:normAutofit/>
          </a:bodyPr>
          <a:lstStyle/>
          <a:p>
            <a:r>
              <a:rPr lang="ru-RU" b="1" dirty="0"/>
              <a:t>30 </a:t>
            </a:r>
            <a:r>
              <a:rPr lang="ru-RU" b="1" dirty="0" smtClean="0"/>
              <a:t>баллов.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10303" y="1988840"/>
            <a:ext cx="3313825" cy="33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7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8064896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Классическая триада - используются цвета, которые равномерно распределены по всему цветовому кругу.</a:t>
            </a: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4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4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528392"/>
          </a:xfrm>
        </p:spPr>
        <p:txBody>
          <a:bodyPr>
            <a:normAutofit/>
          </a:bodyPr>
          <a:lstStyle/>
          <a:p>
            <a:r>
              <a:rPr lang="ru-RU" b="1" dirty="0"/>
              <a:t>40 баллов.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4152" y="2284483"/>
            <a:ext cx="3158008" cy="31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20272" y="576477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200800" cy="3661867"/>
          </a:xfrm>
        </p:spPr>
        <p:txBody>
          <a:bodyPr>
            <a:normAutofit/>
          </a:bodyPr>
          <a:lstStyle/>
          <a:p>
            <a:r>
              <a:rPr lang="ru-RU" b="1" dirty="0"/>
              <a:t>20 баллов.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В багрец и в золото одетые леса» (</a:t>
            </a:r>
            <a:r>
              <a:rPr lang="ru-RU" dirty="0" err="1"/>
              <a:t>А.С.Пушкин</a:t>
            </a:r>
            <a:r>
              <a:rPr lang="ru-RU" dirty="0" smtClean="0"/>
              <a:t>).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А что такое багрец?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1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8064896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/>
              <a:t>Контрастная триада - хоть и контрастная, но для новичков считается оптимальной, ее сложно испортить.</a:t>
            </a: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0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4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3528392"/>
          </a:xfrm>
        </p:spPr>
        <p:txBody>
          <a:bodyPr>
            <a:normAutofit/>
          </a:bodyPr>
          <a:lstStyle/>
          <a:p>
            <a:r>
              <a:rPr lang="ru-RU" b="1" dirty="0"/>
              <a:t>50 баллов.</a:t>
            </a:r>
            <a:r>
              <a:rPr lang="ru-RU" dirty="0"/>
              <a:t>  </a:t>
            </a:r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46140" y="2323220"/>
            <a:ext cx="3194012" cy="31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6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8064896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/>
              <a:t>Гармония четырех цветов - такой вариант лучше будет работать, если главным, доминирующим будет лишь один из цветов.</a:t>
            </a:r>
            <a:endParaRPr lang="ru-RU" sz="36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212976"/>
            <a:ext cx="7632848" cy="115212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7200" i="1" dirty="0"/>
              <a:t>Багрец - красная краска темного оттенка (багровая).</a:t>
            </a: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404664"/>
            <a:ext cx="2930590" cy="19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4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6477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30 баллов.</a:t>
            </a:r>
            <a:r>
              <a:rPr lang="ru-RU" dirty="0"/>
              <a:t>  «Аукцион»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«…Утри-ка </a:t>
            </a:r>
            <a:r>
              <a:rPr lang="ru-RU" dirty="0"/>
              <a:t>слёзы, Митрофан</a:t>
            </a:r>
            <a:r>
              <a:rPr lang="ru-RU" dirty="0" smtClean="0"/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Мой полинявший, </a:t>
            </a:r>
            <a:r>
              <a:rPr lang="ru-RU" dirty="0" smtClean="0"/>
              <a:t>КУМАЧОВЫЙ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Встряхнулся </a:t>
            </a:r>
            <a:r>
              <a:rPr lang="ru-RU" dirty="0"/>
              <a:t>ветром – </a:t>
            </a:r>
            <a:r>
              <a:rPr lang="ru-RU" dirty="0" smtClean="0"/>
              <a:t>сарафан!»</a:t>
            </a:r>
          </a:p>
          <a:p>
            <a:pPr marL="0" indent="0" algn="ctr">
              <a:buNone/>
            </a:pPr>
            <a:r>
              <a:rPr lang="ru-RU" dirty="0" smtClean="0"/>
              <a:t>(Вадим </a:t>
            </a:r>
            <a:r>
              <a:rPr lang="ru-RU" dirty="0" err="1" smtClean="0"/>
              <a:t>Шарыгин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Какого цвета сарафан?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1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7758" y="3066227"/>
            <a:ext cx="4268111" cy="1152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i="1" dirty="0" smtClean="0"/>
              <a:t>Красный</a:t>
            </a:r>
          </a:p>
          <a:p>
            <a:pPr marL="0" indent="0" algn="ctr">
              <a:buNone/>
            </a:pPr>
            <a:endParaRPr lang="ru-RU" sz="7200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6096" y="332656"/>
            <a:ext cx="3022860" cy="2016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9684" y="4365104"/>
            <a:ext cx="7584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EE8AA"/>
                </a:solidFill>
                <a:latin typeface="Trebuchet MS" panose="020B0603020202020204" pitchFamily="34" charset="0"/>
              </a:rPr>
              <a:t>Цветовое значение слова </a:t>
            </a:r>
            <a:r>
              <a:rPr lang="ru-RU" dirty="0" smtClean="0">
                <a:solidFill>
                  <a:srgbClr val="EEE8AA"/>
                </a:solidFill>
                <a:latin typeface="Trebuchet MS" panose="020B0603020202020204" pitchFamily="34" charset="0"/>
              </a:rPr>
              <a:t>КРАСНЫЙ развилось в </a:t>
            </a:r>
            <a:r>
              <a:rPr lang="ru-RU" dirty="0">
                <a:solidFill>
                  <a:srgbClr val="EEE8AA"/>
                </a:solidFill>
                <a:latin typeface="Trebuchet MS" panose="020B0603020202020204" pitchFamily="34" charset="0"/>
              </a:rPr>
              <a:t>русском языке, примерно с  конца </a:t>
            </a:r>
            <a:r>
              <a:rPr lang="ru-RU" b="1" dirty="0">
                <a:solidFill>
                  <a:srgbClr val="EEE8AA"/>
                </a:solidFill>
                <a:latin typeface="Trebuchet MS" panose="020B0603020202020204" pitchFamily="34" charset="0"/>
              </a:rPr>
              <a:t>XIV века</a:t>
            </a:r>
            <a:r>
              <a:rPr lang="ru-RU" dirty="0">
                <a:solidFill>
                  <a:srgbClr val="EEE8AA"/>
                </a:solidFill>
                <a:latin typeface="Trebuchet MS" panose="020B0603020202020204" pitchFamily="34" charset="0"/>
              </a:rPr>
              <a:t>; до этого оттенки красного цвета обозначались прилагательными "</a:t>
            </a:r>
            <a:r>
              <a:rPr lang="ru-RU" b="1" dirty="0">
                <a:solidFill>
                  <a:srgbClr val="EEE8AA"/>
                </a:solidFill>
                <a:latin typeface="Trebuchet MS" panose="020B0603020202020204" pitchFamily="34" charset="0"/>
              </a:rPr>
              <a:t>червонный", "алый", "кумачовый</a:t>
            </a:r>
            <a:r>
              <a:rPr lang="ru-RU" dirty="0">
                <a:solidFill>
                  <a:srgbClr val="EEE8AA"/>
                </a:solidFill>
                <a:latin typeface="Trebuchet MS" panose="020B0603020202020204" pitchFamily="34" charset="0"/>
              </a:rPr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04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7035258" y="5729758"/>
            <a:ext cx="1008112" cy="5740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40 баллов.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«Если </a:t>
            </a:r>
            <a:r>
              <a:rPr lang="ru-RU" dirty="0"/>
              <a:t>смотреть на бутылочку, содержащую в себе </a:t>
            </a:r>
            <a:r>
              <a:rPr lang="ru-RU" dirty="0" smtClean="0"/>
              <a:t>МАДЖЕНТУ, </a:t>
            </a:r>
            <a:r>
              <a:rPr lang="ru-RU" dirty="0"/>
              <a:t>издалека, то кажется, что цвет почти черный. Но если поднести краситель к свету – положение вещей меняется. В этой непроглядной темноте появляется невероятно красивый и глубокий оттенок</a:t>
            </a:r>
            <a:r>
              <a:rPr lang="ru-RU" dirty="0" smtClean="0"/>
              <a:t>.»</a:t>
            </a:r>
          </a:p>
          <a:p>
            <a:pPr marL="0" indent="0" algn="ctr">
              <a:buNone/>
            </a:pPr>
            <a:r>
              <a:rPr lang="ru-RU" dirty="0" smtClean="0"/>
              <a:t>(Юлия Погребинская)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Что за цвет МАДЖЕНТА?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09684" y="5799798"/>
            <a:ext cx="93610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8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Другая 7">
      <a:dk1>
        <a:srgbClr val="0B5394"/>
      </a:dk1>
      <a:lt1>
        <a:srgbClr val="90C6F6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456</TotalTime>
  <Words>780</Words>
  <Application>Microsoft Office PowerPoint</Application>
  <PresentationFormat>Экран (4:3)</PresentationFormat>
  <Paragraphs>236</Paragraphs>
  <Slides>52</Slides>
  <Notes>52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Андрей</dc:creator>
  <cp:lastModifiedBy>Баженов</cp:lastModifiedBy>
  <cp:revision>40</cp:revision>
  <dcterms:created xsi:type="dcterms:W3CDTF">2012-02-14T12:29:47Z</dcterms:created>
  <dcterms:modified xsi:type="dcterms:W3CDTF">2014-08-27T16:49:56Z</dcterms:modified>
</cp:coreProperties>
</file>