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73" r:id="rId3"/>
    <p:sldId id="257" r:id="rId4"/>
    <p:sldId id="277" r:id="rId5"/>
    <p:sldId id="267" r:id="rId6"/>
    <p:sldId id="268" r:id="rId7"/>
    <p:sldId id="279" r:id="rId8"/>
    <p:sldId id="269" r:id="rId9"/>
    <p:sldId id="258" r:id="rId10"/>
    <p:sldId id="259" r:id="rId11"/>
    <p:sldId id="262" r:id="rId12"/>
    <p:sldId id="272" r:id="rId13"/>
    <p:sldId id="264" r:id="rId14"/>
    <p:sldId id="265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A58C65-FD89-4874-A7D4-62100D82C07B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D90686-1340-457C-BDD7-8089BFEC23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90686-1340-457C-BDD7-8089BFEC232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«Давление твердых тел, жидкостей и газов»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Творчество   самостоятельность   активность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42918"/>
            <a:ext cx="8183880" cy="78581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рекомендации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571612"/>
            <a:ext cx="8183880" cy="414340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Дома ученики могут выполнять интересные экспериментальные задания:</a:t>
            </a:r>
          </a:p>
          <a:p>
            <a:r>
              <a:rPr lang="ru-RU" dirty="0" smtClean="0"/>
              <a:t>Изготовление из стеклянных и резиновых трубок </a:t>
            </a:r>
            <a:r>
              <a:rPr lang="ru-RU" dirty="0" smtClean="0">
                <a:solidFill>
                  <a:srgbClr val="FF0000"/>
                </a:solidFill>
              </a:rPr>
              <a:t>сообщающихся сосудов</a:t>
            </a:r>
            <a:r>
              <a:rPr lang="ru-RU" dirty="0" smtClean="0"/>
              <a:t>, проверку с их помощью горизонтальности линий поверхности стола, подоконника.</a:t>
            </a:r>
          </a:p>
          <a:p>
            <a:r>
              <a:rPr lang="ru-RU" dirty="0" smtClean="0"/>
              <a:t>Изготовление моделей </a:t>
            </a:r>
            <a:r>
              <a:rPr lang="ru-RU" dirty="0" smtClean="0">
                <a:solidFill>
                  <a:srgbClr val="FF0000"/>
                </a:solidFill>
              </a:rPr>
              <a:t>гидравлических приспособлений.</a:t>
            </a:r>
          </a:p>
          <a:p>
            <a:r>
              <a:rPr lang="ru-RU" dirty="0" smtClean="0"/>
              <a:t>Моделирование </a:t>
            </a:r>
            <a:r>
              <a:rPr lang="ru-RU" dirty="0" smtClean="0">
                <a:solidFill>
                  <a:srgbClr val="FF0000"/>
                </a:solidFill>
              </a:rPr>
              <a:t>процесса ныряния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Изготовление модели </a:t>
            </a:r>
            <a:r>
              <a:rPr lang="ru-RU" dirty="0" smtClean="0">
                <a:solidFill>
                  <a:srgbClr val="FF0000"/>
                </a:solidFill>
              </a:rPr>
              <a:t>фонтана, поилки для птиц, водонапорной башни </a:t>
            </a:r>
            <a:r>
              <a:rPr lang="ru-RU" dirty="0" smtClean="0"/>
              <a:t>и т. д.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1480"/>
            <a:ext cx="8183880" cy="85725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Разработка урока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500174"/>
            <a:ext cx="8183880" cy="450059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УРОК ПО ТЕМЕ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«СИЛА АРХИМЕДА. ПЛАВАНИЕ ТЕЛ»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Цель-</a:t>
            </a:r>
            <a:r>
              <a:rPr lang="ru-RU" dirty="0" smtClean="0"/>
              <a:t> обобщение и систематизация ЗУН по теме.</a:t>
            </a:r>
          </a:p>
          <a:p>
            <a:pPr>
              <a:buNone/>
            </a:pPr>
            <a:r>
              <a:rPr lang="ru-RU" b="1" dirty="0" smtClean="0"/>
              <a:t>Задачи:</a:t>
            </a:r>
            <a:endParaRPr lang="ru-RU" dirty="0" smtClean="0"/>
          </a:p>
          <a:p>
            <a:pPr lvl="0">
              <a:buNone/>
            </a:pPr>
            <a:r>
              <a:rPr lang="ru-RU" i="1" dirty="0" smtClean="0">
                <a:solidFill>
                  <a:srgbClr val="FF0000"/>
                </a:solidFill>
              </a:rPr>
              <a:t>Учебная</a:t>
            </a:r>
            <a:r>
              <a:rPr lang="ru-RU" dirty="0" smtClean="0"/>
              <a:t>- обобщить и систематизировать знания по теме.</a:t>
            </a:r>
          </a:p>
          <a:p>
            <a:pPr lvl="0">
              <a:buNone/>
            </a:pPr>
            <a:r>
              <a:rPr lang="ru-RU" i="1" dirty="0" smtClean="0">
                <a:solidFill>
                  <a:srgbClr val="FF0000"/>
                </a:solidFill>
              </a:rPr>
              <a:t>Развивающая</a:t>
            </a:r>
            <a:r>
              <a:rPr lang="ru-RU" dirty="0" smtClean="0"/>
              <a:t>- тренировать учащихся быстро ориентироваться в знакомом теоретическом минимуме; использовать </a:t>
            </a:r>
            <a:r>
              <a:rPr lang="ru-RU" dirty="0" err="1" smtClean="0"/>
              <a:t>межпредметные</a:t>
            </a:r>
            <a:r>
              <a:rPr lang="ru-RU" dirty="0" smtClean="0"/>
              <a:t> связи с экономикой и географией.</a:t>
            </a:r>
          </a:p>
          <a:p>
            <a:pPr lvl="0">
              <a:buNone/>
            </a:pPr>
            <a:r>
              <a:rPr lang="ru-RU" i="1" dirty="0" smtClean="0">
                <a:solidFill>
                  <a:srgbClr val="FF0000"/>
                </a:solidFill>
              </a:rPr>
              <a:t>Воспитательная</a:t>
            </a:r>
            <a:r>
              <a:rPr lang="ru-RU" dirty="0" smtClean="0"/>
              <a:t>- воспитывать способность оценивать свои возможности и достижения; аккуратность, внимательность и коммуникабельность.</a:t>
            </a:r>
          </a:p>
          <a:p>
            <a:pPr>
              <a:buNone/>
            </a:pPr>
            <a:r>
              <a:rPr lang="ru-RU" b="1" dirty="0" smtClean="0"/>
              <a:t>Тип урока</a:t>
            </a:r>
            <a:r>
              <a:rPr lang="ru-RU" dirty="0" smtClean="0"/>
              <a:t>- урок обобщения и систематизации ЗУН.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357166"/>
            <a:ext cx="77867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1"/>
                </a:solidFill>
              </a:rPr>
              <a:t>Формы и методы работы на уроке</a:t>
            </a:r>
            <a:endParaRPr lang="ru-RU" sz="2800" dirty="0">
              <a:solidFill>
                <a:schemeClr val="accent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1" y="857232"/>
          <a:ext cx="8072494" cy="5500726"/>
        </p:xfrm>
        <a:graphic>
          <a:graphicData uri="http://schemas.openxmlformats.org/drawingml/2006/table">
            <a:tbl>
              <a:tblPr/>
              <a:tblGrid>
                <a:gridCol w="1500199"/>
                <a:gridCol w="1990509"/>
                <a:gridCol w="2158016"/>
                <a:gridCol w="2423770"/>
              </a:tblGrid>
              <a:tr h="42632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технологии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39" marR="4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методы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39" marR="4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Виды деятельности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39" marR="4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оборудование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39" marR="4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163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Личностно-ориентированное обучение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39" marR="4803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Дифференцированный по уровню сложности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Устный опрос,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Лабораторная работа,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Самостоятельная работа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39" marR="4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Установка для демонстрации закона Архимеда, карточка с указаниями к лабораторной работе, тетради, задачник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39" marR="4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43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Проблемное обучение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39" marR="4803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поисковый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39" marR="4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Фронтальное решение задачи с коллективным обсуждением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39" marR="4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Доска, тетради, задачник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39" marR="4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432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Деловая игра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39" marR="4803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поисковый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39" marR="4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Групповая звеньевая работа учащихся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39" marR="4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Тетради, доска, задачник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39" marR="4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83880" cy="121444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Использование </a:t>
            </a:r>
            <a:r>
              <a:rPr lang="ru-RU" sz="2800" dirty="0" err="1" smtClean="0"/>
              <a:t>компетентностно</a:t>
            </a:r>
            <a:r>
              <a:rPr lang="ru-RU" sz="2800" dirty="0" smtClean="0"/>
              <a:t>- ориентированного задания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000240"/>
            <a:ext cx="8183880" cy="385765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« Наше судно приближается к самому сложному участку пути. Нам предстоит пройти речные перекаты глубиной 0.5 метра. Масса нашей плоскодонной баржи вместе с грузом 90 тонн, а площадь днища 150 м</a:t>
            </a:r>
            <a:r>
              <a:rPr lang="ru-RU" baseline="30000" dirty="0" smtClean="0"/>
              <a:t>2 </a:t>
            </a:r>
            <a:r>
              <a:rPr lang="ru-RU" dirty="0" smtClean="0"/>
              <a:t>.  Пройдет ли она через перекаты свободно, или для этого придется что-то предпринять?  Пройти перекаты поможет только умелый лоцман».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0042"/>
            <a:ext cx="8183880" cy="71438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Наводящие вопросы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643050"/>
            <a:ext cx="8183880" cy="4071966"/>
          </a:xfrm>
        </p:spPr>
        <p:txBody>
          <a:bodyPr>
            <a:normAutofit fontScale="92500"/>
          </a:bodyPr>
          <a:lstStyle/>
          <a:p>
            <a:pPr lvl="0"/>
            <a:r>
              <a:rPr lang="ru-RU" dirty="0" smtClean="0"/>
              <a:t> Кто такой лоцман?</a:t>
            </a:r>
          </a:p>
          <a:p>
            <a:pPr lvl="0"/>
            <a:r>
              <a:rPr lang="ru-RU" dirty="0" smtClean="0"/>
              <a:t>Что такое речные перекаты?</a:t>
            </a:r>
          </a:p>
          <a:p>
            <a:pPr lvl="0"/>
            <a:r>
              <a:rPr lang="ru-RU" dirty="0" smtClean="0"/>
              <a:t>Почему они опасны?  (можно задеть днищем)</a:t>
            </a:r>
          </a:p>
          <a:p>
            <a:pPr lvl="0"/>
            <a:r>
              <a:rPr lang="ru-RU" dirty="0" smtClean="0"/>
              <a:t>Что нужно рассчитать, чтобы ответить на вопрос задачи? (осадку)</a:t>
            </a:r>
          </a:p>
          <a:p>
            <a:pPr lvl="0"/>
            <a:r>
              <a:rPr lang="ru-RU" dirty="0" smtClean="0"/>
              <a:t>Что нужно сделать, если понадобиться, чтобы уменьшить осадку? (продать часть груза в порту или оставить на хранение)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42918"/>
            <a:ext cx="8183880" cy="1071570"/>
          </a:xfrm>
        </p:spPr>
        <p:txBody>
          <a:bodyPr/>
          <a:lstStyle/>
          <a:p>
            <a:pPr algn="ctr"/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071678"/>
            <a:ext cx="8183880" cy="4071966"/>
          </a:xfrm>
        </p:spPr>
        <p:txBody>
          <a:bodyPr>
            <a:normAutofit fontScale="62500" lnSpcReduction="20000"/>
          </a:bodyPr>
          <a:lstStyle/>
          <a:p>
            <a:r>
              <a:rPr lang="ru-RU" i="1" dirty="0" smtClean="0"/>
              <a:t>Процесс обучения стараюсь ориентировать не столько на передачу суммы знаний, сколько на развитие умений приобретать эти знания.</a:t>
            </a:r>
            <a:r>
              <a:rPr lang="en-US" dirty="0" smtClean="0"/>
              <a:t> </a:t>
            </a:r>
            <a:r>
              <a:rPr lang="ru-RU" dirty="0" smtClean="0"/>
              <a:t>На каждом уроке необходима организация активной познавательной деятельности учащихся с постановкой достаточно трудных проблем.</a:t>
            </a:r>
          </a:p>
          <a:p>
            <a:r>
              <a:rPr lang="ru-RU" dirty="0" smtClean="0"/>
              <a:t>Активизировать познавательную деятельность учащихся на уроках физики можно различными способами, но эта активизация не должна сводиться к</a:t>
            </a:r>
            <a:r>
              <a:rPr lang="en-US" dirty="0" smtClean="0"/>
              <a:t> </a:t>
            </a:r>
            <a:r>
              <a:rPr lang="ru-RU" dirty="0" smtClean="0"/>
              <a:t> простому увеличению числа выполняемых школьниками самостоятельных работ. Важна методика включения последних в учебный процесс – работы должны в максимальной степени развивать мыслительную активность ребят.</a:t>
            </a:r>
          </a:p>
          <a:p>
            <a:r>
              <a:rPr lang="ru-RU" i="1" dirty="0" smtClean="0"/>
              <a:t>Каждый ребенок любознателен </a:t>
            </a:r>
            <a:r>
              <a:rPr lang="ru-RU" dirty="0" smtClean="0"/>
              <a:t>и для успешной учебы его познавательный интерес нужно направлять и поддерживать.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71438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Содержание работы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357298"/>
            <a:ext cx="8183880" cy="442915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Характерные особенности темы</a:t>
            </a:r>
          </a:p>
          <a:p>
            <a:r>
              <a:rPr lang="ru-RU" sz="2000" dirty="0" smtClean="0"/>
              <a:t>Содержание учебного материала</a:t>
            </a:r>
          </a:p>
          <a:p>
            <a:r>
              <a:rPr lang="ru-RU" sz="2000" smtClean="0"/>
              <a:t>Дидактические  </a:t>
            </a:r>
            <a:r>
              <a:rPr lang="ru-RU" sz="2000" dirty="0" smtClean="0"/>
              <a:t>задачи темы</a:t>
            </a:r>
          </a:p>
          <a:p>
            <a:r>
              <a:rPr lang="ru-RU" sz="2000" dirty="0" err="1" smtClean="0"/>
              <a:t>Психолого</a:t>
            </a:r>
            <a:r>
              <a:rPr lang="ru-RU" sz="2000" dirty="0" smtClean="0"/>
              <a:t>- педагогические </a:t>
            </a:r>
            <a:br>
              <a:rPr lang="ru-RU" sz="2000" dirty="0" smtClean="0"/>
            </a:br>
            <a:r>
              <a:rPr lang="ru-RU" sz="2000" dirty="0" smtClean="0"/>
              <a:t>особенности учащихся 7 класса</a:t>
            </a:r>
          </a:p>
          <a:p>
            <a:r>
              <a:rPr lang="ru-RU" sz="2000" dirty="0" smtClean="0"/>
              <a:t>Спектр </a:t>
            </a:r>
            <a:r>
              <a:rPr lang="ru-RU" sz="2000" dirty="0" err="1" smtClean="0"/>
              <a:t>учебно</a:t>
            </a:r>
            <a:r>
              <a:rPr lang="ru-RU" sz="2000" dirty="0" smtClean="0"/>
              <a:t>- познавательной деятельности учащихся</a:t>
            </a:r>
          </a:p>
          <a:p>
            <a:r>
              <a:rPr lang="ru-RU" sz="2000" dirty="0" smtClean="0"/>
              <a:t>Ожидаемые результаты освоения темы</a:t>
            </a:r>
          </a:p>
          <a:p>
            <a:r>
              <a:rPr lang="ru-RU" sz="2000" dirty="0" smtClean="0"/>
              <a:t>Поурочное тематическое планирование</a:t>
            </a:r>
          </a:p>
          <a:p>
            <a:r>
              <a:rPr lang="ru-RU" sz="2000" dirty="0" smtClean="0"/>
              <a:t>Рекомендации </a:t>
            </a:r>
          </a:p>
          <a:p>
            <a:r>
              <a:rPr lang="ru-RU" sz="2000" dirty="0" smtClean="0"/>
              <a:t>Разработка урока</a:t>
            </a:r>
          </a:p>
          <a:p>
            <a:r>
              <a:rPr lang="ru-RU" sz="2000" dirty="0" smtClean="0"/>
              <a:t>Формы и методы работы на уроке</a:t>
            </a:r>
          </a:p>
          <a:p>
            <a:r>
              <a:rPr lang="ru-RU" sz="2000" dirty="0" smtClean="0"/>
              <a:t>Итоги</a:t>
            </a:r>
            <a:r>
              <a:rPr lang="ru-RU" sz="2400" dirty="0" smtClean="0"/>
              <a:t> </a:t>
            </a:r>
          </a:p>
          <a:p>
            <a:endParaRPr lang="ru-RU" sz="2200" dirty="0" smtClean="0"/>
          </a:p>
          <a:p>
            <a:endParaRPr lang="ru-RU" sz="2200" dirty="0" smtClean="0"/>
          </a:p>
          <a:p>
            <a:endParaRPr lang="ru-RU" sz="22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0042"/>
            <a:ext cx="8183880" cy="8572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Характерные особенности 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500174"/>
            <a:ext cx="8183880" cy="4429156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1800" dirty="0" smtClean="0"/>
              <a:t>Эта тема в курсе физики VII класса является одной из наиболее интересных для учащихся. </a:t>
            </a:r>
          </a:p>
          <a:p>
            <a:pPr marL="265176" lvl="1" indent="-265176" algn="just">
              <a:buSzPct val="80000"/>
              <a:buFont typeface="Wingdings 2"/>
              <a:buChar char=""/>
            </a:pPr>
            <a:r>
              <a:rPr lang="ru-RU" sz="1800" dirty="0" smtClean="0"/>
              <a:t>Соответствует возрастным особенностям учащихся; </a:t>
            </a:r>
          </a:p>
          <a:p>
            <a:pPr algn="just"/>
            <a:r>
              <a:rPr lang="ru-RU" sz="1800" dirty="0" smtClean="0"/>
              <a:t>Широкие возможности для  использования методов обучения с высокой самостоятельной активностью учеников (</a:t>
            </a:r>
            <a:r>
              <a:rPr lang="ru-RU" sz="1800" dirty="0" smtClean="0">
                <a:solidFill>
                  <a:srgbClr val="C00000"/>
                </a:solidFill>
              </a:rPr>
              <a:t>проблемное и эвристическое изложение, самостоятельное исследование</a:t>
            </a:r>
            <a:r>
              <a:rPr lang="ru-RU" sz="1800" dirty="0" smtClean="0"/>
              <a:t>) в рамках разнообразных подходов (</a:t>
            </a:r>
            <a:r>
              <a:rPr lang="ru-RU" sz="1800" dirty="0" smtClean="0">
                <a:solidFill>
                  <a:srgbClr val="C00000"/>
                </a:solidFill>
              </a:rPr>
              <a:t>проектного, </a:t>
            </a:r>
            <a:r>
              <a:rPr lang="ru-RU" sz="1800" dirty="0" err="1" smtClean="0">
                <a:solidFill>
                  <a:srgbClr val="C00000"/>
                </a:solidFill>
              </a:rPr>
              <a:t>социокультурного</a:t>
            </a:r>
            <a:r>
              <a:rPr lang="ru-RU" sz="1800" dirty="0" smtClean="0">
                <a:solidFill>
                  <a:srgbClr val="C00000"/>
                </a:solidFill>
              </a:rPr>
              <a:t> и личностно- ориентированного</a:t>
            </a:r>
            <a:r>
              <a:rPr lang="ru-RU" sz="1800" dirty="0" smtClean="0"/>
              <a:t>).</a:t>
            </a:r>
          </a:p>
          <a:p>
            <a:pPr algn="just"/>
            <a:r>
              <a:rPr lang="ru-RU" sz="1800" dirty="0" smtClean="0"/>
              <a:t>Опора на богатый жизненный опыт учащихся дает возможность разглядеть новизну в знакомых явлениях.</a:t>
            </a:r>
          </a:p>
          <a:p>
            <a:pPr algn="just"/>
            <a:r>
              <a:rPr lang="ru-RU" sz="1800" dirty="0" smtClean="0"/>
              <a:t>Первая встреча с понятием «физический закон». Многие вопросы темы, например </a:t>
            </a:r>
            <a:r>
              <a:rPr lang="ru-RU" sz="1800" dirty="0" smtClean="0">
                <a:solidFill>
                  <a:srgbClr val="C00000"/>
                </a:solidFill>
              </a:rPr>
              <a:t>закон Паскаля</a:t>
            </a:r>
            <a:r>
              <a:rPr lang="ru-RU" sz="1800" dirty="0" smtClean="0"/>
              <a:t>, </a:t>
            </a:r>
            <a:r>
              <a:rPr lang="ru-RU" sz="1800" dirty="0" smtClean="0">
                <a:solidFill>
                  <a:srgbClr val="C00000"/>
                </a:solidFill>
              </a:rPr>
              <a:t>архимедова сила</a:t>
            </a:r>
            <a:r>
              <a:rPr lang="ru-RU" sz="1800" dirty="0" smtClean="0"/>
              <a:t>, изучаются в средней школе только один раз, в VII классе.</a:t>
            </a:r>
          </a:p>
          <a:p>
            <a:r>
              <a:rPr lang="ru-RU" sz="1800" dirty="0" smtClean="0"/>
              <a:t>Первые навыки работы с физическими величинами и единицами измерений уже получены. Они теперь применимы на практике.   Раскрыть значение </a:t>
            </a:r>
            <a:r>
              <a:rPr lang="ru-RU" sz="1800" dirty="0" smtClean="0">
                <a:solidFill>
                  <a:srgbClr val="C00000"/>
                </a:solidFill>
              </a:rPr>
              <a:t>равнодействующей силы как геометрической суммы сил </a:t>
            </a:r>
            <a:r>
              <a:rPr lang="ru-RU" sz="1800" dirty="0" smtClean="0"/>
              <a:t>поможет сила Архимеда.</a:t>
            </a: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 flipH="1" flipV="1">
            <a:off x="4105332" y="3613666"/>
            <a:ext cx="457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785794"/>
            <a:ext cx="8183880" cy="857256"/>
          </a:xfrm>
        </p:spPr>
        <p:txBody>
          <a:bodyPr>
            <a:normAutofit fontScale="90000"/>
          </a:bodyPr>
          <a:lstStyle/>
          <a:p>
            <a:pPr lvl="0"/>
            <a:r>
              <a:rPr lang="ru-RU" sz="3100" dirty="0" smtClean="0"/>
              <a:t>СОДЕРЖАНИЕ УЧЕБНОГО МАТЕРИАЛА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428736"/>
            <a:ext cx="8183880" cy="4214842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pPr lvl="1"/>
            <a:r>
              <a:rPr lang="ru-RU" sz="2600" dirty="0" smtClean="0"/>
              <a:t>Опора на жизненный опыт (</a:t>
            </a:r>
            <a:r>
              <a:rPr lang="ru-RU" sz="2600" dirty="0" smtClean="0">
                <a:solidFill>
                  <a:srgbClr val="C00000"/>
                </a:solidFill>
              </a:rPr>
              <a:t>заточка инструментов, увеличение площади опорных поверхностей, перевозка сжатых газов, чайники, артезианские колодцы, шлюзы, поилки для птиц, гидравлика, барометры, манометры, насосы, плавание и воздухоплавание</a:t>
            </a:r>
            <a:r>
              <a:rPr lang="ru-RU" sz="2600" dirty="0" smtClean="0"/>
              <a:t>) стимулирует на поиск, создает возможности для проблемного обучения; активизирует мыслительную деятельность учащихся, способствует их развитию.</a:t>
            </a:r>
          </a:p>
          <a:p>
            <a:pPr lvl="1"/>
            <a:r>
              <a:rPr lang="ru-RU" sz="2600" dirty="0" smtClean="0"/>
              <a:t>Разнообразие опытов (</a:t>
            </a:r>
            <a:r>
              <a:rPr lang="ru-RU" sz="2600" dirty="0" smtClean="0">
                <a:solidFill>
                  <a:srgbClr val="C00000"/>
                </a:solidFill>
              </a:rPr>
              <a:t>атмосферное давление, передача давления жидкостями и газами, архимедова сила, плавание судов, воздухоплавание и т. д.</a:t>
            </a:r>
            <a:r>
              <a:rPr lang="ru-RU" sz="2600" dirty="0" smtClean="0"/>
              <a:t>) дает яркие представления о применении изучаемых явлений и законов на практике.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42918"/>
            <a:ext cx="8183880" cy="785818"/>
          </a:xfrm>
        </p:spPr>
        <p:txBody>
          <a:bodyPr/>
          <a:lstStyle/>
          <a:p>
            <a:pPr algn="ctr"/>
            <a:r>
              <a:rPr lang="ru-RU" dirty="0" smtClean="0"/>
              <a:t>Дидактические задачи 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857364"/>
            <a:ext cx="8183880" cy="4286280"/>
          </a:xfrm>
        </p:spPr>
        <p:txBody>
          <a:bodyPr>
            <a:normAutofit fontScale="55000" lnSpcReduction="20000"/>
          </a:bodyPr>
          <a:lstStyle/>
          <a:p>
            <a:pPr marL="0" lvl="0" indent="449263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dirty="0" smtClean="0">
                <a:solidFill>
                  <a:srgbClr val="000000"/>
                </a:solidFill>
                <a:ea typeface="Arial Unicode MS" pitchFamily="34" charset="-128"/>
                <a:cs typeface="Arial" pitchFamily="34" charset="0"/>
              </a:rPr>
              <a:t>Изучение раздела «Давление твердых тел, жидкостей и газов» в </a:t>
            </a:r>
            <a:r>
              <a:rPr lang="en-US" dirty="0" smtClean="0">
                <a:solidFill>
                  <a:srgbClr val="000000"/>
                </a:solidFill>
                <a:ea typeface="Arial Unicode MS" pitchFamily="34" charset="-128"/>
                <a:cs typeface="Arial" pitchFamily="34" charset="0"/>
              </a:rPr>
              <a:t>VII</a:t>
            </a:r>
            <a:r>
              <a:rPr lang="ru-RU" dirty="0" smtClean="0">
                <a:solidFill>
                  <a:srgbClr val="000000"/>
                </a:solidFill>
                <a:ea typeface="Arial Unicode MS" pitchFamily="34" charset="-128"/>
                <a:cs typeface="Arial" pitchFamily="34" charset="0"/>
              </a:rPr>
              <a:t> классе направлено на решение следующих задач:</a:t>
            </a:r>
            <a:endParaRPr lang="en-US" dirty="0" smtClean="0">
              <a:ea typeface="Times New Roman" pitchFamily="18" charset="0"/>
              <a:cs typeface="Arial" pitchFamily="34" charset="0"/>
            </a:endParaRPr>
          </a:p>
          <a:p>
            <a:pPr marL="0" lvl="0" indent="449263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solidFill>
                  <a:srgbClr val="000000"/>
                </a:solidFill>
                <a:ea typeface="Arial Unicode MS" pitchFamily="34" charset="-128"/>
                <a:cs typeface="Arial" pitchFamily="34" charset="0"/>
              </a:rPr>
              <a:t>ПОЗНАВАТЕЛЬНАЯ: </a:t>
            </a:r>
            <a:r>
              <a:rPr lang="ru-RU" dirty="0" smtClean="0">
                <a:solidFill>
                  <a:srgbClr val="000000"/>
                </a:solidFill>
                <a:ea typeface="Arial Unicode MS" pitchFamily="34" charset="-128"/>
                <a:cs typeface="Arial" pitchFamily="34" charset="0"/>
              </a:rPr>
              <a:t>сформировать представления о природе давления, физических величинах, характеризующих эти явления; законах, которым они подчиняются; методах научного познания природы и формирование на этой основе представлений о физической картине мира. </a:t>
            </a:r>
            <a:endParaRPr lang="en-US" dirty="0" smtClean="0">
              <a:ea typeface="Times New Roman" pitchFamily="18" charset="0"/>
              <a:cs typeface="Arial" pitchFamily="34" charset="0"/>
            </a:endParaRPr>
          </a:p>
          <a:p>
            <a:pPr marL="0" lvl="0" indent="449263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solidFill>
                  <a:srgbClr val="000000"/>
                </a:solidFill>
                <a:ea typeface="Arial Unicode MS" pitchFamily="34" charset="-128"/>
                <a:cs typeface="Arial" pitchFamily="34" charset="0"/>
              </a:rPr>
              <a:t>РАЗВИВАЮЩАЯ:</a:t>
            </a:r>
            <a:r>
              <a:rPr lang="ru-RU" dirty="0" smtClean="0">
                <a:solidFill>
                  <a:srgbClr val="000000"/>
                </a:solidFill>
                <a:ea typeface="Arial Unicode MS" pitchFamily="34" charset="-128"/>
                <a:cs typeface="Arial" pitchFamily="34" charset="0"/>
              </a:rPr>
              <a:t> овладевать умениями проводить наблюдения природных явлений, описывать и обобщать результаты наблюдений,  использовать простые измерительные приборы для изучения физических явлений; представлять результаты наблюдений или измерений с помощью таблиц, графиков и выявлять на этой основе эмпирические зависимости; применять полученные знания для объяснения разнообразных природных явлений и процессов,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принципов действия важнейших технических устройств, а также для решения физических задач;</a:t>
            </a:r>
            <a:endParaRPr lang="en-US" dirty="0" smtClean="0">
              <a:ea typeface="Times New Roman" pitchFamily="18" charset="0"/>
              <a:cs typeface="Arial" pitchFamily="34" charset="0"/>
            </a:endParaRPr>
          </a:p>
          <a:p>
            <a:pPr marL="0" lvl="0" indent="449263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solidFill>
                  <a:srgbClr val="000000"/>
                </a:solidFill>
                <a:ea typeface="Arial Unicode MS" pitchFamily="34" charset="-128"/>
                <a:cs typeface="Arial" pitchFamily="34" charset="0"/>
              </a:rPr>
              <a:t>ВОСПИТАТЕЛЬНАЯ:</a:t>
            </a:r>
            <a:r>
              <a:rPr lang="ru-RU" dirty="0" smtClean="0">
                <a:solidFill>
                  <a:srgbClr val="000000"/>
                </a:solidFill>
                <a:ea typeface="Arial Unicode MS" pitchFamily="34" charset="-128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ea typeface="Arial Unicode MS" pitchFamily="34" charset="-128"/>
                <a:cs typeface="Arial" pitchFamily="34" charset="0"/>
              </a:rPr>
              <a:t> </a:t>
            </a:r>
            <a:r>
              <a:rPr lang="ru-RU" dirty="0" smtClean="0">
                <a:solidFill>
                  <a:srgbClr val="000000"/>
                </a:solidFill>
                <a:ea typeface="Arial Unicode MS" pitchFamily="34" charset="-128"/>
                <a:cs typeface="Arial" pitchFamily="34" charset="0"/>
              </a:rPr>
              <a:t>воспитывать</a:t>
            </a:r>
            <a:r>
              <a:rPr lang="en-US" dirty="0" smtClean="0">
                <a:solidFill>
                  <a:srgbClr val="000000"/>
                </a:solidFill>
                <a:ea typeface="Arial Unicode MS" pitchFamily="34" charset="-128"/>
                <a:cs typeface="Arial" pitchFamily="34" charset="0"/>
              </a:rPr>
              <a:t> </a:t>
            </a:r>
            <a:r>
              <a:rPr lang="ru-RU" dirty="0" smtClean="0">
                <a:solidFill>
                  <a:srgbClr val="000000"/>
                </a:solidFill>
                <a:ea typeface="Arial Unicode MS" pitchFamily="34" charset="-128"/>
                <a:cs typeface="Arial" pitchFamily="34" charset="0"/>
              </a:rPr>
              <a:t>убежденность в возможности познания природы, в необходимости использования достижений науки для дальнейшего развития человеческого общества, уважения к творцам науки и техники; отношения к физике как к элементу общечеловеческой культуры.</a:t>
            </a:r>
            <a:endParaRPr lang="ru-RU" dirty="0" smtClean="0"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0042"/>
            <a:ext cx="8183880" cy="1214446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 smtClean="0"/>
              <a:t>Психолого</a:t>
            </a:r>
            <a:r>
              <a:rPr lang="ru-RU" sz="2800" dirty="0" smtClean="0"/>
              <a:t>- педагогические </a:t>
            </a:r>
            <a:br>
              <a:rPr lang="ru-RU" sz="2800" dirty="0" smtClean="0"/>
            </a:br>
            <a:r>
              <a:rPr lang="ru-RU" sz="2800" dirty="0" smtClean="0"/>
              <a:t>особенности учащихся 7 класса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857364"/>
            <a:ext cx="8183880" cy="428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Познавательного интереса к уроку можно добиться путем комбинированного использования  в работе:</a:t>
            </a:r>
          </a:p>
          <a:p>
            <a:r>
              <a:rPr lang="ru-RU" dirty="0" smtClean="0"/>
              <a:t>Демонстраций, эксперимента, лабораторных работ</a:t>
            </a:r>
          </a:p>
          <a:p>
            <a:r>
              <a:rPr lang="ru-RU" dirty="0" smtClean="0"/>
              <a:t>Нестандартных форм урока</a:t>
            </a:r>
          </a:p>
          <a:p>
            <a:r>
              <a:rPr lang="ru-RU" dirty="0" smtClean="0"/>
              <a:t>Самостоятельной работы учащихся</a:t>
            </a:r>
          </a:p>
          <a:p>
            <a:r>
              <a:rPr lang="ru-RU" dirty="0" smtClean="0"/>
              <a:t>Видеоматериалов, презентаций, анимации</a:t>
            </a:r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1480"/>
            <a:ext cx="8183880" cy="164307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Широкий спектр</a:t>
            </a:r>
            <a:br>
              <a:rPr lang="ru-RU" sz="2800" dirty="0" smtClean="0"/>
            </a:br>
            <a:r>
              <a:rPr lang="ru-RU" sz="2800" dirty="0" smtClean="0"/>
              <a:t> УЧЕБНО-ПОЗНАВАТЕЛЬНОЙ </a:t>
            </a:r>
            <a:br>
              <a:rPr lang="ru-RU" sz="2800" dirty="0" smtClean="0"/>
            </a:br>
            <a:r>
              <a:rPr lang="ru-RU" sz="2800" dirty="0" smtClean="0"/>
              <a:t>ДЕЯТЕЛЬНОСТИ УЧАЩИХСЯ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357430"/>
            <a:ext cx="8183880" cy="3500462"/>
          </a:xfrm>
        </p:spPr>
        <p:txBody>
          <a:bodyPr/>
          <a:lstStyle/>
          <a:p>
            <a:r>
              <a:rPr lang="ru-RU" dirty="0" smtClean="0"/>
              <a:t>Репродуктивная или творческая и поисковая</a:t>
            </a:r>
          </a:p>
          <a:p>
            <a:r>
              <a:rPr lang="ru-RU" dirty="0" smtClean="0"/>
              <a:t>Самостоятельная или под контролем учителя</a:t>
            </a:r>
          </a:p>
          <a:p>
            <a:r>
              <a:rPr lang="ru-RU" dirty="0" smtClean="0"/>
              <a:t>Возможна активность большей части класса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0042"/>
            <a:ext cx="8183880" cy="85725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Ожидаемые результаты освоения темы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428736"/>
            <a:ext cx="8183880" cy="471490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Смогут объяснить  возникновение   давления в твердых телах, жидкостях и газах.</a:t>
            </a:r>
          </a:p>
          <a:p>
            <a:pPr lvl="0"/>
            <a:r>
              <a:rPr lang="ru-RU" dirty="0" smtClean="0"/>
              <a:t>Будут проводить эксперименты и делать выводы.</a:t>
            </a:r>
          </a:p>
          <a:p>
            <a:pPr lvl="0"/>
            <a:r>
              <a:rPr lang="ru-RU" dirty="0" smtClean="0"/>
              <a:t>Смогут применять на практике знания и умения.</a:t>
            </a:r>
          </a:p>
          <a:p>
            <a:pPr lvl="0"/>
            <a:r>
              <a:rPr lang="ru-RU" dirty="0" smtClean="0"/>
              <a:t>Научатся использовать связь изученных явлений с бытом и техникой для своих потребностей, что послужит для развития познавательных интересов и </a:t>
            </a:r>
            <a:r>
              <a:rPr lang="ru-RU" smtClean="0"/>
              <a:t>творческих способностей.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857256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800" dirty="0" smtClean="0"/>
              <a:t>Поурочное тематическое планирование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285860"/>
          <a:ext cx="8183564" cy="52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490"/>
                <a:gridCol w="3166292"/>
                <a:gridCol w="834236"/>
                <a:gridCol w="3257546"/>
              </a:tblGrid>
              <a:tr h="3972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Arial Unicode MS"/>
                        </a:rPr>
                        <a:t>30/1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</a:rPr>
                        <a:t> Давление. Единицы давления. 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 Unicode MS"/>
                        </a:rPr>
                        <a:t>42/13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B050"/>
                          </a:solidFill>
                          <a:latin typeface="Arial"/>
                        </a:rPr>
                        <a:t>Манометры.  Поршневой жидкостный насос.</a:t>
                      </a:r>
                      <a:endParaRPr lang="ru-RU" sz="1200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</a:tr>
              <a:tr h="5058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 Unicode MS"/>
                        </a:rPr>
                        <a:t>31/2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</a:rPr>
                        <a:t>Способы уменьшения и увеличения давления. </a:t>
                      </a:r>
                      <a:r>
                        <a:rPr lang="ru-RU" sz="1000" b="1">
                          <a:solidFill>
                            <a:srgbClr val="008000"/>
                          </a:solidFill>
                          <a:latin typeface="Arial"/>
                        </a:rPr>
                        <a:t>Лабораторная работа №8  «</a:t>
                      </a:r>
                      <a:r>
                        <a:rPr lang="ru-RU" sz="1000" b="1" i="1">
                          <a:solidFill>
                            <a:srgbClr val="008000"/>
                          </a:solidFill>
                          <a:latin typeface="Arial"/>
                        </a:rPr>
                        <a:t>Измерение давления твердого тела на опору».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 Unicode MS"/>
                        </a:rPr>
                        <a:t>43/14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B050"/>
                          </a:solidFill>
                          <a:latin typeface="Arial"/>
                        </a:rPr>
                        <a:t>Гидравлический пресс. Гидравлический тормоз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</a:rPr>
                        <a:t>.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</a:tr>
              <a:tr h="3972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 Unicode MS"/>
                        </a:rPr>
                        <a:t>32/3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</a:rPr>
                        <a:t>Давление газа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latin typeface="Arial"/>
                        </a:rPr>
                        <a:t>. Закон Паскаля.</a:t>
                      </a:r>
                      <a:endParaRPr lang="ru-RU" sz="1200" dirty="0">
                        <a:solidFill>
                          <a:srgbClr val="FF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 Unicode MS"/>
                        </a:rPr>
                        <a:t>44/15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latin typeface="Arial"/>
                        </a:rPr>
                        <a:t>Действие жидкости и газа на погруженное в них тело.</a:t>
                      </a:r>
                      <a:endParaRPr lang="ru-RU" sz="1200" dirty="0">
                        <a:solidFill>
                          <a:srgbClr val="0070C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</a:tr>
              <a:tr h="3972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 Unicode MS"/>
                        </a:rPr>
                        <a:t>33/4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/>
                        </a:rPr>
                        <a:t>Давление в жидкости и газе.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 Unicode MS"/>
                        </a:rPr>
                        <a:t>45/16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latin typeface="Arial"/>
                        </a:rPr>
                        <a:t>Архимедова сила.</a:t>
                      </a:r>
                      <a:endParaRPr lang="ru-RU" sz="1200" dirty="0">
                        <a:solidFill>
                          <a:srgbClr val="0070C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</a:tr>
              <a:tr h="5058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 Unicode MS"/>
                        </a:rPr>
                        <a:t>34/5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latin typeface="Arial"/>
                        </a:rPr>
                        <a:t>Расчёт давления жидкости на дно и стенки сосуда.</a:t>
                      </a:r>
                      <a:endParaRPr lang="ru-RU" sz="1200" dirty="0">
                        <a:solidFill>
                          <a:srgbClr val="0070C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 Unicode MS"/>
                        </a:rPr>
                        <a:t>46/17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8000"/>
                          </a:solidFill>
                          <a:latin typeface="Arial"/>
                        </a:rPr>
                        <a:t>Лабораторная работа №9 «</a:t>
                      </a:r>
                      <a:r>
                        <a:rPr lang="ru-RU" sz="1000" b="1" i="1" dirty="0">
                          <a:solidFill>
                            <a:srgbClr val="008000"/>
                          </a:solidFill>
                          <a:latin typeface="Arial"/>
                        </a:rPr>
                        <a:t>Измерение</a:t>
                      </a:r>
                      <a:r>
                        <a:rPr lang="ru-RU" sz="1000" b="1" dirty="0">
                          <a:solidFill>
                            <a:srgbClr val="008000"/>
                          </a:solidFill>
                          <a:latin typeface="Arial"/>
                        </a:rPr>
                        <a:t> </a:t>
                      </a:r>
                      <a:r>
                        <a:rPr lang="ru-RU" sz="1000" b="1" i="1" dirty="0">
                          <a:solidFill>
                            <a:srgbClr val="008000"/>
                          </a:solidFill>
                          <a:latin typeface="Arial"/>
                        </a:rPr>
                        <a:t>выталкивающей силы, действующей на погруженное в жидкость тело</a:t>
                      </a:r>
                      <a:r>
                        <a:rPr lang="ru-RU" sz="1000" b="1" dirty="0">
                          <a:solidFill>
                            <a:srgbClr val="008000"/>
                          </a:solidFill>
                          <a:latin typeface="Arial"/>
                        </a:rPr>
                        <a:t>».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</a:tr>
              <a:tr h="3972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 Unicode MS"/>
                        </a:rPr>
                        <a:t>35/6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latin typeface="Arial"/>
                        </a:rPr>
                        <a:t>Решение задач по теме: </a:t>
                      </a:r>
                      <a:r>
                        <a:rPr lang="ru-RU" sz="1000" i="1" dirty="0">
                          <a:solidFill>
                            <a:srgbClr val="0070C0"/>
                          </a:solidFill>
                          <a:latin typeface="Arial"/>
                        </a:rPr>
                        <a:t>«Давление твердых тел, жидкостей и газов».</a:t>
                      </a:r>
                      <a:endParaRPr lang="ru-RU" sz="1200" dirty="0">
                        <a:solidFill>
                          <a:srgbClr val="0070C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 Unicode MS"/>
                        </a:rPr>
                        <a:t>47/18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B050"/>
                          </a:solidFill>
                          <a:latin typeface="Arial"/>
                        </a:rPr>
                        <a:t>Плавание тел. Условия плавания.</a:t>
                      </a:r>
                      <a:endParaRPr lang="ru-RU" sz="1200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</a:tr>
              <a:tr h="3972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 Unicode MS"/>
                        </a:rPr>
                        <a:t>36/7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993300"/>
                          </a:solidFill>
                          <a:latin typeface="Arial"/>
                        </a:rPr>
                        <a:t>Контрольная работа №4 по теме </a:t>
                      </a:r>
                      <a:r>
                        <a:rPr lang="ru-RU" sz="1000" b="1" i="1" dirty="0">
                          <a:solidFill>
                            <a:srgbClr val="993300"/>
                          </a:solidFill>
                          <a:latin typeface="Arial"/>
                        </a:rPr>
                        <a:t>«Давление твердых тел и жидкостей».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 Unicode MS"/>
                        </a:rPr>
                        <a:t>48/19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latin typeface="Arial"/>
                        </a:rPr>
                        <a:t>Решение задач  по теме: </a:t>
                      </a:r>
                      <a:r>
                        <a:rPr lang="ru-RU" sz="1000" i="1" dirty="0">
                          <a:solidFill>
                            <a:srgbClr val="0070C0"/>
                          </a:solidFill>
                          <a:latin typeface="Arial"/>
                        </a:rPr>
                        <a:t>«Определение архимедовой силы. </a:t>
                      </a:r>
                      <a:r>
                        <a:rPr lang="ru-RU" sz="1000" i="1" dirty="0" smtClean="0">
                          <a:solidFill>
                            <a:srgbClr val="0070C0"/>
                          </a:solidFill>
                          <a:latin typeface="Arial"/>
                        </a:rPr>
                        <a:t>Условия </a:t>
                      </a:r>
                      <a:r>
                        <a:rPr lang="ru-RU" sz="1000" i="1" dirty="0">
                          <a:solidFill>
                            <a:srgbClr val="0070C0"/>
                          </a:solidFill>
                          <a:latin typeface="Arial"/>
                        </a:rPr>
                        <a:t>плавания тел».</a:t>
                      </a:r>
                      <a:endParaRPr lang="ru-RU" sz="1200" dirty="0">
                        <a:solidFill>
                          <a:srgbClr val="0070C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</a:tr>
              <a:tr h="5058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 Unicode MS"/>
                        </a:rPr>
                        <a:t>37/8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</a:rPr>
                        <a:t>Анализ контрольной работы. </a:t>
                      </a:r>
                      <a:r>
                        <a:rPr lang="ru-RU" sz="1000" dirty="0">
                          <a:solidFill>
                            <a:srgbClr val="00B050"/>
                          </a:solidFill>
                          <a:latin typeface="Arial"/>
                        </a:rPr>
                        <a:t>Сообщающиеся  сосуды. Шлюзы.</a:t>
                      </a:r>
                      <a:endParaRPr lang="ru-RU" sz="1200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 Unicode MS"/>
                        </a:rPr>
                        <a:t>49/20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8000"/>
                          </a:solidFill>
                          <a:latin typeface="Arial"/>
                        </a:rPr>
                        <a:t>Лабораторная работа №10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8000"/>
                          </a:solidFill>
                          <a:latin typeface="Arial"/>
                        </a:rPr>
                        <a:t>«</a:t>
                      </a:r>
                      <a:r>
                        <a:rPr lang="ru-RU" sz="1000" b="1" i="1" dirty="0">
                          <a:solidFill>
                            <a:srgbClr val="008000"/>
                          </a:solidFill>
                          <a:latin typeface="Arial"/>
                        </a:rPr>
                        <a:t>Выяснение условий плавания тела в жидкости</a:t>
                      </a:r>
                      <a:r>
                        <a:rPr lang="ru-RU" sz="1000" b="1" dirty="0">
                          <a:solidFill>
                            <a:srgbClr val="008000"/>
                          </a:solidFill>
                          <a:latin typeface="Arial"/>
                        </a:rPr>
                        <a:t>».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</a:tr>
              <a:tr h="3972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 Unicode MS"/>
                        </a:rPr>
                        <a:t>38/9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latin typeface="Arial"/>
                        </a:rPr>
                        <a:t>Вес воздуха.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</a:rPr>
                        <a:t>Атмосферное давление. Почему существует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</a:rPr>
                        <a:t>воздушная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</a:rPr>
                        <a:t>оболочка Земли.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 Unicode MS"/>
                        </a:rPr>
                        <a:t>50/21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B050"/>
                          </a:solidFill>
                          <a:latin typeface="Arial"/>
                        </a:rPr>
                        <a:t>Плавание судов. Воздухоплавание.</a:t>
                      </a:r>
                      <a:endParaRPr lang="ru-RU" sz="1200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</a:tr>
              <a:tr h="3972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 Unicode MS"/>
                        </a:rPr>
                        <a:t>39/10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latin typeface="Arial"/>
                        </a:rPr>
                        <a:t>Измерение атмосферного давления.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latin typeface="Arial"/>
                        </a:rPr>
                        <a:t>Опыт Торричелли.</a:t>
                      </a:r>
                      <a:endParaRPr lang="ru-RU" sz="1200" dirty="0">
                        <a:solidFill>
                          <a:srgbClr val="FF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 Unicode MS"/>
                        </a:rPr>
                        <a:t>51/22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latin typeface="Arial"/>
                        </a:rPr>
                        <a:t>Повторительно-обобщающий урок по теме 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Arial"/>
                        </a:rPr>
                        <a:t>«Закон Архимеда. 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Arial"/>
                        </a:rPr>
                        <a:t>Условия 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Arial"/>
                        </a:rPr>
                        <a:t>плавания тел».</a:t>
                      </a:r>
                      <a:r>
                        <a:rPr lang="ru-RU" sz="1000" b="1" dirty="0">
                          <a:solidFill>
                            <a:srgbClr val="993300"/>
                          </a:solidFill>
                          <a:latin typeface="Arial"/>
                        </a:rPr>
                        <a:t> 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</a:tr>
              <a:tr h="5058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 Unicode MS"/>
                        </a:rPr>
                        <a:t>40/11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5560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B050"/>
                          </a:solidFill>
                          <a:latin typeface="Arial"/>
                        </a:rPr>
                        <a:t>Барометр-анероид. Атмосферное давление на различных </a:t>
                      </a:r>
                      <a:r>
                        <a:rPr lang="ru-RU" sz="1000" dirty="0" smtClean="0">
                          <a:solidFill>
                            <a:srgbClr val="00B050"/>
                          </a:solidFill>
                          <a:latin typeface="Arial"/>
                        </a:rPr>
                        <a:t>высотах</a:t>
                      </a:r>
                      <a:r>
                        <a:rPr lang="ru-RU" sz="1000" dirty="0">
                          <a:solidFill>
                            <a:srgbClr val="00B050"/>
                          </a:solidFill>
                          <a:latin typeface="Arial"/>
                        </a:rPr>
                        <a:t>.</a:t>
                      </a:r>
                      <a:endParaRPr lang="ru-RU" sz="1200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 Unicode MS"/>
                        </a:rPr>
                        <a:t>52/23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993300"/>
                          </a:solidFill>
                          <a:latin typeface="Arial"/>
                        </a:rPr>
                        <a:t>Контрольная работа №5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993300"/>
                          </a:solidFill>
                          <a:latin typeface="Arial"/>
                        </a:rPr>
                        <a:t>по теме «Закон Архимеда. </a:t>
                      </a:r>
                      <a:r>
                        <a:rPr lang="ru-RU" sz="1000" b="1" dirty="0" smtClean="0">
                          <a:solidFill>
                            <a:srgbClr val="993300"/>
                          </a:solidFill>
                          <a:latin typeface="Arial"/>
                        </a:rPr>
                        <a:t>Условия </a:t>
                      </a:r>
                      <a:r>
                        <a:rPr lang="ru-RU" sz="1000" b="1" dirty="0">
                          <a:solidFill>
                            <a:srgbClr val="993300"/>
                          </a:solidFill>
                          <a:latin typeface="Arial"/>
                        </a:rPr>
                        <a:t>плавания тел». 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</a:tr>
              <a:tr h="3972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 Unicode MS"/>
                        </a:rPr>
                        <a:t>41/12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latin typeface="Arial"/>
                        </a:rPr>
                        <a:t>Решение задач по теме: </a:t>
                      </a:r>
                      <a:r>
                        <a:rPr lang="ru-RU" sz="1000" i="1" dirty="0">
                          <a:solidFill>
                            <a:srgbClr val="0070C0"/>
                          </a:solidFill>
                          <a:latin typeface="Arial"/>
                        </a:rPr>
                        <a:t>«Давление в жидкости и газе»</a:t>
                      </a:r>
                      <a:endParaRPr lang="ru-RU" sz="1200" dirty="0">
                        <a:solidFill>
                          <a:srgbClr val="0070C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 Unicode MS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299</TotalTime>
  <Words>1057</Words>
  <Application>Microsoft Office PowerPoint</Application>
  <PresentationFormat>Экран (4:3)</PresentationFormat>
  <Paragraphs>146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«Давление твердых тел, жидкостей и газов» </vt:lpstr>
      <vt:lpstr>Содержание работы</vt:lpstr>
      <vt:lpstr>Характерные особенности темы</vt:lpstr>
      <vt:lpstr>СОДЕРЖАНИЕ УЧЕБНОГО МАТЕРИАЛА </vt:lpstr>
      <vt:lpstr>Дидактические задачи темы</vt:lpstr>
      <vt:lpstr>Психолого- педагогические  особенности учащихся 7 класса</vt:lpstr>
      <vt:lpstr>Широкий спектр  УЧЕБНО-ПОЗНАВАТЕЛЬНОЙ  ДЕЯТЕЛЬНОСТИ УЧАЩИХСЯ </vt:lpstr>
      <vt:lpstr>Ожидаемые результаты освоения темы</vt:lpstr>
      <vt:lpstr>    Поурочное тематическое планирование</vt:lpstr>
      <vt:lpstr>рекомендации</vt:lpstr>
      <vt:lpstr>Разработка урока</vt:lpstr>
      <vt:lpstr>Слайд 12</vt:lpstr>
      <vt:lpstr>Использование компетентностно- ориентированного задания</vt:lpstr>
      <vt:lpstr>Наводящие вопросы</vt:lpstr>
      <vt:lpstr>итоги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«Давление твердых тел, жидкостей и газов» </dc:title>
  <cp:lastModifiedBy>RWT</cp:lastModifiedBy>
  <cp:revision>80</cp:revision>
  <dcterms:modified xsi:type="dcterms:W3CDTF">2012-12-10T16:56:33Z</dcterms:modified>
</cp:coreProperties>
</file>