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09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09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BBE5730B-70DC-43F4-B959-8C5EC04FB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4915-AD1B-447B-96B5-2DDFCA8BD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DE1B-E4F2-42E5-8EAE-716FBCB38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BD454-EBA1-4A22-BB08-3A6B2F92C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0FC3A-0F65-401E-AE0C-2FFF33F7E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9CFB8-4EAD-42B6-ABB2-135F09732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6458D-D4EB-4278-A9AA-2CBBF8AB9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7B1E-D6E7-427E-A5CC-64D4E7DAC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7109B-1E63-44CE-AE19-E660E5C3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62C1-4E17-41CA-BD87-28BD957F7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97590-1CBE-43FB-B40B-AC8699B48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FA6F3-F058-4FBA-9A60-BD691202D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98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98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E915A5-31B2-4670-900D-2D33C0A14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Витамины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400" b="1" i="1" smtClean="0"/>
              <a:t>Автор: учитель географии и биологии МКОУ Сосновская  СОШ имени М.Я.Бредова,Родниковского района , Ивановской области </a:t>
            </a:r>
          </a:p>
          <a:p>
            <a:pPr eaLnBrk="1" hangingPunct="1">
              <a:lnSpc>
                <a:spcPct val="90000"/>
              </a:lnSpc>
            </a:pPr>
            <a:r>
              <a:rPr lang="ru-RU" sz="1400" b="1" i="1" smtClean="0"/>
              <a:t>Зимина М.В.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5394325" cy="1143000"/>
          </a:xfrm>
        </p:spPr>
        <p:txBody>
          <a:bodyPr/>
          <a:lstStyle/>
          <a:p>
            <a:pPr eaLnBrk="1" hangingPunct="1"/>
            <a:r>
              <a:rPr lang="ru-RU" smtClean="0"/>
              <a:t>Поливитамины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Употребление препаратов содержащих витамины и минеральные добавки.</a:t>
            </a:r>
          </a:p>
        </p:txBody>
      </p:sp>
      <p:pic>
        <p:nvPicPr>
          <p:cNvPr id="12292" name="Picture 4" descr="В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284538"/>
            <a:ext cx="421005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В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16688" y="549275"/>
            <a:ext cx="242887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Принимать витамины по рекомендации врача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4" descr="В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636838"/>
            <a:ext cx="4953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Что мы узнали о витаминах?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Что такое витамины?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Какова роль витаминов в организме человека?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Каким образом в организм поступают витамины?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 каких авитаминозах вы узнали? Как они проявляются?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Как сохранить витамины в пище?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С какой целью выпускают поливитамины?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Что такое гипервитаминоз? Может ли он быть опасен?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4" descr="В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76250"/>
            <a:ext cx="78486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cs typeface="Arial" charset="0"/>
              </a:rPr>
              <a:t>с.194-198, повторить с.187-194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Витамины(от латинского слова </a:t>
            </a:r>
            <a:r>
              <a:rPr lang="en-US" sz="3200" smtClean="0">
                <a:solidFill>
                  <a:schemeClr val="accent1"/>
                </a:solidFill>
              </a:rPr>
              <a:t>vita</a:t>
            </a:r>
            <a:r>
              <a:rPr lang="ru-RU" sz="3200" smtClean="0">
                <a:solidFill>
                  <a:schemeClr val="accent1"/>
                </a:solidFill>
              </a:rPr>
              <a:t> </a:t>
            </a:r>
            <a:r>
              <a:rPr lang="ru-RU" sz="3200" smtClean="0"/>
              <a:t>–</a:t>
            </a:r>
            <a:r>
              <a:rPr lang="ru-RU" sz="3200" smtClean="0">
                <a:solidFill>
                  <a:schemeClr val="accent1"/>
                </a:solidFill>
              </a:rPr>
              <a:t>жизнь</a:t>
            </a:r>
            <a:r>
              <a:rPr lang="ru-RU" sz="3200" smtClean="0"/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400" smtClean="0"/>
              <a:t>Органические низкомолекулярные соединения разнообразной химической природы, необходимые всем живым организмам в очень маленьких количествах.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smtClean="0"/>
              <a:t>Поступают в организм с пищей или синтезируются в нем.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i="1" smtClean="0"/>
              <a:t>Они участвуют во всех биохимических процессах, росте и развитии организма, являются ферментами или входят в их состав.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Врач Н.И. Лунин обнаружил в пище в 1880г.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Витамины присутствуют в пище в ничтожно малых количествах, но их отсутствие вызывает у человека болезненное состояние – </a:t>
            </a:r>
            <a:r>
              <a:rPr lang="ru-RU" i="1" smtClean="0"/>
              <a:t>авитаминоз</a:t>
            </a:r>
          </a:p>
          <a:p>
            <a:pPr eaLnBrk="1" hangingPunct="1"/>
            <a:r>
              <a:rPr lang="ru-RU" smtClean="0"/>
              <a:t>Недостаток витаминов в пище вызывает </a:t>
            </a:r>
            <a:r>
              <a:rPr lang="ru-RU" i="1" smtClean="0"/>
              <a:t>гиповитаминоз</a:t>
            </a:r>
            <a:r>
              <a:rPr lang="ru-RU" smtClean="0"/>
              <a:t>, избыток </a:t>
            </a:r>
            <a:r>
              <a:rPr lang="ru-RU" i="1" smtClean="0"/>
              <a:t>гипервитаминоз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900" b="0" i="1" smtClean="0"/>
              <a:t>Витамины обозначают буквами латинского алфавита и цифрами, обозначающими порядок открытия витаминов данной группы.</a:t>
            </a:r>
            <a:r>
              <a:rPr lang="ru-RU" sz="320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Picture 5" descr="Витами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468563"/>
            <a:ext cx="438943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WordArt 6"/>
          <p:cNvSpPr>
            <a:spLocks noChangeArrowheads="1" noChangeShapeType="1" noTextEdit="1"/>
          </p:cNvSpPr>
          <p:nvPr/>
        </p:nvSpPr>
        <p:spPr bwMode="auto">
          <a:xfrm>
            <a:off x="1979613" y="3284538"/>
            <a:ext cx="576262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</a:t>
            </a:r>
          </a:p>
        </p:txBody>
      </p:sp>
      <p:sp>
        <p:nvSpPr>
          <p:cNvPr id="6150" name="WordArt 7"/>
          <p:cNvSpPr>
            <a:spLocks noChangeArrowheads="1" noChangeShapeType="1" noTextEdit="1"/>
          </p:cNvSpPr>
          <p:nvPr/>
        </p:nvSpPr>
        <p:spPr bwMode="auto">
          <a:xfrm>
            <a:off x="1258888" y="5157788"/>
            <a:ext cx="720725" cy="1008062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Е</a:t>
            </a:r>
          </a:p>
        </p:txBody>
      </p:sp>
      <p:sp>
        <p:nvSpPr>
          <p:cNvPr id="6151" name="WordArt 8"/>
          <p:cNvSpPr>
            <a:spLocks noChangeArrowheads="1" noChangeShapeType="1" noTextEdit="1"/>
          </p:cNvSpPr>
          <p:nvPr/>
        </p:nvSpPr>
        <p:spPr bwMode="auto">
          <a:xfrm>
            <a:off x="7451725" y="2420938"/>
            <a:ext cx="64928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</a:t>
            </a:r>
          </a:p>
        </p:txBody>
      </p:sp>
      <p:sp>
        <p:nvSpPr>
          <p:cNvPr id="6152" name="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7524750" y="4581525"/>
            <a:ext cx="1008063" cy="10080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РР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Витамин А   </a:t>
            </a:r>
            <a:r>
              <a:rPr lang="ru-RU" sz="2800" smtClean="0"/>
              <a:t>1,5мг</a:t>
            </a: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2924175"/>
            <a:ext cx="1152525" cy="2479675"/>
          </a:xfrm>
          <a:noFill/>
        </p:spPr>
      </p:pic>
      <p:sp>
        <p:nvSpPr>
          <p:cNvPr id="7172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132138" y="2362200"/>
            <a:ext cx="5399087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Ретинол (А).По химическому составу близок к каротину, содержащегося в растениях (морковь, абрикосы, помидоры).Превращение каротина в витамин происходит в стенке кишки и печени. Входит в состав зрительного пигмента сетчатки глаза. В больших количествах содержится в сливочном масле, икре, яичном желтке.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При отсутствии этого витамина поражается роговица глаза, кожа, дыхательные пути. На ранних стадиях развивается «куриная слепота».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755650" y="2997200"/>
            <a:ext cx="936625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Группа витаминов В - В</a:t>
            </a:r>
            <a:r>
              <a:rPr lang="en-US" sz="1600" smtClean="0">
                <a:cs typeface="Arial" charset="0"/>
              </a:rPr>
              <a:t>1</a:t>
            </a:r>
            <a:r>
              <a:rPr lang="ru-RU" sz="2800" smtClean="0">
                <a:cs typeface="Arial" charset="0"/>
              </a:rPr>
              <a:t>,В</a:t>
            </a:r>
            <a:r>
              <a:rPr lang="ru-RU" sz="1600" smtClean="0">
                <a:cs typeface="Arial" charset="0"/>
              </a:rPr>
              <a:t>2</a:t>
            </a:r>
            <a:r>
              <a:rPr lang="ru-RU" sz="2800" smtClean="0">
                <a:cs typeface="Arial" charset="0"/>
              </a:rPr>
              <a:t>, В</a:t>
            </a:r>
            <a:r>
              <a:rPr lang="ru-RU" sz="1800" smtClean="0">
                <a:cs typeface="Arial" charset="0"/>
              </a:rPr>
              <a:t>6,</a:t>
            </a:r>
            <a:r>
              <a:rPr lang="ru-RU" sz="2800" smtClean="0">
                <a:cs typeface="Arial" charset="0"/>
              </a:rPr>
              <a:t>В</a:t>
            </a:r>
            <a:r>
              <a:rPr lang="ru-RU" sz="1600" smtClean="0">
                <a:cs typeface="Arial" charset="0"/>
              </a:rPr>
              <a:t>11</a:t>
            </a:r>
            <a:r>
              <a:rPr lang="ru-RU" sz="2800" smtClean="0">
                <a:cs typeface="Arial" charset="0"/>
              </a:rPr>
              <a:t>,В</a:t>
            </a:r>
            <a:r>
              <a:rPr lang="ru-RU" sz="1600" smtClean="0">
                <a:cs typeface="Arial" charset="0"/>
              </a:rPr>
              <a:t>12…</a:t>
            </a:r>
            <a:endParaRPr lang="en-US" sz="1600" smtClean="0">
              <a:cs typeface="Arial" charset="0"/>
            </a:endParaRPr>
          </a:p>
        </p:txBody>
      </p:sp>
      <p:pic>
        <p:nvPicPr>
          <p:cNvPr id="8195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3068638"/>
            <a:ext cx="1152525" cy="2479675"/>
          </a:xfrm>
          <a:noFill/>
        </p:spPr>
      </p:pic>
      <p:sp>
        <p:nvSpPr>
          <p:cNvPr id="8196" name="WordArt 5"/>
          <p:cNvSpPr>
            <a:spLocks noChangeArrowheads="1" noChangeShapeType="1" noTextEdit="1"/>
          </p:cNvSpPr>
          <p:nvPr/>
        </p:nvSpPr>
        <p:spPr bwMode="auto">
          <a:xfrm>
            <a:off x="971550" y="2997200"/>
            <a:ext cx="1008063" cy="2519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</a:t>
            </a:r>
          </a:p>
        </p:txBody>
      </p:sp>
      <p:graphicFrame>
        <p:nvGraphicFramePr>
          <p:cNvPr id="83014" name="Group 70"/>
          <p:cNvGraphicFramePr>
            <a:graphicFrameLocks noGrp="1"/>
          </p:cNvGraphicFramePr>
          <p:nvPr>
            <p:ph sz="half" idx="2"/>
          </p:nvPr>
        </p:nvGraphicFramePr>
        <p:xfrm>
          <a:off x="3348038" y="2362200"/>
          <a:ext cx="5454650" cy="4389120"/>
        </p:xfrm>
        <a:graphic>
          <a:graphicData uri="http://schemas.openxmlformats.org/drawingml/2006/table">
            <a:tbl>
              <a:tblPr/>
              <a:tblGrid>
                <a:gridCol w="503237"/>
                <a:gridCol w="3295650"/>
                <a:gridCol w="1655763"/>
              </a:tblGrid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Участвует в обмене б,ж,у, проведение нервных импульсов.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Растройство движений,паралич, </a:t>
                      </a: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(болезнь бери-бери)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нарушение желудочно-кишечного тракта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Зерновые и бобовые культуры, печень,желток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1,5-2мг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Участвует в клеточном дыхании.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Помутнение хрусталика, поражение слизистой оболочки рта.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Пивные дрожжи, печень, сырые яйца, томаты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2-3мг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Обмен белков, синтез ферментов, влияет на кроветворение.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Заболевание кожи, анемия, судороги.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Печень, почки, желток, зерновые и бобовые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1,5-3мг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Всасывается, соединившись с белком желудочного сока.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Анемия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Печень, почки, мясо. Синтезируется микрофлорой кишечника.2мг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smtClean="0"/>
              <a:t>Для нормальной жизни человека нужно около 20 витаминов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349500"/>
            <a:ext cx="2520950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50 -100 мг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2362200"/>
            <a:ext cx="4822825" cy="3724275"/>
          </a:xfrm>
        </p:spPr>
        <p:txBody>
          <a:bodyPr/>
          <a:lstStyle/>
          <a:p>
            <a:pPr eaLnBrk="1" hangingPunct="1"/>
            <a:r>
              <a:rPr lang="ru-RU" sz="2000" smtClean="0"/>
              <a:t>Аскорбиновая кислота (С) – участвует в окислительно-востановительных процессах.</a:t>
            </a:r>
            <a:r>
              <a:rPr lang="en-US" sz="2000" smtClean="0"/>
              <a:t> </a:t>
            </a:r>
            <a:r>
              <a:rPr lang="ru-RU" sz="2000" smtClean="0"/>
              <a:t>Увеличивает устойчивость к инфекциям.</a:t>
            </a:r>
          </a:p>
          <a:p>
            <a:pPr eaLnBrk="1" hangingPunct="1"/>
            <a:r>
              <a:rPr lang="ru-RU" sz="2000" smtClean="0"/>
              <a:t>При недостатке развивается </a:t>
            </a:r>
            <a:r>
              <a:rPr lang="ru-RU" sz="2000" b="1" i="1" smtClean="0"/>
              <a:t>цинга </a:t>
            </a:r>
            <a:r>
              <a:rPr lang="ru-RU" sz="2000" smtClean="0"/>
              <a:t>(поражение стенок кровеносных сосудов, развитие мелких кровоизлияний в коже, кровоточивость десен, выпадение зубов, воспаление суставов)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2492375"/>
            <a:ext cx="1104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WordArt 5"/>
          <p:cNvSpPr>
            <a:spLocks noChangeArrowheads="1" noChangeShapeType="1" noTextEdit="1"/>
          </p:cNvSpPr>
          <p:nvPr/>
        </p:nvSpPr>
        <p:spPr bwMode="auto">
          <a:xfrm>
            <a:off x="1187450" y="2781300"/>
            <a:ext cx="936625" cy="2519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Витамин </a:t>
            </a:r>
            <a:r>
              <a:rPr lang="en-US" sz="3200" smtClean="0"/>
              <a:t>D  (</a:t>
            </a:r>
            <a:r>
              <a:rPr lang="ru-RU" sz="3200" smtClean="0"/>
              <a:t>антирахитический) 2,5мг</a:t>
            </a:r>
          </a:p>
        </p:txBody>
      </p:sp>
      <p:pic>
        <p:nvPicPr>
          <p:cNvPr id="10243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3068638"/>
            <a:ext cx="1152525" cy="2479675"/>
          </a:xfrm>
          <a:noFill/>
        </p:spPr>
      </p:pic>
      <p:sp>
        <p:nvSpPr>
          <p:cNvPr id="1024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2362200"/>
            <a:ext cx="4967287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Содержится в рыбьем жире, образуется в организме человека под влиянием ультрафиолетовых лучей.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Регулирует обмен кальция и фосфора.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i="1" smtClean="0"/>
              <a:t>Рахит</a:t>
            </a:r>
            <a:r>
              <a:rPr lang="ru-RU" sz="2400" smtClean="0"/>
              <a:t> заболевание детей, которое влечет искривление костей и восприимчивость к заболеваниям.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042988" y="3068638"/>
            <a:ext cx="1008062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</a:t>
            </a:r>
          </a:p>
        </p:txBody>
      </p:sp>
      <p:pic>
        <p:nvPicPr>
          <p:cNvPr id="10246" name="Picture 7" descr="В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83525" y="5516563"/>
            <a:ext cx="10826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Как сохранить витамины в пище?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2362200"/>
            <a:ext cx="2592387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2362200"/>
            <a:ext cx="46069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600" b="1" smtClean="0"/>
              <a:t>Витамины должны поступать в организм каждый день вместе с пищей.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При хранении и сушке овощей и фруктов разрушается витамин А.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При действии высокой </a:t>
            </a:r>
            <a:r>
              <a:rPr lang="en-US" sz="1600" b="1" smtClean="0">
                <a:cs typeface="Arial" charset="0"/>
              </a:rPr>
              <a:t>t</a:t>
            </a:r>
            <a:r>
              <a:rPr lang="ru-RU" sz="1600" b="1" smtClean="0">
                <a:cs typeface="Arial" charset="0"/>
              </a:rPr>
              <a:t> в мясе теряется от 15 до 60% витаминов группы В.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>
                <a:cs typeface="Arial" charset="0"/>
              </a:rPr>
              <a:t>При варке овощей – до 20% витаминов В и до 30-50% витамина С.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>
                <a:cs typeface="Arial" charset="0"/>
              </a:rPr>
              <a:t>Резать овощи непосредственно перед употреблением, т.к витамин С разрушается на воздухе.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>
                <a:cs typeface="Arial" charset="0"/>
              </a:rPr>
              <a:t>Нарезанные овощи пускать в кипящую воду, в эмалированной кастрюле, с закрытой крышкой.</a:t>
            </a:r>
            <a:endParaRPr lang="en-US" sz="1600" b="1" smtClean="0">
              <a:cs typeface="Arial" charset="0"/>
            </a:endParaRPr>
          </a:p>
        </p:txBody>
      </p:sp>
      <p:pic>
        <p:nvPicPr>
          <p:cNvPr id="11269" name="Picture 4" descr="vitam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781300"/>
            <a:ext cx="29432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155</TotalTime>
  <Words>574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Капсулы</vt:lpstr>
      <vt:lpstr>Витамины</vt:lpstr>
      <vt:lpstr>Витамины(от латинского слова vita –жизнь)</vt:lpstr>
      <vt:lpstr>Врач Н.И. Лунин обнаружил в пище в 1880г.</vt:lpstr>
      <vt:lpstr>Витамины обозначают буквами латинского алфавита и цифрами, обозначающими порядок открытия витаминов данной группы. </vt:lpstr>
      <vt:lpstr>Витамин А   1,5мг</vt:lpstr>
      <vt:lpstr>Группа витаминов В - В1,В2, В6,В11,В12…</vt:lpstr>
      <vt:lpstr>Для нормальной жизни человека нужно около 20 витаминов</vt:lpstr>
      <vt:lpstr>Витамин D  (антирахитический) 2,5мг</vt:lpstr>
      <vt:lpstr>Как сохранить витамины в пище?</vt:lpstr>
      <vt:lpstr>Поливитамины</vt:lpstr>
      <vt:lpstr>Принимать витамины по рекомендации врача</vt:lpstr>
      <vt:lpstr>Что мы узнали о витаминах?</vt:lpstr>
      <vt:lpstr>Слайд 13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dc:creator>Zver</dc:creator>
  <cp:lastModifiedBy>Зимины</cp:lastModifiedBy>
  <cp:revision>10</cp:revision>
  <dcterms:created xsi:type="dcterms:W3CDTF">2009-02-02T14:36:48Z</dcterms:created>
  <dcterms:modified xsi:type="dcterms:W3CDTF">2015-01-19T15:28:41Z</dcterms:modified>
</cp:coreProperties>
</file>