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72" r:id="rId3"/>
    <p:sldId id="273" r:id="rId4"/>
    <p:sldId id="274" r:id="rId5"/>
    <p:sldId id="275" r:id="rId6"/>
    <p:sldId id="271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6" r:id="rId15"/>
    <p:sldId id="267" r:id="rId16"/>
    <p:sldId id="269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9216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18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18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18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18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18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A99B1C-FB2F-4B49-A944-C1DF83E0BE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31F4B-6897-44AF-ADDE-872C725B6E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7A08-F29D-44B9-8B96-032F30DBC3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5E01F40-77C6-45AD-B38D-134431144C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CD55C7-C976-4A41-9593-1797B5BC6C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B11C641-A017-4A89-A861-F1D2CCC174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87BBC-0577-4957-ACEE-BE32418B85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916F2-9619-4F4D-A480-D785803255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4A5E7-4DAA-4EF0-84BE-755FF4C5F5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5CD97-0140-44A5-BB19-5AF8EC154D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313D8-05B4-4E80-AF3D-B1C1A99574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C5131-6149-4554-AECB-2D5883EEEB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01003-27E9-47AC-98EA-D3F10063F1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E500E-C10B-492F-A787-C1A0F190C8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9113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15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115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115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115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9116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9116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0D6C8A7-E3D8-4420-90AC-D7B12990C0E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2%D1%80%D0%B8%D0%BF%D1%82%D0%BE%D1%84%D0%B0%D0%BD" TargetMode="External"/><Relationship Id="rId3" Type="http://schemas.openxmlformats.org/officeDocument/2006/relationships/hyperlink" Target="http://ru.wikipedia.org/wiki/%D0%98%D0%B7%D0%BE%D0%BB%D0%B5%D0%B9%D1%86%D0%B8%D0%BD" TargetMode="External"/><Relationship Id="rId7" Type="http://schemas.openxmlformats.org/officeDocument/2006/relationships/hyperlink" Target="http://ru.wikipedia.org/wiki/%D0%A2%D1%80%D0%B5%D0%BE%D0%BD%D0%B8%D0%BD" TargetMode="External"/><Relationship Id="rId2" Type="http://schemas.openxmlformats.org/officeDocument/2006/relationships/hyperlink" Target="http://ru.wikipedia.org/wiki/%D0%92%D0%B0%D0%BB%D0%B8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5%D1%82%D0%B8%D0%BE%D0%BD%D0%B8%D0%BD" TargetMode="External"/><Relationship Id="rId5" Type="http://schemas.openxmlformats.org/officeDocument/2006/relationships/hyperlink" Target="http://ru.wikipedia.org/wiki/%D0%9B%D0%B8%D0%B7%D0%B8%D0%BD" TargetMode="External"/><Relationship Id="rId4" Type="http://schemas.openxmlformats.org/officeDocument/2006/relationships/hyperlink" Target="http://ru.wikipedia.org/wiki/%D0%9B%D0%B5%D0%B9%D1%86%D0%B8%D0%BD" TargetMode="External"/><Relationship Id="rId9" Type="http://schemas.openxmlformats.org/officeDocument/2006/relationships/hyperlink" Target="http://ru.wikipedia.org/wiki/%D0%A4%D0%B5%D0%BD%D0%B8%D0%BB%D0%B0%D0%BB%D0%B0%D0%BD%D0%B8%D0%B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5%D0%BF%D1%82%D0%B8%D0%B4%D1%8B" TargetMode="External"/><Relationship Id="rId2" Type="http://schemas.openxmlformats.org/officeDocument/2006/relationships/hyperlink" Target="http://ru.wikipedia.org/wiki/%D0%91%D0%B5%D0%BB%D0%BE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ru.wikipedia.org/wiki/%D0%90%D0%BC%D0%B8%D0%BD%D0%BE%D0%BA%D0%B8%D1%81%D0%BB%D0%BE%D1%82%D0%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mbio.ru/humbio/har3/001ba1c4.htm" TargetMode="External"/><Relationship Id="rId2" Type="http://schemas.openxmlformats.org/officeDocument/2006/relationships/hyperlink" Target="http://humbio.ru/humbio/cytology/0005aee8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b="0" i="1">
                <a:latin typeface="Impact" pitchFamily="34" charset="0"/>
              </a:rPr>
              <a:t>Б Е Л К И</a:t>
            </a:r>
            <a:r>
              <a:rPr lang="ru-RU" sz="9600" b="0" i="1">
                <a:latin typeface="Palette" pitchFamily="82" charset="0"/>
              </a:rPr>
              <a:t> </a:t>
            </a:r>
            <a:r>
              <a:rPr lang="ru-RU"/>
              <a:t>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211638" y="5729288"/>
            <a:ext cx="4748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tx2"/>
                </a:solidFill>
              </a:rPr>
              <a:t>ДЖАФАРОВА СААДАТ ЗУБЕИР КЫЗЫ</a:t>
            </a:r>
          </a:p>
          <a:p>
            <a:r>
              <a:rPr lang="ru-RU" sz="2000">
                <a:solidFill>
                  <a:schemeClr val="tx2"/>
                </a:solidFill>
              </a:rPr>
              <a:t>Учитель биологии ГБОУ СОШ № 45</a:t>
            </a:r>
          </a:p>
          <a:p>
            <a:r>
              <a:rPr lang="ru-RU" sz="2000">
                <a:solidFill>
                  <a:schemeClr val="tx2"/>
                </a:solidFill>
              </a:rPr>
              <a:t>ЦАО г.Москвы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6842125" cy="720725"/>
          </a:xfrm>
        </p:spPr>
        <p:txBody>
          <a:bodyPr/>
          <a:lstStyle/>
          <a:p>
            <a:r>
              <a:rPr lang="ru-RU" sz="3600">
                <a:latin typeface="Palette" pitchFamily="82" charset="0"/>
              </a:rPr>
              <a:t>Уровни структуры белка.</a:t>
            </a:r>
          </a:p>
        </p:txBody>
      </p:sp>
      <p:pic>
        <p:nvPicPr>
          <p:cNvPr id="77873" name="Picture 49" descr="08010502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052513"/>
            <a:ext cx="8135938" cy="53292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4619625" cy="5832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</a:p>
          <a:p>
            <a:pPr>
              <a:buFont typeface="Wingdings" pitchFamily="2" charset="2"/>
              <a:buNone/>
            </a:pPr>
            <a:r>
              <a:rPr lang="ru-RU"/>
              <a:t> Первичная структура — последовательность аминокислот в полипептидной цепи. </a:t>
            </a:r>
          </a:p>
          <a:p>
            <a:pPr>
              <a:buFont typeface="Wingdings" pitchFamily="2" charset="2"/>
              <a:buNone/>
            </a:pPr>
            <a:r>
              <a:rPr lang="ru-RU"/>
              <a:t>Определяется и соответствует последовательности нуклеотидов в молекуле ДНК</a:t>
            </a:r>
          </a:p>
        </p:txBody>
      </p:sp>
      <p:pic>
        <p:nvPicPr>
          <p:cNvPr id="76806" name="Picture 6" descr="080105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333375"/>
            <a:ext cx="2928938" cy="6108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4691063" cy="5726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</a:p>
          <a:p>
            <a:pPr>
              <a:buFont typeface="Wingdings" pitchFamily="2" charset="2"/>
              <a:buNone/>
            </a:pPr>
            <a:r>
              <a:rPr lang="ru-RU"/>
              <a:t>Вторичная структура — локальное упорядочивание фрагмента полипептидной цепи, стабилизированное водородными связями и гидрофобными взаимодействиями. </a:t>
            </a:r>
          </a:p>
        </p:txBody>
      </p:sp>
      <p:pic>
        <p:nvPicPr>
          <p:cNvPr id="79876" name="Picture 4" descr="Копия 080105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60350"/>
            <a:ext cx="3148013" cy="609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6463" y="549275"/>
            <a:ext cx="4259262" cy="52562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</a:t>
            </a:r>
            <a:r>
              <a:rPr lang="ru-RU" sz="2400"/>
              <a:t>Третичная структура  — пространственное строение полипептидной цепи — взаимное расположение элементов вторичной структуры, стабилизированное взаимодействием между боковыми цепями аминокислотных остатков. В стабилизации третичной структуры принимают участие: ковалентные связи; ионные взаимодействия; водородные связи; гидрофобные взаимодействия.</a:t>
            </a:r>
          </a:p>
        </p:txBody>
      </p:sp>
      <p:pic>
        <p:nvPicPr>
          <p:cNvPr id="80900" name="Picture 4" descr="Копия 080105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76250"/>
            <a:ext cx="3892550" cy="5761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263" y="620713"/>
            <a:ext cx="3827462" cy="52943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Четверичная структура  — субъединичная структура белка. Взаимное расположение нескольких полипептидных цепей в составе единого белкового комплекса.</a:t>
            </a:r>
          </a:p>
        </p:txBody>
      </p:sp>
      <p:pic>
        <p:nvPicPr>
          <p:cNvPr id="81924" name="Picture 4" descr="080105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765175"/>
            <a:ext cx="4105275" cy="5040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94" name="Group 50"/>
          <p:cNvGraphicFramePr>
            <a:graphicFrameLocks noGrp="1"/>
          </p:cNvGraphicFramePr>
          <p:nvPr>
            <p:ph idx="1"/>
          </p:nvPr>
        </p:nvGraphicFramePr>
        <p:xfrm>
          <a:off x="538163" y="1214438"/>
          <a:ext cx="8137525" cy="5388610"/>
        </p:xfrm>
        <a:graphic>
          <a:graphicData uri="http://schemas.openxmlformats.org/drawingml/2006/table">
            <a:tbl>
              <a:tblPr/>
              <a:tblGrid>
                <a:gridCol w="2800350"/>
                <a:gridCol w="2668587"/>
                <a:gridCol w="2668588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Функция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Определение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Пример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1. Строительная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Материал клетки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Кератин, коллагены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2. Транспортная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Переносят различные вещества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Гемоглобин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3. Защитная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Обезвреживают защитные вещества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Иммуноглобулины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4. Каталитическая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Ускоряют протекание химических реакций в организме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Ферменты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5. Двигательная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Выполняют все виды движений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Миозин, актин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6. Регуляторная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Регулируют обменные процессы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Гормоны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95" name="Text Box 51"/>
          <p:cNvSpPr txBox="1">
            <a:spLocks noChangeArrowheads="1"/>
          </p:cNvSpPr>
          <p:nvPr/>
        </p:nvSpPr>
        <p:spPr bwMode="auto">
          <a:xfrm>
            <a:off x="2227263" y="180975"/>
            <a:ext cx="4576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Функции белков.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3860800"/>
            <a:ext cx="3929063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33375"/>
            <a:ext cx="284797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02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1412875"/>
            <a:ext cx="29146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024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3644900"/>
            <a:ext cx="23622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026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6688" y="260350"/>
            <a:ext cx="234791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752475" y="1452563"/>
            <a:ext cx="76358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tx2"/>
                </a:solidFill>
              </a:rPr>
              <a:t>ЧТО</a:t>
            </a:r>
          </a:p>
          <a:p>
            <a:pPr algn="ctr"/>
            <a:r>
              <a:rPr lang="ru-RU" sz="4000" b="1">
                <a:solidFill>
                  <a:schemeClr val="tx2"/>
                </a:solidFill>
              </a:rPr>
              <a:t> ОБЩЕГО </a:t>
            </a:r>
          </a:p>
          <a:p>
            <a:pPr algn="ctr"/>
            <a:r>
              <a:rPr lang="ru-RU" sz="4000" b="1">
                <a:solidFill>
                  <a:schemeClr val="tx2"/>
                </a:solidFill>
              </a:rPr>
              <a:t>У ЛЮДЕЙ </a:t>
            </a:r>
          </a:p>
          <a:p>
            <a:pPr algn="ctr"/>
            <a:r>
              <a:rPr lang="ru-RU" sz="4000" b="1">
                <a:solidFill>
                  <a:schemeClr val="tx2"/>
                </a:solidFill>
              </a:rPr>
              <a:t>НА ПРЕДЫДУЩЕМ СЛАЙДЕ?</a:t>
            </a:r>
            <a:endParaRPr lang="en-US" sz="4000" b="1">
              <a:solidFill>
                <a:schemeClr val="tx2"/>
              </a:solidFill>
            </a:endParaRPr>
          </a:p>
          <a:p>
            <a:pPr algn="ctr"/>
            <a:r>
              <a:rPr lang="ru-RU" sz="4000" b="1">
                <a:solidFill>
                  <a:schemeClr val="tx2"/>
                </a:solidFill>
              </a:rPr>
              <a:t>КАК ЭТИ ФОТОГРАФИИ СВЯЗАНЫ С  ТЕМОЙ УРОКА?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752475" y="1452563"/>
            <a:ext cx="76358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tx2"/>
                </a:solidFill>
              </a:rPr>
              <a:t>ИТОГИ УРОКА:</a:t>
            </a:r>
          </a:p>
          <a:p>
            <a:pPr algn="ctr"/>
            <a:r>
              <a:rPr lang="ru-RU" sz="4000" b="1">
                <a:solidFill>
                  <a:schemeClr val="tx2"/>
                </a:solidFill>
              </a:rPr>
              <a:t>1.Что узнали?</a:t>
            </a:r>
          </a:p>
          <a:p>
            <a:pPr algn="ctr"/>
            <a:r>
              <a:rPr lang="ru-RU" sz="4000" b="1">
                <a:solidFill>
                  <a:schemeClr val="tx2"/>
                </a:solidFill>
              </a:rPr>
              <a:t>2.Для чего это нужно?</a:t>
            </a:r>
          </a:p>
          <a:p>
            <a:pPr algn="ctr"/>
            <a:r>
              <a:rPr lang="ru-RU" sz="4000" b="1">
                <a:solidFill>
                  <a:schemeClr val="tx2"/>
                </a:solidFill>
              </a:rPr>
              <a:t>3.Насколько это важно?</a:t>
            </a:r>
          </a:p>
          <a:p>
            <a:pPr algn="ctr"/>
            <a:r>
              <a:rPr lang="ru-RU" sz="4000" b="1">
                <a:solidFill>
                  <a:schemeClr val="tx2"/>
                </a:solidFill>
              </a:rPr>
              <a:t>4.Как вас изменили эти знания?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752475" y="476250"/>
            <a:ext cx="76358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tx2"/>
                </a:solidFill>
              </a:rPr>
              <a:t>Домашнее задание</a:t>
            </a:r>
          </a:p>
          <a:p>
            <a:pPr algn="ctr"/>
            <a:r>
              <a:rPr lang="ru-RU" sz="4000" b="1">
                <a:solidFill>
                  <a:schemeClr val="tx2"/>
                </a:solidFill>
              </a:rPr>
              <a:t>1.Составить синквейн со словами: белок, аминокислота, радикал.</a:t>
            </a:r>
          </a:p>
          <a:p>
            <a:pPr algn="ctr"/>
            <a:r>
              <a:rPr lang="ru-RU" sz="4000" b="1">
                <a:solidFill>
                  <a:schemeClr val="tx2"/>
                </a:solidFill>
              </a:rPr>
              <a:t>2.</a:t>
            </a:r>
            <a:r>
              <a:rPr lang="en-US" sz="4000" b="1">
                <a:solidFill>
                  <a:schemeClr val="tx2"/>
                </a:solidFill>
              </a:rPr>
              <a:t>&amp; 3 </a:t>
            </a:r>
            <a:r>
              <a:rPr lang="ru-RU" sz="4000" b="1">
                <a:solidFill>
                  <a:schemeClr val="tx2"/>
                </a:solidFill>
              </a:rPr>
              <a:t>по учебнику Общая биология: Учеб. Для 10–11 кл. Д.К.Беляев, П.М.Бородин, Н.Н.Воронцов и др. 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76250"/>
            <a:ext cx="8135937" cy="5616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/>
              <a:t>    </a:t>
            </a:r>
            <a:r>
              <a:rPr lang="ru-RU" sz="2800"/>
              <a:t>"</a:t>
            </a:r>
            <a:r>
              <a:rPr lang="ru-RU" sz="2800" b="1">
                <a:solidFill>
                  <a:schemeClr val="tx2"/>
                </a:solidFill>
              </a:rPr>
              <a:t>Жизнь </a:t>
            </a:r>
            <a:r>
              <a:rPr lang="ru-RU" sz="2800"/>
              <a:t>— </a:t>
            </a:r>
            <a:r>
              <a:rPr lang="ru-RU" sz="2800" b="1"/>
              <a:t>это открытые саморегулирующиеся и самовоспроизводящиеся системы совокупностей живых организмов, построенные из сложных биологических полимеров — </a:t>
            </a:r>
            <a:r>
              <a:rPr lang="ru-RU" sz="2800" b="1">
                <a:solidFill>
                  <a:schemeClr val="tx2"/>
                </a:solidFill>
              </a:rPr>
              <a:t>белков и нуклеиновых кислот".</a:t>
            </a:r>
            <a:r>
              <a:rPr lang="ru-RU" sz="2800" b="1"/>
              <a:t> </a:t>
            </a:r>
            <a:br>
              <a:rPr lang="ru-RU" sz="2800" b="1"/>
            </a:br>
            <a:r>
              <a:rPr lang="ru-RU" sz="2800" b="1"/>
              <a:t>Основой всего живого считаются нуклеиновые кислоты и белки, так как они функционируют в клетке, образовывают сложные соединения, которые входят в структуру </a:t>
            </a:r>
            <a:r>
              <a:rPr lang="ru-RU" sz="2800" b="1">
                <a:solidFill>
                  <a:schemeClr val="tx2"/>
                </a:solidFill>
              </a:rPr>
              <a:t>всех живых организмов. </a:t>
            </a:r>
            <a:r>
              <a:rPr lang="ru-RU" b="1"/>
              <a:t>Все живые организмы в природе состоят из одинаковых уровней организации, это общая для всех живых организмов характерная биологическая закономерность.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600"/>
              <a:t>Белки— высокомолекулярные органические соединения – (ВМС), нерегулярные биополимеры, состоящие из мономеров- аминокислот, соединенных  пептидной связью. В живых организмах аминокислотный состав белков определяется генетическим кодом, при синтезе в большинстве случаев используется 20 стандартных аминокислот. Множество их комбинаций дают большое разнообразие свойств молекул белков.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187450" y="254000"/>
            <a:ext cx="6010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tx2"/>
                </a:solidFill>
              </a:rPr>
              <a:t>СТРОЕНИЕ АМИНОКИСЛОТ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1527175" y="16494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908050"/>
            <a:ext cx="5256212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6804025" y="1773238"/>
            <a:ext cx="237648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В аминокислотах</a:t>
            </a:r>
          </a:p>
          <a:p>
            <a:r>
              <a:rPr lang="ru-RU" b="1">
                <a:solidFill>
                  <a:schemeClr val="tx2"/>
                </a:solidFill>
              </a:rPr>
              <a:t> выделяют </a:t>
            </a:r>
          </a:p>
          <a:p>
            <a:r>
              <a:rPr lang="ru-RU" b="1">
                <a:solidFill>
                  <a:schemeClr val="tx2"/>
                </a:solidFill>
              </a:rPr>
              <a:t>три функциональные </a:t>
            </a:r>
          </a:p>
          <a:p>
            <a:r>
              <a:rPr lang="ru-RU" b="1">
                <a:solidFill>
                  <a:schemeClr val="tx2"/>
                </a:solidFill>
              </a:rPr>
              <a:t>группы: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323850" y="5084763"/>
            <a:ext cx="18335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1.Аминогруппа </a:t>
            </a:r>
          </a:p>
          <a:p>
            <a:endParaRPr lang="ru-RU" b="1">
              <a:solidFill>
                <a:schemeClr val="tx2"/>
              </a:solidFill>
            </a:endParaRPr>
          </a:p>
          <a:p>
            <a:endParaRPr lang="ru-RU"/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 flipV="1">
            <a:off x="1116013" y="3789363"/>
            <a:ext cx="792162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6300788" y="5106988"/>
            <a:ext cx="2754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2.Карбоксильная группа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2555875" y="5084763"/>
            <a:ext cx="26590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3.Радикал ( они разные </a:t>
            </a:r>
          </a:p>
          <a:p>
            <a:r>
              <a:rPr lang="ru-RU" b="1">
                <a:solidFill>
                  <a:schemeClr val="tx2"/>
                </a:solidFill>
              </a:rPr>
              <a:t>у всех аминокислот)</a:t>
            </a:r>
          </a:p>
          <a:p>
            <a:endParaRPr lang="ru-RU"/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 flipV="1">
            <a:off x="3419475" y="4437063"/>
            <a:ext cx="730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8315" name="AutoShape 11"/>
          <p:cNvSpPr>
            <a:spLocks noChangeArrowheads="1"/>
          </p:cNvSpPr>
          <p:nvPr/>
        </p:nvSpPr>
        <p:spPr bwMode="auto">
          <a:xfrm>
            <a:off x="1187450" y="5229225"/>
            <a:ext cx="144463" cy="7143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 flipH="1" flipV="1">
            <a:off x="5651500" y="4076700"/>
            <a:ext cx="9366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52400" y="663575"/>
            <a:ext cx="8740775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Не могут быть синтезированы в организме. Поэтому их поступление в организм с пищей необходимо. Незаменимыми для человека и животных являются 8 аминокислот: </a:t>
            </a:r>
          </a:p>
          <a:p>
            <a:r>
              <a:rPr lang="ru-RU" sz="2400" b="1"/>
              <a:t>В</a:t>
            </a:r>
            <a:r>
              <a:rPr lang="ru-RU" sz="2400" b="1">
                <a:hlinkClick r:id="rId2" tooltip="Валин"/>
              </a:rPr>
              <a:t>алин</a:t>
            </a:r>
            <a:r>
              <a:rPr lang="ru-RU" sz="2400" b="1"/>
              <a:t> -зерновые, мясео, грибы, молочные продукты, арахис.</a:t>
            </a:r>
          </a:p>
          <a:p>
            <a:r>
              <a:rPr lang="ru-RU" sz="2400" b="1"/>
              <a:t>И</a:t>
            </a:r>
            <a:r>
              <a:rPr lang="ru-RU" sz="2400" b="1">
                <a:hlinkClick r:id="rId3" tooltip="Изолейцин"/>
              </a:rPr>
              <a:t>золейцин</a:t>
            </a:r>
            <a:r>
              <a:rPr lang="ru-RU" sz="2400" b="1"/>
              <a:t> - миндаль, кешью, куриное мясо, яйца, рыба, чечевица, печень, мясо.</a:t>
            </a:r>
            <a:r>
              <a:rPr lang="ru-RU" sz="2400"/>
              <a:t> </a:t>
            </a:r>
            <a:r>
              <a:rPr lang="ru-RU" sz="2400" b="1"/>
              <a:t> </a:t>
            </a:r>
          </a:p>
          <a:p>
            <a:r>
              <a:rPr lang="ru-RU" sz="2400" b="1"/>
              <a:t>Л</a:t>
            </a:r>
            <a:r>
              <a:rPr lang="ru-RU" sz="2400" b="1">
                <a:hlinkClick r:id="rId4" tooltip="Лейцин"/>
              </a:rPr>
              <a:t>ейцин</a:t>
            </a:r>
            <a:r>
              <a:rPr lang="ru-RU" sz="2400" b="1"/>
              <a:t> – мясо, рыба,  рис, чечевица, орехи.</a:t>
            </a:r>
          </a:p>
          <a:p>
            <a:r>
              <a:rPr lang="ru-RU" sz="2400" b="1"/>
              <a:t>Л</a:t>
            </a:r>
            <a:r>
              <a:rPr lang="ru-RU" sz="2400" b="1">
                <a:hlinkClick r:id="rId5" tooltip="Лизин"/>
              </a:rPr>
              <a:t>изин</a:t>
            </a:r>
            <a:r>
              <a:rPr lang="ru-RU" sz="2400" b="1"/>
              <a:t> – рыба, мясо, молочные продукты, пшеница, орехи.</a:t>
            </a:r>
            <a:r>
              <a:rPr lang="ru-RU" sz="2400"/>
              <a:t> </a:t>
            </a:r>
            <a:endParaRPr lang="ru-RU" sz="2400" b="1"/>
          </a:p>
          <a:p>
            <a:r>
              <a:rPr lang="ru-RU" sz="2400" b="1"/>
              <a:t>М</a:t>
            </a:r>
            <a:r>
              <a:rPr lang="ru-RU" sz="2400" b="1">
                <a:hlinkClick r:id="rId6" tooltip="Метионин"/>
              </a:rPr>
              <a:t>етионин</a:t>
            </a:r>
            <a:r>
              <a:rPr lang="ru-RU" sz="2400" b="1"/>
              <a:t> - мясо, рыба, яйца, бобы, фасоль, чечевица и соя</a:t>
            </a:r>
            <a:r>
              <a:rPr lang="ru-RU" sz="2400"/>
              <a:t>.</a:t>
            </a:r>
            <a:r>
              <a:rPr lang="ru-RU" sz="2400" b="1"/>
              <a:t> </a:t>
            </a:r>
          </a:p>
          <a:p>
            <a:r>
              <a:rPr lang="ru-RU" sz="2400" b="1"/>
              <a:t>Т</a:t>
            </a:r>
            <a:r>
              <a:rPr lang="ru-RU" sz="2400" b="1">
                <a:hlinkClick r:id="rId7" tooltip="Треонин"/>
              </a:rPr>
              <a:t>реони́н</a:t>
            </a:r>
            <a:r>
              <a:rPr lang="ru-RU" sz="2400" b="1"/>
              <a:t> – молочные продукты и яйца, в умеренных количествах в орехах.</a:t>
            </a:r>
            <a:r>
              <a:rPr lang="ru-RU" sz="2400"/>
              <a:t> </a:t>
            </a:r>
          </a:p>
          <a:p>
            <a:r>
              <a:rPr lang="ru-RU" sz="2400" b="1"/>
              <a:t> Т</a:t>
            </a:r>
            <a:r>
              <a:rPr lang="ru-RU" sz="2400" b="1">
                <a:hlinkClick r:id="rId8" tooltip="Триптофан"/>
              </a:rPr>
              <a:t>риптофан</a:t>
            </a:r>
            <a:r>
              <a:rPr lang="ru-RU" sz="2400" b="1"/>
              <a:t> – овес, бананы, сушёные финики, арахис, кунжут, молоко, творог, рыба, курица, индейка, мясо.</a:t>
            </a:r>
            <a:r>
              <a:rPr lang="ru-RU" sz="2400"/>
              <a:t> </a:t>
            </a:r>
            <a:endParaRPr lang="ru-RU" sz="2400" b="1"/>
          </a:p>
          <a:p>
            <a:r>
              <a:rPr lang="ru-RU" sz="2400" b="1"/>
              <a:t>Ф</a:t>
            </a:r>
            <a:r>
              <a:rPr lang="ru-RU" sz="2400" b="1">
                <a:hlinkClick r:id="rId9" tooltip="Фенилаланин"/>
              </a:rPr>
              <a:t>енилалани́н</a:t>
            </a:r>
            <a:r>
              <a:rPr lang="ru-RU" sz="2400" b="1"/>
              <a:t> - говядина, куриное мясо, рыба, соевые бобы, яйца, творог, молоко.</a:t>
            </a:r>
            <a:endParaRPr lang="ru-RU" sz="2400"/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692275" y="127000"/>
            <a:ext cx="56610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tx2"/>
                </a:solidFill>
              </a:rPr>
              <a:t>Незаменимые аминокислоты</a:t>
            </a:r>
            <a:r>
              <a:rPr lang="ru-RU" b="1">
                <a:solidFill>
                  <a:schemeClr val="tx2"/>
                </a:solidFill>
              </a:rPr>
              <a:t> 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287588" y="476250"/>
            <a:ext cx="43005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ПЕПТИДНАЯ СВЯЗЬ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384300" y="908050"/>
            <a:ext cx="60261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Пептидная связь — вид амидной связи,</a:t>
            </a:r>
          </a:p>
          <a:p>
            <a:r>
              <a:rPr lang="ru-RU" sz="2400" b="1"/>
              <a:t> возникающей при</a:t>
            </a:r>
          </a:p>
          <a:p>
            <a:r>
              <a:rPr lang="ru-RU" sz="2400" b="1"/>
              <a:t> образовании </a:t>
            </a:r>
            <a:r>
              <a:rPr lang="ru-RU" sz="2400" b="1">
                <a:hlinkClick r:id="rId2" tooltip="Белок"/>
              </a:rPr>
              <a:t>белков</a:t>
            </a:r>
            <a:r>
              <a:rPr lang="ru-RU" sz="2400" b="1"/>
              <a:t> и </a:t>
            </a:r>
            <a:r>
              <a:rPr lang="ru-RU" sz="2400" b="1">
                <a:hlinkClick r:id="rId3" tooltip="Пептиды"/>
              </a:rPr>
              <a:t>пептидов</a:t>
            </a:r>
            <a:r>
              <a:rPr lang="ru-RU" sz="2400" b="1"/>
              <a:t> </a:t>
            </a:r>
          </a:p>
          <a:p>
            <a:r>
              <a:rPr lang="ru-RU" sz="2400" b="1"/>
              <a:t>в результате</a:t>
            </a:r>
          </a:p>
          <a:p>
            <a:r>
              <a:rPr lang="ru-RU" sz="2400" b="1"/>
              <a:t> взаимодействия α-аминогруппы (—NH2) </a:t>
            </a:r>
          </a:p>
          <a:p>
            <a:r>
              <a:rPr lang="ru-RU" sz="2400" b="1"/>
              <a:t>одной </a:t>
            </a:r>
            <a:r>
              <a:rPr lang="ru-RU" sz="2400" b="1">
                <a:hlinkClick r:id="rId4" tooltip="Аминокислота"/>
              </a:rPr>
              <a:t>аминокислоты</a:t>
            </a:r>
            <a:r>
              <a:rPr lang="ru-RU" sz="2400" b="1"/>
              <a:t> с α-карбоксильной</a:t>
            </a:r>
          </a:p>
          <a:p>
            <a:r>
              <a:rPr lang="ru-RU" sz="2400" b="1"/>
              <a:t>группой (—СООН)</a:t>
            </a:r>
          </a:p>
          <a:p>
            <a:r>
              <a:rPr lang="ru-RU" sz="2400" b="1"/>
              <a:t> другой аминокислоты. 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743075" y="47466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4508500"/>
            <a:ext cx="78486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4150" y="0"/>
            <a:ext cx="5781675" cy="774700"/>
          </a:xfrm>
        </p:spPr>
        <p:txBody>
          <a:bodyPr/>
          <a:lstStyle/>
          <a:p>
            <a:r>
              <a:rPr lang="ru-RU" sz="4800">
                <a:latin typeface="Impact" pitchFamily="34" charset="0"/>
              </a:rPr>
              <a:t>Свойства.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291513" cy="3168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Размер белка может измеряться количеством аминокислот Самый большой из известных в настоящее время белков — </a:t>
            </a:r>
            <a:r>
              <a:rPr lang="ru-RU" sz="2800" b="1"/>
              <a:t>титин. Это  крупный эластичный белок, соединяющий </a:t>
            </a:r>
            <a:r>
              <a:rPr lang="ru-RU" sz="2800" b="1">
                <a:hlinkClick r:id="rId2"/>
              </a:rPr>
              <a:t>миозин</a:t>
            </a:r>
            <a:r>
              <a:rPr lang="ru-RU" sz="2800" b="1"/>
              <a:t> с </a:t>
            </a:r>
            <a:r>
              <a:rPr lang="ru-RU" sz="2800" b="1">
                <a:hlinkClick r:id="rId3"/>
              </a:rPr>
              <a:t>линией Z</a:t>
            </a:r>
            <a:r>
              <a:rPr lang="ru-RU" sz="2800" b="1"/>
              <a:t> .</a:t>
            </a:r>
            <a:r>
              <a:rPr lang="ru-RU" sz="2800"/>
              <a:t> </a:t>
            </a:r>
            <a:endParaRPr lang="ru-RU" sz="2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Сравнительный размер белков. Слева направо: Антитело, гемоглобин, инсулин, аденилаткиназа и глютаминсинтетаза.</a:t>
            </a:r>
          </a:p>
        </p:txBody>
      </p:sp>
      <p:pic>
        <p:nvPicPr>
          <p:cNvPr id="71684" name="Picture 4" descr="500px-Protein_Compos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4479925"/>
            <a:ext cx="63500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Palette" pitchFamily="82" charset="0"/>
              </a:rPr>
              <a:t>Денатурация.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96975"/>
            <a:ext cx="4897437" cy="34559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  Резкое изменение условий, например, нагревание или обработка белка кислотой или щёлочью приводит к потере четвертичной, третичной и вторичной структур белка, называемой денатурацией. Самый известный случай денатурации белка в быту — это приготовление куриного яйца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</p:txBody>
      </p:sp>
      <p:pic>
        <p:nvPicPr>
          <p:cNvPr id="73735" name="Picture 7" descr="180px-Fried_egg,_sunny_side_up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92725" y="1412875"/>
            <a:ext cx="3671888" cy="3182938"/>
          </a:xfrm>
          <a:noFill/>
          <a:ln/>
        </p:spPr>
      </p:pic>
      <p:sp>
        <p:nvSpPr>
          <p:cNvPr id="73738" name="Line 10"/>
          <p:cNvSpPr>
            <a:spLocks noChangeShapeType="1"/>
          </p:cNvSpPr>
          <p:nvPr/>
        </p:nvSpPr>
        <p:spPr bwMode="auto">
          <a:xfrm flipH="1">
            <a:off x="2195513" y="3141663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23850" y="5253038"/>
            <a:ext cx="27209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ОБРАТИМАЯ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Если сохранена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первичная структура</a:t>
            </a:r>
          </a:p>
          <a:p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/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4572000" y="5253038"/>
            <a:ext cx="2730500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НЕОБРАТИМАЯ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Если первичная </a:t>
            </a:r>
          </a:p>
          <a:p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разрушена</a:t>
            </a:r>
          </a:p>
          <a:p>
            <a:endParaRPr lang="ru-RU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>
            <a:off x="3132138" y="4437063"/>
            <a:ext cx="24479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 flipH="1">
            <a:off x="1042988" y="4437063"/>
            <a:ext cx="208915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276600" y="452438"/>
            <a:ext cx="3527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>
                <a:solidFill>
                  <a:schemeClr val="tx2"/>
                </a:solidFill>
              </a:rPr>
              <a:t>Б Е Л К И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684213" y="2822575"/>
            <a:ext cx="2652712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Простые</a:t>
            </a:r>
          </a:p>
          <a:p>
            <a:endParaRPr lang="ru-RU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Состоят</a:t>
            </a:r>
          </a:p>
          <a:p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только из</a:t>
            </a:r>
          </a:p>
          <a:p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аминокислотных</a:t>
            </a:r>
          </a:p>
          <a:p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остатков</a:t>
            </a:r>
            <a:r>
              <a:rPr lang="ru-RU" sz="2400"/>
              <a:t> 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851275" y="1773238"/>
            <a:ext cx="511175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Сложные</a:t>
            </a:r>
            <a:r>
              <a:rPr lang="ru-RU" sz="4000" b="1"/>
              <a:t> </a:t>
            </a:r>
          </a:p>
          <a:p>
            <a:r>
              <a:rPr lang="ru-RU" sz="2400" b="1"/>
              <a:t> могут включать:</a:t>
            </a:r>
          </a:p>
          <a:p>
            <a:r>
              <a:rPr lang="ru-RU" sz="2400" b="1"/>
              <a:t>- ионы металла (металлопротеиды) </a:t>
            </a:r>
          </a:p>
          <a:p>
            <a:r>
              <a:rPr lang="ru-RU" sz="2400" b="1"/>
              <a:t>-пигмент (хромопротеиды), </a:t>
            </a:r>
          </a:p>
          <a:p>
            <a:r>
              <a:rPr lang="ru-RU" sz="2400" b="1"/>
              <a:t>-комплексы с липидами (липопротеины), </a:t>
            </a:r>
          </a:p>
          <a:p>
            <a:r>
              <a:rPr lang="ru-RU" sz="2400" b="1"/>
              <a:t>-нуклеиновые кислоты(нуклеопротеиды), </a:t>
            </a:r>
          </a:p>
          <a:p>
            <a:r>
              <a:rPr lang="ru-RU" sz="2400" b="1"/>
              <a:t>-остаток фосфорной кислоты (фосфопротеиды), </a:t>
            </a:r>
          </a:p>
          <a:p>
            <a:r>
              <a:rPr lang="ru-RU" sz="2400" b="1"/>
              <a:t>-углевод (гликопротеины) </a:t>
            </a: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H="1">
            <a:off x="1258888" y="981075"/>
            <a:ext cx="3313112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4572000" y="1052513"/>
            <a:ext cx="11525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442</TotalTime>
  <Words>661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Wingdings</vt:lpstr>
      <vt:lpstr>Impact</vt:lpstr>
      <vt:lpstr>Palette</vt:lpstr>
      <vt:lpstr>Клен</vt:lpstr>
      <vt:lpstr>Б Е Л К И  </vt:lpstr>
      <vt:lpstr>Слайд 2</vt:lpstr>
      <vt:lpstr>Слайд 3</vt:lpstr>
      <vt:lpstr>Слайд 4</vt:lpstr>
      <vt:lpstr>Слайд 5</vt:lpstr>
      <vt:lpstr>Слайд 6</vt:lpstr>
      <vt:lpstr>Свойства.</vt:lpstr>
      <vt:lpstr>Денатурация.</vt:lpstr>
      <vt:lpstr>Слайд 9</vt:lpstr>
      <vt:lpstr>Уровни структуры белка.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Белки. </dc:title>
  <dc:creator>Лаврентьевы</dc:creator>
  <cp:lastModifiedBy>Михаил</cp:lastModifiedBy>
  <cp:revision>10</cp:revision>
  <dcterms:created xsi:type="dcterms:W3CDTF">2009-05-14T11:18:04Z</dcterms:created>
  <dcterms:modified xsi:type="dcterms:W3CDTF">2014-10-22T13:08:25Z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000800e2040000000000010250300207f7000400038000</vt:lpwstr>
  </property>
</Properties>
</file>