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7" r:id="rId2"/>
    <p:sldId id="256" r:id="rId3"/>
    <p:sldId id="260" r:id="rId4"/>
    <p:sldId id="267" r:id="rId5"/>
    <p:sldId id="262" r:id="rId6"/>
    <p:sldId id="268" r:id="rId7"/>
    <p:sldId id="258" r:id="rId8"/>
    <p:sldId id="269" r:id="rId9"/>
    <p:sldId id="271" r:id="rId10"/>
    <p:sldId id="28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CC00"/>
    <a:srgbClr val="FFFF66"/>
    <a:srgbClr val="0000FF"/>
    <a:srgbClr val="A50021"/>
    <a:srgbClr val="FF6600"/>
    <a:srgbClr val="CC33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3659" autoAdjust="0"/>
  </p:normalViewPr>
  <p:slideViewPr>
    <p:cSldViewPr>
      <p:cViewPr varScale="1">
        <p:scale>
          <a:sx n="67" d="100"/>
          <a:sy n="67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96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8D0A0C-E6AB-4487-AB9F-B109BF511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181B2-B06D-49D1-BFAC-221ECBAC9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812E1-0BF7-45F5-9811-35BB5F856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361B-73B6-48E5-8AD3-1498FA636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97D7B-8D90-436A-88EE-24A3C1D99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05747-89F6-4FCD-99BC-351111B63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46F7-B6DA-4790-8453-7AB5445C5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6A2C4-B44E-4653-BDE6-C7DE4ACB4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28A86-51BA-49E3-AEEE-EB561F884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A5EFB-8F75-416A-A1E0-5836D159C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989D-BB75-4D01-AA2B-6F2692A1B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861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86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DFF7000-1988-4CC0-942D-B0A5B8979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862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2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/>
      <p:bldP spid="68623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g-flora.ru/PIC/13855.jpg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FLOWER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4149725"/>
            <a:ext cx="143827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539750" y="981075"/>
            <a:ext cx="7272338" cy="2879725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6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Лекарственные</a:t>
            </a:r>
          </a:p>
          <a:p>
            <a:pPr algn="ctr">
              <a:defRPr/>
            </a:pPr>
            <a:r>
              <a:rPr lang="ru-RU" sz="6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растения </a:t>
            </a:r>
          </a:p>
          <a:p>
            <a:pPr algn="ctr">
              <a:defRPr/>
            </a:pPr>
            <a:r>
              <a:rPr lang="ru-RU" sz="6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моем окне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</a:rPr>
              <a:t> Работу выполнила:</a:t>
            </a:r>
            <a:r>
              <a:rPr lang="ru-RU" dirty="0" smtClean="0">
                <a:solidFill>
                  <a:srgbClr val="3333FF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3333FF"/>
                </a:solidFill>
              </a:rPr>
              <a:t>                    </a:t>
            </a:r>
            <a:r>
              <a:rPr lang="ru-RU" sz="2800" smtClean="0">
                <a:solidFill>
                  <a:srgbClr val="FF6600"/>
                </a:solidFill>
              </a:rPr>
              <a:t>ученица 3 </a:t>
            </a:r>
            <a:r>
              <a:rPr lang="ru-RU" sz="2800" dirty="0" smtClean="0">
                <a:solidFill>
                  <a:srgbClr val="FF6600"/>
                </a:solidFill>
              </a:rPr>
              <a:t>«А» класса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6600"/>
                </a:solidFill>
              </a:rPr>
              <a:t>                    МОУ СОШ № 36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6600"/>
                </a:solidFill>
              </a:rPr>
              <a:t>                             Новикова Вика</a:t>
            </a:r>
          </a:p>
          <a:p>
            <a:pPr eaLnBrk="1" hangingPunct="1">
              <a:defRPr/>
            </a:pPr>
            <a:endParaRPr lang="ru-RU" dirty="0" smtClean="0">
              <a:solidFill>
                <a:srgbClr val="FF6600"/>
              </a:solidFill>
            </a:endParaRPr>
          </a:p>
          <a:p>
            <a:pPr eaLnBrk="1" hangingPunct="1">
              <a:defRPr/>
            </a:pPr>
            <a:endParaRPr lang="ru-RU" dirty="0" smtClean="0">
              <a:solidFill>
                <a:srgbClr val="3333FF"/>
              </a:solidFill>
            </a:endParaRPr>
          </a:p>
        </p:txBody>
      </p:sp>
      <p:pic>
        <p:nvPicPr>
          <p:cNvPr id="12291" name="Picture 5" descr="FLOWER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573463"/>
            <a:ext cx="2881312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84213" y="2636838"/>
            <a:ext cx="770413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Аптека на окошке</a:t>
            </a:r>
          </a:p>
        </p:txBody>
      </p:sp>
      <p:pic>
        <p:nvPicPr>
          <p:cNvPr id="2062" name="imgb" descr="40855322_alo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581525"/>
            <a:ext cx="20510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395288" y="4005263"/>
            <a:ext cx="2016125" cy="503237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CC0000"/>
                </a:solidFill>
              </a:rPr>
              <a:t>Алоэ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3348038" y="4005263"/>
            <a:ext cx="2376487" cy="503237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CC0000"/>
                </a:solidFill>
              </a:rPr>
              <a:t>Эвкалипт</a:t>
            </a:r>
          </a:p>
        </p:txBody>
      </p:sp>
      <p:pic>
        <p:nvPicPr>
          <p:cNvPr id="2066" name="i-main-pic" descr="Картинка 7 из 975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4581525"/>
            <a:ext cx="1763712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6732588" y="4005263"/>
            <a:ext cx="1727200" cy="503237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CC0000"/>
                </a:solidFill>
              </a:rPr>
              <a:t>Бегония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23850" y="115888"/>
            <a:ext cx="2016125" cy="576262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CC0000"/>
                </a:solidFill>
              </a:rPr>
              <a:t>Герань</a:t>
            </a:r>
          </a:p>
        </p:txBody>
      </p:sp>
      <p:pic>
        <p:nvPicPr>
          <p:cNvPr id="2070" name="imgb" descr="Hedera%20helix%207%20qCustoml%20d2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765175"/>
            <a:ext cx="22320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3276600" y="115888"/>
            <a:ext cx="2159000" cy="576262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CC0000"/>
                </a:solidFill>
              </a:rPr>
              <a:t>Плющ</a:t>
            </a:r>
          </a:p>
        </p:txBody>
      </p:sp>
      <p:pic>
        <p:nvPicPr>
          <p:cNvPr id="2072" name="imgb" descr="228926d46f8c5b198a6721ac6a5011e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765175"/>
            <a:ext cx="19796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6588125" y="115888"/>
            <a:ext cx="1944688" cy="576262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CC0000"/>
                </a:solidFill>
              </a:rPr>
              <a:t>Хвоя</a:t>
            </a:r>
          </a:p>
        </p:txBody>
      </p:sp>
      <p:pic>
        <p:nvPicPr>
          <p:cNvPr id="2074" name="Picture 26" descr="гер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765175"/>
            <a:ext cx="20875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5" name="Picture 27" descr="эвк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8038" y="4581525"/>
            <a:ext cx="237648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63" grpId="0" animBg="1"/>
      <p:bldP spid="2065" grpId="0" animBg="1"/>
      <p:bldP spid="2067" grpId="0" animBg="1"/>
      <p:bldP spid="2069" grpId="0" animBg="1"/>
      <p:bldP spid="2071" grpId="0" animBg="1"/>
      <p:bldP spid="20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627313" y="765175"/>
            <a:ext cx="6516687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0066FF"/>
                </a:solidFill>
              </a:rPr>
              <a:t>Родина:</a:t>
            </a:r>
            <a:r>
              <a:rPr lang="ru-RU" sz="1800" dirty="0" smtClean="0">
                <a:solidFill>
                  <a:srgbClr val="FF9900"/>
                </a:solidFill>
              </a:rPr>
              <a:t>       </a:t>
            </a:r>
            <a:r>
              <a:rPr lang="ru-RU" sz="1800" dirty="0" smtClean="0">
                <a:effectLst/>
              </a:rPr>
              <a:t>Австралия.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effectLst/>
              </a:rPr>
              <a:t>       На территории России встречается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effectLst/>
              </a:rPr>
              <a:t>                           на Черноморском побережье Кавказа</a:t>
            </a:r>
            <a:r>
              <a:rPr lang="ru-RU" sz="1800" dirty="0" smtClean="0">
                <a:solidFill>
                  <a:srgbClr val="000000"/>
                </a:solidFill>
                <a:effectLst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FF9900"/>
                </a:solidFill>
              </a:rPr>
              <a:t> </a:t>
            </a:r>
            <a:r>
              <a:rPr lang="ru-RU" sz="1800" dirty="0" smtClean="0">
                <a:solidFill>
                  <a:srgbClr val="0066FF"/>
                </a:solidFill>
              </a:rPr>
              <a:t>Время цветения:</a:t>
            </a:r>
            <a:r>
              <a:rPr lang="ru-RU" sz="1800" dirty="0" smtClean="0">
                <a:solidFill>
                  <a:srgbClr val="FF9900"/>
                </a:solidFill>
              </a:rPr>
              <a:t>     </a:t>
            </a:r>
            <a:r>
              <a:rPr lang="ru-RU" sz="1800" dirty="0" smtClean="0"/>
              <a:t>Лето.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rgbClr val="FFFFC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CC3399"/>
                </a:solidFill>
              </a:rPr>
              <a:t>Эвкалипт </a:t>
            </a:r>
            <a:r>
              <a:rPr lang="ru-RU" sz="1800" dirty="0" smtClean="0"/>
              <a:t>– </a:t>
            </a:r>
            <a:r>
              <a:rPr lang="ru-RU" sz="1800" dirty="0" smtClean="0">
                <a:effectLst/>
              </a:rPr>
              <a:t>это вечнозеленые быстрорастущие деревья или кустарники, на родине достигающие высоты 25 м  и более.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Листья голубовато-зеленые или голубовато-серебристые, жесткие, пахучие.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Эвкалипт </a:t>
            </a:r>
            <a:r>
              <a:rPr lang="ru-RU" sz="1800" i="1" dirty="0" smtClean="0">
                <a:solidFill>
                  <a:srgbClr val="CC3399"/>
                </a:solidFill>
              </a:rPr>
              <a:t>шаровидный</a:t>
            </a:r>
            <a:r>
              <a:rPr lang="ru-RU" sz="1800" dirty="0" smtClean="0"/>
              <a:t>, круглый (бесстыдница) быстрорастущее дерево, на родине достигающее высоты более 100 м.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Эвкалипт </a:t>
            </a:r>
            <a:r>
              <a:rPr lang="ru-RU" sz="1800" i="1" dirty="0" smtClean="0">
                <a:solidFill>
                  <a:srgbClr val="CC3399"/>
                </a:solidFill>
              </a:rPr>
              <a:t>Ганна</a:t>
            </a:r>
            <a:r>
              <a:rPr lang="ru-RU" sz="1800" dirty="0" smtClean="0"/>
              <a:t> медленнорастущий вид, высотой до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25 м , в молодом возрасте имеет маленькие, округлой формы листья  до 12 см длиной.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Эвкалипт </a:t>
            </a:r>
            <a:r>
              <a:rPr lang="ru-RU" sz="1800" i="1" dirty="0" smtClean="0">
                <a:solidFill>
                  <a:srgbClr val="CC3399"/>
                </a:solidFill>
              </a:rPr>
              <a:t>лимонный</a:t>
            </a:r>
            <a:r>
              <a:rPr lang="ru-RU" sz="1800" dirty="0" smtClean="0"/>
              <a:t> медленнорастущее дерево, с острыми листьями, покрытыми волосками, которые при соприкосновении издают сильный лимонный запах.</a:t>
            </a:r>
          </a:p>
        </p:txBody>
      </p:sp>
      <p:sp>
        <p:nvSpPr>
          <p:cNvPr id="58372" name="WordArt 4"/>
          <p:cNvSpPr>
            <a:spLocks noChangeArrowheads="1" noChangeShapeType="1" noTextEdit="1"/>
          </p:cNvSpPr>
          <p:nvPr/>
        </p:nvSpPr>
        <p:spPr bwMode="auto">
          <a:xfrm>
            <a:off x="3419475" y="0"/>
            <a:ext cx="489743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Эвкалипт</a:t>
            </a:r>
          </a:p>
        </p:txBody>
      </p:sp>
      <p:pic>
        <p:nvPicPr>
          <p:cNvPr id="58373" name="Picture 5" descr="эвкалип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2916238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8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2914650" y="188913"/>
            <a:ext cx="6229350" cy="6453187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CCCC00"/>
              </a:gs>
              <a:gs pos="50000">
                <a:schemeClr val="tx1"/>
              </a:gs>
              <a:gs pos="100000">
                <a:srgbClr val="CC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2400" b="1">
              <a:solidFill>
                <a:srgbClr val="0000FF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400" b="1">
                <a:solidFill>
                  <a:srgbClr val="0000FF"/>
                </a:solidFill>
              </a:rPr>
              <a:t>Лечение маслом эвкалипта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>
                <a:solidFill>
                  <a:srgbClr val="3333FF"/>
                </a:solidFill>
              </a:rPr>
              <a:t>- </a:t>
            </a:r>
            <a:r>
              <a:rPr lang="ru-RU">
                <a:solidFill>
                  <a:srgbClr val="000000"/>
                </a:solidFill>
              </a:rPr>
              <a:t>болеутоляющее действие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endParaRPr lang="ru-RU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>
                <a:solidFill>
                  <a:srgbClr val="3333FF"/>
                </a:solidFill>
              </a:rPr>
              <a:t>-</a:t>
            </a:r>
            <a:r>
              <a:rPr lang="ru-RU">
                <a:solidFill>
                  <a:srgbClr val="0000FF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при простудных  заболеваниях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1600">
                <a:solidFill>
                  <a:schemeClr val="bg1"/>
                </a:solidFill>
              </a:rPr>
              <a:t>(</a:t>
            </a:r>
            <a:r>
              <a:rPr lang="ru-RU" sz="1600" i="1">
                <a:solidFill>
                  <a:schemeClr val="bg1"/>
                </a:solidFill>
              </a:rPr>
              <a:t>Если у вас кашель или простуда,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1600" i="1">
                <a:solidFill>
                  <a:schemeClr val="bg1"/>
                </a:solidFill>
              </a:rPr>
              <a:t>то для облегчения и снятия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1600" i="1">
                <a:solidFill>
                  <a:schemeClr val="bg1"/>
                </a:solidFill>
              </a:rPr>
              <a:t> симптомов болезни добавьте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1600" i="1">
                <a:solidFill>
                  <a:schemeClr val="bg1"/>
                </a:solidFill>
              </a:rPr>
              <a:t>5 капель масла эвкалипта в горячую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1600" i="1">
                <a:solidFill>
                  <a:schemeClr val="bg1"/>
                </a:solidFill>
              </a:rPr>
              <a:t>ванну</a:t>
            </a:r>
            <a:r>
              <a:rPr lang="ru-RU" sz="1600">
                <a:solidFill>
                  <a:schemeClr val="bg1"/>
                </a:solidFill>
              </a:rPr>
              <a:t>.)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16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для снятия болей в мышцах</a:t>
            </a:r>
          </a:p>
          <a:p>
            <a:pPr algn="ctr">
              <a:defRPr/>
            </a:pPr>
            <a:r>
              <a:rPr lang="ru-RU" sz="1600" i="1">
                <a:solidFill>
                  <a:schemeClr val="bg1"/>
                </a:solidFill>
              </a:rPr>
              <a:t>(несколько капель эвкалиптового масла</a:t>
            </a:r>
          </a:p>
          <a:p>
            <a:pPr algn="ctr">
              <a:defRPr/>
            </a:pPr>
            <a:r>
              <a:rPr lang="ru-RU" sz="1600" i="1">
                <a:solidFill>
                  <a:schemeClr val="bg1"/>
                </a:solidFill>
              </a:rPr>
              <a:t>    втирайте в течение 3-5 минут).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</a:p>
          <a:p>
            <a:pPr algn="ctr">
              <a:defRPr/>
            </a:pPr>
            <a:r>
              <a:rPr lang="ru-RU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при воспалительных процессах 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горле и гортани </a:t>
            </a:r>
          </a:p>
          <a:p>
            <a:pPr algn="ctr">
              <a:defRPr/>
            </a:pPr>
            <a:r>
              <a:rPr lang="ru-RU" sz="1600" i="1">
                <a:solidFill>
                  <a:schemeClr val="bg1"/>
                </a:solidFill>
              </a:rPr>
              <a:t>(эффективно применение</a:t>
            </a:r>
          </a:p>
          <a:p>
            <a:pPr algn="ctr">
              <a:defRPr/>
            </a:pPr>
            <a:r>
              <a:rPr lang="ru-RU" sz="1600" i="1">
                <a:solidFill>
                  <a:schemeClr val="bg1"/>
                </a:solidFill>
              </a:rPr>
              <a:t> ингаляций с комбинацией</a:t>
            </a:r>
          </a:p>
          <a:p>
            <a:pPr algn="ctr">
              <a:defRPr/>
            </a:pPr>
            <a:r>
              <a:rPr lang="ru-RU" sz="1600" i="1">
                <a:solidFill>
                  <a:schemeClr val="bg1"/>
                </a:solidFill>
              </a:rPr>
              <a:t> масел  в том числе </a:t>
            </a:r>
          </a:p>
          <a:p>
            <a:pPr algn="ctr">
              <a:defRPr/>
            </a:pPr>
            <a:r>
              <a:rPr lang="ru-RU" sz="1600" i="1">
                <a:solidFill>
                  <a:schemeClr val="bg1"/>
                </a:solidFill>
              </a:rPr>
              <a:t>и масла эвкалипта)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2949" name="Picture 5" descr="эв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3213100"/>
            <a:ext cx="2735263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0" name="Picture 6" descr="эв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27352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/>
      <p:bldP spid="8294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771775" y="1052513"/>
            <a:ext cx="6372225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FF"/>
                </a:solidFill>
              </a:rPr>
              <a:t>Родина:</a:t>
            </a:r>
            <a:r>
              <a:rPr lang="ru-RU" sz="2400" smtClean="0"/>
              <a:t> Южные Альпы 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FF"/>
                </a:solidFill>
              </a:rPr>
              <a:t>Цветет</a:t>
            </a:r>
            <a:r>
              <a:rPr lang="ru-RU" sz="2400" smtClean="0"/>
              <a:t>   в июне,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       часто повторно ближе к осени.  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 </a:t>
            </a:r>
            <a:r>
              <a:rPr lang="ru-RU" sz="2400" smtClean="0">
                <a:solidFill>
                  <a:srgbClr val="FF0066"/>
                </a:solidFill>
              </a:rPr>
              <a:t>Герань</a:t>
            </a:r>
            <a:r>
              <a:rPr lang="ru-RU" sz="2400" smtClean="0"/>
              <a:t> -долгоживущее и не создающее       проблем растение.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Это ползущий, покрывающий землю кустарник до 30 см высотой.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Лист ярко-зеленый, ароматно пахнущий.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Осенью становится кирпично-красным.  </a:t>
            </a:r>
          </a:p>
        </p:txBody>
      </p:sp>
      <p:sp>
        <p:nvSpPr>
          <p:cNvPr id="60420" name="WordArt 4"/>
          <p:cNvSpPr>
            <a:spLocks noChangeArrowheads="1" noChangeShapeType="1" noTextEdit="1"/>
          </p:cNvSpPr>
          <p:nvPr/>
        </p:nvSpPr>
        <p:spPr bwMode="auto">
          <a:xfrm>
            <a:off x="3132138" y="0"/>
            <a:ext cx="4895850" cy="11255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Целебная герань</a:t>
            </a:r>
          </a:p>
        </p:txBody>
      </p:sp>
      <p:pic>
        <p:nvPicPr>
          <p:cNvPr id="60427" name="Picture 11" descr="гер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052513"/>
            <a:ext cx="25431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3311525" y="0"/>
            <a:ext cx="5832475" cy="6481763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CCCC00"/>
              </a:gs>
              <a:gs pos="50000">
                <a:schemeClr val="tx1"/>
              </a:gs>
              <a:gs pos="100000">
                <a:srgbClr val="CC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4643438" y="333375"/>
            <a:ext cx="360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66"/>
                </a:solidFill>
              </a:rPr>
              <a:t>Лечение геранью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4067175" y="1196975"/>
            <a:ext cx="4897438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Болезней, которые лечатся  при</a:t>
            </a:r>
          </a:p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помощи  герани великое множество,</a:t>
            </a:r>
          </a:p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    остановимся на самых  </a:t>
            </a:r>
          </a:p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распространённых:</a:t>
            </a:r>
          </a:p>
          <a:p>
            <a:pPr>
              <a:defRPr/>
            </a:pPr>
            <a:endParaRPr lang="ru-RU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1600">
                <a:solidFill>
                  <a:srgbClr val="6600FF"/>
                </a:solidFill>
              </a:rPr>
              <a:t>-    </a:t>
            </a:r>
            <a:r>
              <a:rPr lang="ru-RU" sz="2000">
                <a:solidFill>
                  <a:srgbClr val="6600FF"/>
                </a:solidFill>
              </a:rPr>
              <a:t>ОРЗ, кашель</a:t>
            </a:r>
          </a:p>
          <a:p>
            <a:pPr>
              <a:defRPr/>
            </a:pPr>
            <a:r>
              <a:rPr lang="ru-RU" sz="1600">
                <a:solidFill>
                  <a:schemeClr val="tx2"/>
                </a:solidFill>
              </a:rPr>
              <a:t>  </a:t>
            </a:r>
            <a:r>
              <a:rPr lang="ru-RU" sz="1600">
                <a:solidFill>
                  <a:srgbClr val="000000"/>
                </a:solidFill>
              </a:rPr>
              <a:t>(прокипятите в течение 10 мин.  25г </a:t>
            </a:r>
          </a:p>
          <a:p>
            <a:pPr>
              <a:defRPr/>
            </a:pPr>
            <a:r>
              <a:rPr lang="ru-RU" sz="1600">
                <a:solidFill>
                  <a:srgbClr val="000000"/>
                </a:solidFill>
              </a:rPr>
              <a:t>       листьев в 1 литре воды , используйте</a:t>
            </a:r>
          </a:p>
          <a:p>
            <a:pPr>
              <a:defRPr/>
            </a:pPr>
            <a:r>
              <a:rPr lang="ru-RU" sz="1600">
                <a:solidFill>
                  <a:srgbClr val="000000"/>
                </a:solidFill>
              </a:rPr>
              <a:t>      для полоскания горла)</a:t>
            </a:r>
          </a:p>
          <a:p>
            <a:pPr>
              <a:buFontTx/>
              <a:buChar char="-"/>
              <a:defRPr/>
            </a:pPr>
            <a:endParaRPr lang="ru-RU" sz="1600">
              <a:solidFill>
                <a:srgbClr val="6600FF"/>
              </a:solidFill>
            </a:endParaRPr>
          </a:p>
          <a:p>
            <a:pPr>
              <a:buFontTx/>
              <a:buChar char="-"/>
              <a:defRPr/>
            </a:pPr>
            <a:r>
              <a:rPr lang="ru-RU" sz="1600">
                <a:solidFill>
                  <a:srgbClr val="6600FF"/>
                </a:solidFill>
              </a:rPr>
              <a:t>    </a:t>
            </a:r>
            <a:r>
              <a:rPr lang="ru-RU" sz="2400">
                <a:solidFill>
                  <a:srgbClr val="6600FF"/>
                </a:solidFill>
              </a:rPr>
              <a:t>Отит </a:t>
            </a:r>
          </a:p>
          <a:p>
            <a:pPr>
              <a:defRPr/>
            </a:pPr>
            <a:r>
              <a:rPr lang="ru-RU" sz="1600">
                <a:solidFill>
                  <a:srgbClr val="000000"/>
                </a:solidFill>
              </a:rPr>
              <a:t> (сверните , помяв в руках ,лист герани  </a:t>
            </a:r>
          </a:p>
          <a:p>
            <a:pPr>
              <a:defRPr/>
            </a:pPr>
            <a:r>
              <a:rPr lang="ru-RU" sz="1600">
                <a:solidFill>
                  <a:srgbClr val="000000"/>
                </a:solidFill>
              </a:rPr>
              <a:t>              и  вложите в ухо )</a:t>
            </a:r>
          </a:p>
          <a:p>
            <a:pPr>
              <a:defRPr/>
            </a:pPr>
            <a:endParaRPr lang="ru-RU" sz="160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ru-RU" sz="2400">
                <a:solidFill>
                  <a:srgbClr val="6600FF"/>
                </a:solidFill>
              </a:rPr>
              <a:t>  Зубная боль</a:t>
            </a:r>
          </a:p>
          <a:p>
            <a:pPr>
              <a:defRPr/>
            </a:pPr>
            <a:r>
              <a:rPr lang="ru-RU" sz="1600">
                <a:solidFill>
                  <a:srgbClr val="000000"/>
                </a:solidFill>
              </a:rPr>
              <a:t>(</a:t>
            </a:r>
            <a:r>
              <a:rPr lang="ru-RU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для облегчения зубной боли, </a:t>
            </a:r>
          </a:p>
          <a:p>
            <a:pPr>
              <a:defRPr/>
            </a:pPr>
            <a:r>
              <a:rPr lang="ru-RU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приложите лист к больному зубу, </a:t>
            </a:r>
          </a:p>
          <a:p>
            <a:pPr>
              <a:defRPr/>
            </a:pPr>
            <a:r>
              <a:rPr lang="ru-RU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покрывая десну</a:t>
            </a: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ru-RU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1600">
              <a:solidFill>
                <a:srgbClr val="000000"/>
              </a:solidFill>
            </a:endParaRPr>
          </a:p>
          <a:p>
            <a:pPr>
              <a:defRPr/>
            </a:pPr>
            <a:endParaRPr lang="ru-RU" sz="1600">
              <a:solidFill>
                <a:schemeClr val="tx2"/>
              </a:solidFill>
            </a:endParaRPr>
          </a:p>
        </p:txBody>
      </p:sp>
      <p:pic>
        <p:nvPicPr>
          <p:cNvPr id="87049" name="Picture 9" descr="гер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36004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50" name="Picture 10" descr="герань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284538"/>
            <a:ext cx="28575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87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87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87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87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87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870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870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870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870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870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870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870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870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870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916238" y="1125538"/>
            <a:ext cx="6227762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effectLst/>
              </a:rPr>
              <a:t>     Его </a:t>
            </a:r>
            <a:r>
              <a:rPr lang="ru-RU" sz="1700" smtClean="0">
                <a:solidFill>
                  <a:srgbClr val="3333FF"/>
                </a:solidFill>
                <a:effectLst/>
              </a:rPr>
              <a:t>родина</a:t>
            </a:r>
            <a:r>
              <a:rPr lang="ru-RU" sz="1700" smtClean="0">
                <a:effectLst/>
              </a:rPr>
              <a:t> – юг Африки.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effectLst/>
              </a:rPr>
              <a:t>      В Африке это растение достигает в высоту 20 метров, а листья до 60 см. длиной и 15 см. толщиной!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effectLst/>
              </a:rPr>
              <a:t>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effectLst/>
              </a:rPr>
              <a:t>     В России алоэ известен как </a:t>
            </a:r>
            <a:r>
              <a:rPr lang="ru-RU" sz="1700" smtClean="0">
                <a:solidFill>
                  <a:srgbClr val="FF0066"/>
                </a:solidFill>
                <a:effectLst/>
              </a:rPr>
              <a:t>“столетник”,</a:t>
            </a:r>
            <a:r>
              <a:rPr lang="ru-RU" sz="1700" smtClean="0">
                <a:effectLst/>
              </a:rPr>
              <a:t> само название говорит о его чудесной силе продлевать людям жизнь,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effectLst/>
              </a:rPr>
              <a:t>      Листья у алоэ мясистые, зеленовато-сизые, сочные.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effectLst/>
              </a:rPr>
              <a:t>      Само название растения алоэ переводится как </a:t>
            </a:r>
            <a:r>
              <a:rPr lang="ru-RU" sz="1700" smtClean="0">
                <a:solidFill>
                  <a:srgbClr val="FF0066"/>
                </a:solidFill>
                <a:effectLst/>
              </a:rPr>
              <a:t>“горький”,</a:t>
            </a:r>
            <a:r>
              <a:rPr lang="ru-RU" sz="1700" smtClean="0">
                <a:effectLst/>
              </a:rPr>
              <a:t> потому что сок растения имеет горький вкус.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effectLst/>
              </a:rPr>
              <a:t>        Алоэ – нетребователен к уходу, он любит: светлое тёплое окно, свежий воздух – поэтому правильно будет расположить его под форточкой; небольшой горшочек, редкий полив.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effectLst/>
              </a:rPr>
              <a:t>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effectLst/>
              </a:rPr>
              <a:t>      Мякоть листа обладает целебными свойствами и используется при насморке, болезни полости рта и дёсен, глазных болезнях, заболеваниях кожи, туберкулёзе, заболеваниях желудочно-кишечного тракта и крови.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70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smtClean="0">
                <a:effectLst/>
              </a:rPr>
              <a:t>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00" smtClean="0"/>
              <a:t>  </a:t>
            </a:r>
          </a:p>
        </p:txBody>
      </p:sp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>
            <a:off x="2700338" y="188913"/>
            <a:ext cx="38163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>
                    <a:alpha val="96077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Алоэ</a:t>
            </a:r>
          </a:p>
        </p:txBody>
      </p:sp>
      <p:pic>
        <p:nvPicPr>
          <p:cNvPr id="55302" name="Picture 6" descr="ало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96975"/>
            <a:ext cx="28797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2195513" y="188913"/>
            <a:ext cx="7092950" cy="6408737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CCCC00"/>
              </a:gs>
              <a:gs pos="50000">
                <a:schemeClr val="tx2"/>
              </a:gs>
              <a:gs pos="100000">
                <a:srgbClr val="CC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A50021"/>
                </a:solidFill>
              </a:rPr>
              <a:t>АЛОЭ  КАК СРЕДСТВО   </a:t>
            </a:r>
          </a:p>
          <a:p>
            <a:pPr algn="ctr">
              <a:defRPr/>
            </a:pPr>
            <a:r>
              <a:rPr lang="ru-RU" sz="2000" b="1">
                <a:solidFill>
                  <a:srgbClr val="A50021"/>
                </a:solidFill>
              </a:rPr>
              <a:t>ПЕРВОЙ ПОМОЩИ НА ДОМУ</a:t>
            </a:r>
          </a:p>
          <a:p>
            <a:pPr algn="ctr">
              <a:defRPr/>
            </a:pPr>
            <a:endParaRPr lang="ru-RU" sz="2000" b="1">
              <a:solidFill>
                <a:srgbClr val="A50021"/>
              </a:solidFill>
            </a:endParaRPr>
          </a:p>
          <a:p>
            <a:pPr algn="ctr">
              <a:defRPr/>
            </a:pPr>
            <a:r>
              <a:rPr lang="ru-RU" sz="2000" b="1">
                <a:solidFill>
                  <a:srgbClr val="3333FF"/>
                </a:solidFill>
              </a:rPr>
              <a:t>- Для заживления ран</a:t>
            </a:r>
          </a:p>
          <a:p>
            <a:pPr algn="ctr">
              <a:defRPr/>
            </a:pPr>
            <a:r>
              <a:rPr lang="ru-RU">
                <a:solidFill>
                  <a:schemeClr val="accent1"/>
                </a:solidFill>
              </a:rPr>
              <a:t>  </a:t>
            </a:r>
            <a:r>
              <a:rPr lang="ru-RU">
                <a:solidFill>
                  <a:schemeClr val="accent2"/>
                </a:solidFill>
              </a:rPr>
              <a:t>( </a:t>
            </a:r>
            <a:r>
              <a:rPr lang="ru-RU" i="1">
                <a:solidFill>
                  <a:schemeClr val="accent2"/>
                </a:solidFill>
              </a:rPr>
              <a:t>раны  посыпают порошком  из алоэ </a:t>
            </a:r>
          </a:p>
          <a:p>
            <a:pPr algn="ctr">
              <a:defRPr/>
            </a:pPr>
            <a:r>
              <a:rPr lang="ru-RU" i="1">
                <a:solidFill>
                  <a:schemeClr val="accent2"/>
                </a:solidFill>
              </a:rPr>
              <a:t>и перевязывают бинтом один раз в день)</a:t>
            </a:r>
          </a:p>
          <a:p>
            <a:pPr algn="ctr">
              <a:defRPr/>
            </a:pPr>
            <a:endParaRPr lang="ru-RU" b="1" i="1">
              <a:solidFill>
                <a:srgbClr val="3333FF"/>
              </a:solidFill>
            </a:endParaRPr>
          </a:p>
          <a:p>
            <a:pPr algn="ctr">
              <a:defRPr/>
            </a:pPr>
            <a:r>
              <a:rPr lang="ru-RU" sz="2000" i="1">
                <a:solidFill>
                  <a:srgbClr val="3333FF"/>
                </a:solidFill>
              </a:rPr>
              <a:t>- </a:t>
            </a:r>
            <a:r>
              <a:rPr lang="ru-RU" sz="2000" b="1">
                <a:solidFill>
                  <a:srgbClr val="3333FF"/>
                </a:solidFill>
              </a:rPr>
              <a:t>При кариесе</a:t>
            </a:r>
          </a:p>
          <a:p>
            <a:pPr algn="ctr">
              <a:defRPr/>
            </a:pPr>
            <a:r>
              <a:rPr lang="ru-RU" i="1">
                <a:solidFill>
                  <a:schemeClr val="accent1"/>
                </a:solidFill>
              </a:rPr>
              <a:t>( в дупло больного зуба закладывают</a:t>
            </a:r>
          </a:p>
          <a:p>
            <a:pPr algn="ctr">
              <a:defRPr/>
            </a:pPr>
            <a:r>
              <a:rPr lang="ru-RU" i="1">
                <a:solidFill>
                  <a:schemeClr val="accent1"/>
                </a:solidFill>
              </a:rPr>
              <a:t> кусочки листа алоэ, что часто </a:t>
            </a:r>
          </a:p>
          <a:p>
            <a:pPr algn="ctr">
              <a:defRPr/>
            </a:pPr>
            <a:r>
              <a:rPr lang="ru-RU" i="1">
                <a:solidFill>
                  <a:schemeClr val="accent1"/>
                </a:solidFill>
              </a:rPr>
              <a:t>успокаивает боль и способствует</a:t>
            </a:r>
          </a:p>
          <a:p>
            <a:pPr algn="ctr">
              <a:defRPr/>
            </a:pPr>
            <a:r>
              <a:rPr lang="ru-RU" i="1">
                <a:solidFill>
                  <a:schemeClr val="accent1"/>
                </a:solidFill>
              </a:rPr>
              <a:t> лечению воспаленных десен..)</a:t>
            </a:r>
          </a:p>
          <a:p>
            <a:pPr algn="ctr">
              <a:defRPr/>
            </a:pPr>
            <a:endParaRPr lang="ru-RU" b="1" i="1">
              <a:solidFill>
                <a:srgbClr val="3333FF"/>
              </a:solidFill>
            </a:endParaRPr>
          </a:p>
          <a:p>
            <a:pPr algn="ctr">
              <a:defRPr/>
            </a:pPr>
            <a:r>
              <a:rPr lang="ru-RU" sz="2000" b="1" i="1">
                <a:solidFill>
                  <a:srgbClr val="3333FF"/>
                </a:solidFill>
              </a:rPr>
              <a:t>- </a:t>
            </a:r>
            <a:r>
              <a:rPr lang="ru-RU" sz="2000" b="1">
                <a:solidFill>
                  <a:srgbClr val="3333FF"/>
                </a:solidFill>
              </a:rPr>
              <a:t>Ожоги и другие виды повреждения</a:t>
            </a:r>
          </a:p>
          <a:p>
            <a:pPr algn="ctr">
              <a:defRPr/>
            </a:pPr>
            <a:r>
              <a:rPr lang="ru-RU" i="1">
                <a:solidFill>
                  <a:schemeClr val="accent2"/>
                </a:solidFill>
              </a:rPr>
              <a:t>(Срежьте крупный лист, как можно ближе </a:t>
            </a:r>
          </a:p>
          <a:p>
            <a:pPr algn="ctr">
              <a:defRPr/>
            </a:pPr>
            <a:r>
              <a:rPr lang="ru-RU" i="1">
                <a:solidFill>
                  <a:schemeClr val="accent2"/>
                </a:solidFill>
              </a:rPr>
              <a:t>к стеблю. Тщательно вымойте его и </a:t>
            </a:r>
          </a:p>
          <a:p>
            <a:pPr algn="ctr">
              <a:defRPr/>
            </a:pPr>
            <a:r>
              <a:rPr lang="ru-RU" i="1">
                <a:solidFill>
                  <a:schemeClr val="accent2"/>
                </a:solidFill>
              </a:rPr>
              <a:t>удалите острым ножом шипы с обеих </a:t>
            </a:r>
          </a:p>
          <a:p>
            <a:pPr algn="ctr">
              <a:defRPr/>
            </a:pPr>
            <a:r>
              <a:rPr lang="ru-RU" i="1">
                <a:solidFill>
                  <a:schemeClr val="accent2"/>
                </a:solidFill>
              </a:rPr>
              <a:t>       сторон листа. После этого разделите </a:t>
            </a:r>
          </a:p>
          <a:p>
            <a:pPr algn="ctr">
              <a:defRPr/>
            </a:pPr>
            <a:r>
              <a:rPr lang="ru-RU" i="1">
                <a:solidFill>
                  <a:schemeClr val="accent2"/>
                </a:solidFill>
              </a:rPr>
              <a:t>лист  на две половины, словно филе,</a:t>
            </a:r>
          </a:p>
          <a:p>
            <a:pPr algn="ctr">
              <a:defRPr/>
            </a:pPr>
            <a:r>
              <a:rPr lang="ru-RU" i="1">
                <a:solidFill>
                  <a:schemeClr val="accent2"/>
                </a:solidFill>
              </a:rPr>
              <a:t> и приложите к ожогу или порезу</a:t>
            </a:r>
            <a:r>
              <a:rPr lang="ru-RU">
                <a:solidFill>
                  <a:schemeClr val="accent2"/>
                </a:solidFill>
              </a:rPr>
              <a:t> )</a:t>
            </a:r>
          </a:p>
        </p:txBody>
      </p:sp>
      <p:sp>
        <p:nvSpPr>
          <p:cNvPr id="92168" name="WordArt 8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2376488" cy="531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>
                    <a:alpha val="96077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Алоэ</a:t>
            </a:r>
          </a:p>
        </p:txBody>
      </p:sp>
      <p:pic>
        <p:nvPicPr>
          <p:cNvPr id="92170" name="Picture 10" descr="i?id=95500479-01&amp;tov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052513"/>
            <a:ext cx="21590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4" name="Picture 14" descr="i?id=174160963-05&amp;tov=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05263"/>
            <a:ext cx="22320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1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1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21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1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1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21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1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1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21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1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1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21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1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21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21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21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1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21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21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21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21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10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build="allAtOnce" animBg="1"/>
      <p:bldP spid="921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16238" y="188913"/>
            <a:ext cx="2592387" cy="5699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CC3300"/>
                </a:solidFill>
              </a:rPr>
              <a:t>ВЫВОД</a:t>
            </a:r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835150" y="1196975"/>
            <a:ext cx="5832475" cy="4176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</a:t>
            </a:r>
            <a:r>
              <a:rPr lang="ru-RU" sz="2400" smtClean="0">
                <a:solidFill>
                  <a:srgbClr val="CC3300"/>
                </a:solidFill>
              </a:rPr>
              <a:t>- </a:t>
            </a:r>
            <a:r>
              <a:rPr lang="ru-RU" sz="2400" smtClean="0">
                <a:solidFill>
                  <a:srgbClr val="CCCC00"/>
                </a:solidFill>
              </a:rPr>
              <a:t>Комнатные растения – наши друзья.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CC3300"/>
                </a:solidFill>
              </a:rPr>
              <a:t>-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CCCC00"/>
                </a:solidFill>
              </a:rPr>
              <a:t>Они не только радуют нас своей красотой, но и могут помочь нам справиться с болезнью.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CC3300"/>
                </a:solidFill>
              </a:rPr>
              <a:t> 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smtClean="0">
                <a:solidFill>
                  <a:srgbClr val="CCCC00"/>
                </a:solidFill>
              </a:rPr>
              <a:t>Я постараюсь узнать как можно больше лекарственных </a:t>
            </a:r>
          </a:p>
          <a:p>
            <a:pPr eaLnBrk="1" hangingPunct="1">
              <a:buFontTx/>
              <a:buNone/>
              <a:defRPr/>
            </a:pPr>
            <a:r>
              <a:rPr lang="ru-RU" sz="2400" smtClean="0">
                <a:solidFill>
                  <a:srgbClr val="CCCC00"/>
                </a:solidFill>
              </a:rPr>
              <a:t>     комнатных растений. </a:t>
            </a:r>
          </a:p>
        </p:txBody>
      </p:sp>
      <p:pic>
        <p:nvPicPr>
          <p:cNvPr id="11268" name="Picture 4" descr="prir11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292600"/>
            <a:ext cx="16557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 autoUpdateAnimBg="0"/>
    </p:bldLst>
  </p:timing>
</p:sld>
</file>

<file path=ppt/theme/theme1.xml><?xml version="1.0" encoding="utf-8"?>
<a:theme xmlns:a="http://schemas.openxmlformats.org/drawingml/2006/main" name="Трава">
  <a:themeElements>
    <a:clrScheme name="Трава 3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DDFFBB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1062</TotalTime>
  <Words>481</Words>
  <Application>Microsoft Office PowerPoint</Application>
  <PresentationFormat>Экран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Wingdings</vt:lpstr>
      <vt:lpstr>Calibri</vt:lpstr>
      <vt:lpstr>Трава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ВЫВОД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Irina&amp;Dima</dc:creator>
  <cp:lastModifiedBy>Пользователь</cp:lastModifiedBy>
  <cp:revision>23</cp:revision>
  <dcterms:created xsi:type="dcterms:W3CDTF">2010-03-19T18:56:07Z</dcterms:created>
  <dcterms:modified xsi:type="dcterms:W3CDTF">2011-05-21T03:17:07Z</dcterms:modified>
</cp:coreProperties>
</file>