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71" r:id="rId7"/>
    <p:sldId id="260" r:id="rId8"/>
    <p:sldId id="268" r:id="rId9"/>
    <p:sldId id="269" r:id="rId10"/>
    <p:sldId id="261" r:id="rId11"/>
    <p:sldId id="262" r:id="rId12"/>
    <p:sldId id="272" r:id="rId13"/>
    <p:sldId id="273" r:id="rId14"/>
    <p:sldId id="274" r:id="rId15"/>
    <p:sldId id="275" r:id="rId16"/>
    <p:sldId id="263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6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Начальные условия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Начальный уровень</c:v>
                </c:pt>
                <c:pt idx="1">
                  <c:v>Средний уровень</c:v>
                </c:pt>
                <c:pt idx="2">
                  <c:v>Достаточный уровень</c:v>
                </c:pt>
                <c:pt idx="3">
                  <c:v>Высокий уровень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178193163722552"/>
          <c:y val="0.18424777715812315"/>
          <c:w val="0.35509487661093214"/>
          <c:h val="0.8157522228418768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</c:v>
                </c:pt>
              </c:strCache>
            </c:strRef>
          </c:tx>
          <c:dLbls>
            <c:showVal val="1"/>
            <c:showLeaderLines val="1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Начальный уровень</c:v>
                </c:pt>
                <c:pt idx="1">
                  <c:v>Средний уровень</c:v>
                </c:pt>
                <c:pt idx="2">
                  <c:v>Достаточный уровень</c:v>
                </c:pt>
                <c:pt idx="3">
                  <c:v>Высокий уровень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Начальные условия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Начальный уровень</c:v>
                </c:pt>
                <c:pt idx="1">
                  <c:v>Средний уровень</c:v>
                </c:pt>
                <c:pt idx="2">
                  <c:v>Достаточный уровень</c:v>
                </c:pt>
                <c:pt idx="3">
                  <c:v>Высокий уровень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536141283447135"/>
          <c:y val="0.26467892456393732"/>
          <c:w val="0.3546385871655286"/>
          <c:h val="0.5772037233958131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</c:v>
                </c:pt>
              </c:strCache>
            </c:strRef>
          </c:tx>
          <c:dPt>
            <c:idx val="3"/>
            <c:explosion val="1"/>
          </c:dPt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Средний уровень</c:v>
                </c:pt>
                <c:pt idx="1">
                  <c:v>Начальный уровень</c:v>
                </c:pt>
                <c:pt idx="2">
                  <c:v>Достаточный уровень</c:v>
                </c:pt>
                <c:pt idx="3">
                  <c:v>Высокий уровень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Начальные условия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Начальный уровень</c:v>
                </c:pt>
                <c:pt idx="1">
                  <c:v>Средний уровень</c:v>
                </c:pt>
                <c:pt idx="2">
                  <c:v>Достаточный уровень</c:v>
                </c:pt>
                <c:pt idx="3">
                  <c:v>Высокий уровень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976028304547362"/>
          <c:y val="0.28036699625967487"/>
          <c:w val="0.35023971695452644"/>
          <c:h val="0.5387234751694256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</c:v>
                </c:pt>
              </c:strCache>
            </c:strRef>
          </c:tx>
          <c:dLbls>
            <c:showVal val="1"/>
            <c:showLeaderLines val="1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Начальные условия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Начальный уровень</c:v>
                </c:pt>
                <c:pt idx="1">
                  <c:v>Средний уровень</c:v>
                </c:pt>
                <c:pt idx="2">
                  <c:v>Достаточный уровень</c:v>
                </c:pt>
                <c:pt idx="3">
                  <c:v>Высокий уровень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3832168449537352"/>
          <c:y val="0.16332305669740399"/>
          <c:w val="0.36167831550462648"/>
          <c:h val="0.772811354293967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</c:v>
                </c:pt>
              </c:strCache>
            </c:strRef>
          </c:tx>
          <c:dLbls>
            <c:showVal val="1"/>
            <c:showLeaderLines val="1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Начальные условия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Начальный уровень</c:v>
                </c:pt>
                <c:pt idx="1">
                  <c:v>Средний уровень</c:v>
                </c:pt>
                <c:pt idx="2">
                  <c:v>Достаточный уровень</c:v>
                </c:pt>
                <c:pt idx="3">
                  <c:v>Высокий уровень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E224D0-E50E-49FF-9A63-FA20D47AF069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356C1D8D-813C-4F4E-B0BF-9DAD3E841A3E}">
      <dgm:prSet phldrT="[Текст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400" b="1" dirty="0" smtClean="0"/>
            <a:t>Высокий</a:t>
          </a:r>
          <a:endParaRPr lang="ru-RU" sz="1400" b="1" dirty="0"/>
        </a:p>
      </dgm:t>
    </dgm:pt>
    <dgm:pt modelId="{E90C43B6-2579-43AB-A673-1895B3D58FBB}" type="parTrans" cxnId="{E99F83C0-4830-4799-B19E-CF946E931F3B}">
      <dgm:prSet/>
      <dgm:spPr/>
      <dgm:t>
        <a:bodyPr/>
        <a:lstStyle/>
        <a:p>
          <a:endParaRPr lang="ru-RU"/>
        </a:p>
      </dgm:t>
    </dgm:pt>
    <dgm:pt modelId="{A1E894EB-506A-496C-A493-9F97DA981031}" type="sibTrans" cxnId="{E99F83C0-4830-4799-B19E-CF946E931F3B}">
      <dgm:prSet/>
      <dgm:spPr/>
      <dgm:t>
        <a:bodyPr/>
        <a:lstStyle/>
        <a:p>
          <a:endParaRPr lang="ru-RU"/>
        </a:p>
      </dgm:t>
    </dgm:pt>
    <dgm:pt modelId="{89386440-5EC0-43CB-A5C1-1C19E628E49F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dirty="0" smtClean="0"/>
            <a:t>Достаточный (</a:t>
          </a:r>
          <a:r>
            <a:rPr lang="ru-RU" sz="2000" dirty="0" err="1" smtClean="0"/>
            <a:t>аналитическо</a:t>
          </a:r>
          <a:r>
            <a:rPr lang="ru-RU" sz="2000" dirty="0" smtClean="0"/>
            <a:t>-</a:t>
          </a:r>
          <a:endParaRPr lang="ru-RU" sz="2000" dirty="0"/>
        </a:p>
      </dgm:t>
    </dgm:pt>
    <dgm:pt modelId="{D42827AB-C0D3-42C9-92F6-9D51C40ABC64}" type="parTrans" cxnId="{66B721C1-F7A0-433F-9B26-72C02B58376D}">
      <dgm:prSet/>
      <dgm:spPr/>
      <dgm:t>
        <a:bodyPr/>
        <a:lstStyle/>
        <a:p>
          <a:endParaRPr lang="ru-RU"/>
        </a:p>
      </dgm:t>
    </dgm:pt>
    <dgm:pt modelId="{34DC048E-5C09-4844-B7C8-F6A759D7AE68}" type="sibTrans" cxnId="{66B721C1-F7A0-433F-9B26-72C02B58376D}">
      <dgm:prSet/>
      <dgm:spPr/>
      <dgm:t>
        <a:bodyPr/>
        <a:lstStyle/>
        <a:p>
          <a:endParaRPr lang="ru-RU"/>
        </a:p>
      </dgm:t>
    </dgm:pt>
    <dgm:pt modelId="{75FDD1CB-ECBE-4B61-BFB2-21E472DA8970}">
      <dgm:prSet phldrT="[Текст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dirty="0" smtClean="0"/>
            <a:t>Начальный и средний (информационно-</a:t>
          </a:r>
          <a:endParaRPr lang="ru-RU" sz="2000" dirty="0"/>
        </a:p>
      </dgm:t>
    </dgm:pt>
    <dgm:pt modelId="{778C4E1D-6995-44B4-9F7A-8EA5B622C84B}" type="parTrans" cxnId="{73BF57D3-051B-43BF-A82A-1D8C319ECE04}">
      <dgm:prSet/>
      <dgm:spPr/>
      <dgm:t>
        <a:bodyPr/>
        <a:lstStyle/>
        <a:p>
          <a:endParaRPr lang="ru-RU"/>
        </a:p>
      </dgm:t>
    </dgm:pt>
    <dgm:pt modelId="{711AD451-E02E-4D84-9711-8CA99043C529}" type="sibTrans" cxnId="{73BF57D3-051B-43BF-A82A-1D8C319ECE04}">
      <dgm:prSet/>
      <dgm:spPr/>
      <dgm:t>
        <a:bodyPr/>
        <a:lstStyle/>
        <a:p>
          <a:endParaRPr lang="ru-RU"/>
        </a:p>
      </dgm:t>
    </dgm:pt>
    <dgm:pt modelId="{870A4FBF-ABFF-4A6D-8263-7E4D9F9D308F}">
      <dgm:prSet phldrT="[Текст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400" b="1" dirty="0" smtClean="0"/>
            <a:t>(творческий) уровень</a:t>
          </a:r>
          <a:endParaRPr lang="ru-RU" sz="1400" b="1" dirty="0"/>
        </a:p>
      </dgm:t>
    </dgm:pt>
    <dgm:pt modelId="{EE34EE80-087D-4F2B-8693-034C47B8842C}" type="parTrans" cxnId="{47EB55AA-3966-49B1-A8BE-F1CE6DEADF66}">
      <dgm:prSet/>
      <dgm:spPr/>
      <dgm:t>
        <a:bodyPr/>
        <a:lstStyle/>
        <a:p>
          <a:endParaRPr lang="ru-RU"/>
        </a:p>
      </dgm:t>
    </dgm:pt>
    <dgm:pt modelId="{6B4225EC-E275-4E83-88FC-E8C655E5A8A5}" type="sibTrans" cxnId="{47EB55AA-3966-49B1-A8BE-F1CE6DEADF66}">
      <dgm:prSet/>
      <dgm:spPr/>
      <dgm:t>
        <a:bodyPr/>
        <a:lstStyle/>
        <a:p>
          <a:endParaRPr lang="ru-RU"/>
        </a:p>
      </dgm:t>
    </dgm:pt>
    <dgm:pt modelId="{4825FE92-BBCA-472C-BB61-F1EC8993AE06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dirty="0" smtClean="0"/>
            <a:t>синтетический) уровень</a:t>
          </a:r>
          <a:endParaRPr lang="ru-RU" sz="2000" dirty="0"/>
        </a:p>
      </dgm:t>
    </dgm:pt>
    <dgm:pt modelId="{05D0FB62-94DA-4915-846C-DE173BFE4CDB}" type="parTrans" cxnId="{A658A158-2AB1-4994-93FD-8D9CF9108C9C}">
      <dgm:prSet/>
      <dgm:spPr/>
      <dgm:t>
        <a:bodyPr/>
        <a:lstStyle/>
        <a:p>
          <a:endParaRPr lang="ru-RU"/>
        </a:p>
      </dgm:t>
    </dgm:pt>
    <dgm:pt modelId="{BA294EE9-679E-45E9-BA76-D1E994C8916A}" type="sibTrans" cxnId="{A658A158-2AB1-4994-93FD-8D9CF9108C9C}">
      <dgm:prSet/>
      <dgm:spPr/>
      <dgm:t>
        <a:bodyPr/>
        <a:lstStyle/>
        <a:p>
          <a:endParaRPr lang="ru-RU"/>
        </a:p>
      </dgm:t>
    </dgm:pt>
    <dgm:pt modelId="{BFD2E2F2-B683-4832-BB56-20A2047D6FD0}">
      <dgm:prSet phldrT="[Текст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dirty="0" smtClean="0"/>
            <a:t>Операционный) уровень</a:t>
          </a:r>
          <a:endParaRPr lang="ru-RU" sz="2000" dirty="0"/>
        </a:p>
      </dgm:t>
    </dgm:pt>
    <dgm:pt modelId="{C57B0B15-1046-4063-AE24-F1328F52E2AB}" type="parTrans" cxnId="{722A899C-46E2-42B4-AE64-6ED7D0E9681F}">
      <dgm:prSet/>
      <dgm:spPr/>
      <dgm:t>
        <a:bodyPr/>
        <a:lstStyle/>
        <a:p>
          <a:endParaRPr lang="ru-RU"/>
        </a:p>
      </dgm:t>
    </dgm:pt>
    <dgm:pt modelId="{453630AA-D2AA-4E89-956F-11069C6C50D6}" type="sibTrans" cxnId="{722A899C-46E2-42B4-AE64-6ED7D0E9681F}">
      <dgm:prSet/>
      <dgm:spPr/>
      <dgm:t>
        <a:bodyPr/>
        <a:lstStyle/>
        <a:p>
          <a:endParaRPr lang="ru-RU"/>
        </a:p>
      </dgm:t>
    </dgm:pt>
    <dgm:pt modelId="{8F1F5D1C-CD91-4419-AE1C-EFD71B1CC45E}" type="pres">
      <dgm:prSet presAssocID="{2FE224D0-E50E-49FF-9A63-FA20D47AF069}" presName="Name0" presStyleCnt="0">
        <dgm:presLayoutVars>
          <dgm:dir/>
          <dgm:animLvl val="lvl"/>
          <dgm:resizeHandles val="exact"/>
        </dgm:presLayoutVars>
      </dgm:prSet>
      <dgm:spPr/>
    </dgm:pt>
    <dgm:pt modelId="{B37E8F31-5E49-4938-938D-DDB7AB50CB1C}" type="pres">
      <dgm:prSet presAssocID="{356C1D8D-813C-4F4E-B0BF-9DAD3E841A3E}" presName="Name8" presStyleCnt="0"/>
      <dgm:spPr/>
    </dgm:pt>
    <dgm:pt modelId="{CCAAFC5E-710F-4893-A2EB-2754C2E9C0D8}" type="pres">
      <dgm:prSet presAssocID="{356C1D8D-813C-4F4E-B0BF-9DAD3E841A3E}" presName="level" presStyleLbl="node1" presStyleIdx="0" presStyleCnt="6" custScaleX="99224" custScaleY="194323" custLinFactNeighborX="-688" custLinFactNeighborY="-131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1A994C-2CE3-4668-BCF4-C4C5F4F4DC64}" type="pres">
      <dgm:prSet presAssocID="{356C1D8D-813C-4F4E-B0BF-9DAD3E841A3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94C75D-850E-4A28-901D-E9B05A53A1D0}" type="pres">
      <dgm:prSet presAssocID="{870A4FBF-ABFF-4A6D-8263-7E4D9F9D308F}" presName="Name8" presStyleCnt="0"/>
      <dgm:spPr/>
    </dgm:pt>
    <dgm:pt modelId="{2DFF820A-C36F-40CC-B950-3877EDB78A07}" type="pres">
      <dgm:prSet presAssocID="{870A4FBF-ABFF-4A6D-8263-7E4D9F9D308F}" presName="level" presStyleLbl="node1" presStyleIdx="1" presStyleCnt="6" custScaleX="96970" custLinFactNeighborX="-757" custLinFactNeighborY="-109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C34E53-6706-4C5E-84C4-C9F9756B4856}" type="pres">
      <dgm:prSet presAssocID="{870A4FBF-ABFF-4A6D-8263-7E4D9F9D308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0FA8F2-6530-4C59-8E59-054A0CB4ECC8}" type="pres">
      <dgm:prSet presAssocID="{89386440-5EC0-43CB-A5C1-1C19E628E49F}" presName="Name8" presStyleCnt="0"/>
      <dgm:spPr/>
    </dgm:pt>
    <dgm:pt modelId="{1DF4B13D-333F-4304-9993-1756C1C9677E}" type="pres">
      <dgm:prSet presAssocID="{89386440-5EC0-43CB-A5C1-1C19E628E49F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40EB0F-181A-453D-8079-613B9AD7B5D7}" type="pres">
      <dgm:prSet presAssocID="{89386440-5EC0-43CB-A5C1-1C19E628E49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97A509-0513-48E2-9836-75A2507C2356}" type="pres">
      <dgm:prSet presAssocID="{4825FE92-BBCA-472C-BB61-F1EC8993AE06}" presName="Name8" presStyleCnt="0"/>
      <dgm:spPr/>
    </dgm:pt>
    <dgm:pt modelId="{BFA6C804-2B2F-48E0-A712-CC05B9A4BE3E}" type="pres">
      <dgm:prSet presAssocID="{4825FE92-BBCA-472C-BB61-F1EC8993AE06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FF2F3-D339-452C-93F4-CAAC6BBB4C03}" type="pres">
      <dgm:prSet presAssocID="{4825FE92-BBCA-472C-BB61-F1EC8993AE0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FBFEE8-3DAB-4B40-B92D-EB7A61B9411A}" type="pres">
      <dgm:prSet presAssocID="{75FDD1CB-ECBE-4B61-BFB2-21E472DA8970}" presName="Name8" presStyleCnt="0"/>
      <dgm:spPr/>
    </dgm:pt>
    <dgm:pt modelId="{712C95E3-7E27-42DE-8AD9-8583A0DE8786}" type="pres">
      <dgm:prSet presAssocID="{75FDD1CB-ECBE-4B61-BFB2-21E472DA8970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A4FC5E-A7B0-4633-832A-0341C0ECC251}" type="pres">
      <dgm:prSet presAssocID="{75FDD1CB-ECBE-4B61-BFB2-21E472DA897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A28B4A-DF4D-46BB-BDF8-EEB7D223B365}" type="pres">
      <dgm:prSet presAssocID="{BFD2E2F2-B683-4832-BB56-20A2047D6FD0}" presName="Name8" presStyleCnt="0"/>
      <dgm:spPr/>
    </dgm:pt>
    <dgm:pt modelId="{B7837BD4-1BB3-4FF5-90F7-CEADC213FC4E}" type="pres">
      <dgm:prSet presAssocID="{BFD2E2F2-B683-4832-BB56-20A2047D6FD0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09154C-93BD-4132-9AD3-AB81A68875AD}" type="pres">
      <dgm:prSet presAssocID="{BFD2E2F2-B683-4832-BB56-20A2047D6FD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A118A3-8688-47F4-A392-B596A68C826B}" type="presOf" srcId="{89386440-5EC0-43CB-A5C1-1C19E628E49F}" destId="{1040EB0F-181A-453D-8079-613B9AD7B5D7}" srcOrd="1" destOrd="0" presId="urn:microsoft.com/office/officeart/2005/8/layout/pyramid1"/>
    <dgm:cxn modelId="{8C90236B-B12F-4582-8CDB-A5470D0E5248}" type="presOf" srcId="{BFD2E2F2-B683-4832-BB56-20A2047D6FD0}" destId="{B7837BD4-1BB3-4FF5-90F7-CEADC213FC4E}" srcOrd="0" destOrd="0" presId="urn:microsoft.com/office/officeart/2005/8/layout/pyramid1"/>
    <dgm:cxn modelId="{6458E3F6-7CE7-49E5-A646-0AC13F414761}" type="presOf" srcId="{4825FE92-BBCA-472C-BB61-F1EC8993AE06}" destId="{D3CFF2F3-D339-452C-93F4-CAAC6BBB4C03}" srcOrd="1" destOrd="0" presId="urn:microsoft.com/office/officeart/2005/8/layout/pyramid1"/>
    <dgm:cxn modelId="{5F087D79-032E-4C36-A366-299297B57578}" type="presOf" srcId="{870A4FBF-ABFF-4A6D-8263-7E4D9F9D308F}" destId="{2DFF820A-C36F-40CC-B950-3877EDB78A07}" srcOrd="0" destOrd="0" presId="urn:microsoft.com/office/officeart/2005/8/layout/pyramid1"/>
    <dgm:cxn modelId="{73BF57D3-051B-43BF-A82A-1D8C319ECE04}" srcId="{2FE224D0-E50E-49FF-9A63-FA20D47AF069}" destId="{75FDD1CB-ECBE-4B61-BFB2-21E472DA8970}" srcOrd="4" destOrd="0" parTransId="{778C4E1D-6995-44B4-9F7A-8EA5B622C84B}" sibTransId="{711AD451-E02E-4D84-9711-8CA99043C529}"/>
    <dgm:cxn modelId="{722A899C-46E2-42B4-AE64-6ED7D0E9681F}" srcId="{2FE224D0-E50E-49FF-9A63-FA20D47AF069}" destId="{BFD2E2F2-B683-4832-BB56-20A2047D6FD0}" srcOrd="5" destOrd="0" parTransId="{C57B0B15-1046-4063-AE24-F1328F52E2AB}" sibTransId="{453630AA-D2AA-4E89-956F-11069C6C50D6}"/>
    <dgm:cxn modelId="{B74940A9-B257-4B3D-B6BE-0EA442C11086}" type="presOf" srcId="{870A4FBF-ABFF-4A6D-8263-7E4D9F9D308F}" destId="{5AC34E53-6706-4C5E-84C4-C9F9756B4856}" srcOrd="1" destOrd="0" presId="urn:microsoft.com/office/officeart/2005/8/layout/pyramid1"/>
    <dgm:cxn modelId="{6BB58302-CB98-4D56-87A7-081968BD4459}" type="presOf" srcId="{89386440-5EC0-43CB-A5C1-1C19E628E49F}" destId="{1DF4B13D-333F-4304-9993-1756C1C9677E}" srcOrd="0" destOrd="0" presId="urn:microsoft.com/office/officeart/2005/8/layout/pyramid1"/>
    <dgm:cxn modelId="{A0CB736E-4E7C-4242-8912-937217B60432}" type="presOf" srcId="{2FE224D0-E50E-49FF-9A63-FA20D47AF069}" destId="{8F1F5D1C-CD91-4419-AE1C-EFD71B1CC45E}" srcOrd="0" destOrd="0" presId="urn:microsoft.com/office/officeart/2005/8/layout/pyramid1"/>
    <dgm:cxn modelId="{E99F83C0-4830-4799-B19E-CF946E931F3B}" srcId="{2FE224D0-E50E-49FF-9A63-FA20D47AF069}" destId="{356C1D8D-813C-4F4E-B0BF-9DAD3E841A3E}" srcOrd="0" destOrd="0" parTransId="{E90C43B6-2579-43AB-A673-1895B3D58FBB}" sibTransId="{A1E894EB-506A-496C-A493-9F97DA981031}"/>
    <dgm:cxn modelId="{07215115-98F0-46B0-A16A-B4A7641E5EEB}" type="presOf" srcId="{75FDD1CB-ECBE-4B61-BFB2-21E472DA8970}" destId="{712C95E3-7E27-42DE-8AD9-8583A0DE8786}" srcOrd="0" destOrd="0" presId="urn:microsoft.com/office/officeart/2005/8/layout/pyramid1"/>
    <dgm:cxn modelId="{B1C5C526-6A62-41E2-B49E-DE865BE5FD70}" type="presOf" srcId="{75FDD1CB-ECBE-4B61-BFB2-21E472DA8970}" destId="{AAA4FC5E-A7B0-4633-832A-0341C0ECC251}" srcOrd="1" destOrd="0" presId="urn:microsoft.com/office/officeart/2005/8/layout/pyramid1"/>
    <dgm:cxn modelId="{499A0511-DB6E-403D-ACA9-B8E6E6583404}" type="presOf" srcId="{4825FE92-BBCA-472C-BB61-F1EC8993AE06}" destId="{BFA6C804-2B2F-48E0-A712-CC05B9A4BE3E}" srcOrd="0" destOrd="0" presId="urn:microsoft.com/office/officeart/2005/8/layout/pyramid1"/>
    <dgm:cxn modelId="{47EB55AA-3966-49B1-A8BE-F1CE6DEADF66}" srcId="{2FE224D0-E50E-49FF-9A63-FA20D47AF069}" destId="{870A4FBF-ABFF-4A6D-8263-7E4D9F9D308F}" srcOrd="1" destOrd="0" parTransId="{EE34EE80-087D-4F2B-8693-034C47B8842C}" sibTransId="{6B4225EC-E275-4E83-88FC-E8C655E5A8A5}"/>
    <dgm:cxn modelId="{2A3F552A-2B75-49D2-9766-8B8CBEEEDE04}" type="presOf" srcId="{356C1D8D-813C-4F4E-B0BF-9DAD3E841A3E}" destId="{C51A994C-2CE3-4668-BCF4-C4C5F4F4DC64}" srcOrd="1" destOrd="0" presId="urn:microsoft.com/office/officeart/2005/8/layout/pyramid1"/>
    <dgm:cxn modelId="{A658A158-2AB1-4994-93FD-8D9CF9108C9C}" srcId="{2FE224D0-E50E-49FF-9A63-FA20D47AF069}" destId="{4825FE92-BBCA-472C-BB61-F1EC8993AE06}" srcOrd="3" destOrd="0" parTransId="{05D0FB62-94DA-4915-846C-DE173BFE4CDB}" sibTransId="{BA294EE9-679E-45E9-BA76-D1E994C8916A}"/>
    <dgm:cxn modelId="{920D5EFF-EC9E-49D2-B912-DEE677F4C5C1}" type="presOf" srcId="{BFD2E2F2-B683-4832-BB56-20A2047D6FD0}" destId="{F509154C-93BD-4132-9AD3-AB81A68875AD}" srcOrd="1" destOrd="0" presId="urn:microsoft.com/office/officeart/2005/8/layout/pyramid1"/>
    <dgm:cxn modelId="{66B721C1-F7A0-433F-9B26-72C02B58376D}" srcId="{2FE224D0-E50E-49FF-9A63-FA20D47AF069}" destId="{89386440-5EC0-43CB-A5C1-1C19E628E49F}" srcOrd="2" destOrd="0" parTransId="{D42827AB-C0D3-42C9-92F6-9D51C40ABC64}" sibTransId="{34DC048E-5C09-4844-B7C8-F6A759D7AE68}"/>
    <dgm:cxn modelId="{D621D05C-FBC0-4BA7-ADD7-821EB0915434}" type="presOf" srcId="{356C1D8D-813C-4F4E-B0BF-9DAD3E841A3E}" destId="{CCAAFC5E-710F-4893-A2EB-2754C2E9C0D8}" srcOrd="0" destOrd="0" presId="urn:microsoft.com/office/officeart/2005/8/layout/pyramid1"/>
    <dgm:cxn modelId="{F4D3373D-3F6A-4365-AA03-2F75A3F5D60E}" type="presParOf" srcId="{8F1F5D1C-CD91-4419-AE1C-EFD71B1CC45E}" destId="{B37E8F31-5E49-4938-938D-DDB7AB50CB1C}" srcOrd="0" destOrd="0" presId="urn:microsoft.com/office/officeart/2005/8/layout/pyramid1"/>
    <dgm:cxn modelId="{A7905D15-9A35-4A49-BD82-68D903B0F8ED}" type="presParOf" srcId="{B37E8F31-5E49-4938-938D-DDB7AB50CB1C}" destId="{CCAAFC5E-710F-4893-A2EB-2754C2E9C0D8}" srcOrd="0" destOrd="0" presId="urn:microsoft.com/office/officeart/2005/8/layout/pyramid1"/>
    <dgm:cxn modelId="{9778AF46-A41C-4CC8-9B4C-3F7A3E8D10C6}" type="presParOf" srcId="{B37E8F31-5E49-4938-938D-DDB7AB50CB1C}" destId="{C51A994C-2CE3-4668-BCF4-C4C5F4F4DC64}" srcOrd="1" destOrd="0" presId="urn:microsoft.com/office/officeart/2005/8/layout/pyramid1"/>
    <dgm:cxn modelId="{345603DC-4D5C-4D83-B536-CC22473BE7EA}" type="presParOf" srcId="{8F1F5D1C-CD91-4419-AE1C-EFD71B1CC45E}" destId="{6494C75D-850E-4A28-901D-E9B05A53A1D0}" srcOrd="1" destOrd="0" presId="urn:microsoft.com/office/officeart/2005/8/layout/pyramid1"/>
    <dgm:cxn modelId="{EBEE0396-7B73-4773-B570-CEE8880CCFBB}" type="presParOf" srcId="{6494C75D-850E-4A28-901D-E9B05A53A1D0}" destId="{2DFF820A-C36F-40CC-B950-3877EDB78A07}" srcOrd="0" destOrd="0" presId="urn:microsoft.com/office/officeart/2005/8/layout/pyramid1"/>
    <dgm:cxn modelId="{A24E1692-ABF1-4237-997E-D22C30E87A60}" type="presParOf" srcId="{6494C75D-850E-4A28-901D-E9B05A53A1D0}" destId="{5AC34E53-6706-4C5E-84C4-C9F9756B4856}" srcOrd="1" destOrd="0" presId="urn:microsoft.com/office/officeart/2005/8/layout/pyramid1"/>
    <dgm:cxn modelId="{23184CCC-AEB3-4ECA-A64D-9DE1E41C8C3C}" type="presParOf" srcId="{8F1F5D1C-CD91-4419-AE1C-EFD71B1CC45E}" destId="{730FA8F2-6530-4C59-8E59-054A0CB4ECC8}" srcOrd="2" destOrd="0" presId="urn:microsoft.com/office/officeart/2005/8/layout/pyramid1"/>
    <dgm:cxn modelId="{1D959AD8-7E93-4681-84F7-357041C30029}" type="presParOf" srcId="{730FA8F2-6530-4C59-8E59-054A0CB4ECC8}" destId="{1DF4B13D-333F-4304-9993-1756C1C9677E}" srcOrd="0" destOrd="0" presId="urn:microsoft.com/office/officeart/2005/8/layout/pyramid1"/>
    <dgm:cxn modelId="{62C96D9F-B240-48C6-B87F-56761F02A3E5}" type="presParOf" srcId="{730FA8F2-6530-4C59-8E59-054A0CB4ECC8}" destId="{1040EB0F-181A-453D-8079-613B9AD7B5D7}" srcOrd="1" destOrd="0" presId="urn:microsoft.com/office/officeart/2005/8/layout/pyramid1"/>
    <dgm:cxn modelId="{CD16DA95-834E-4F5B-A0CF-DF4E1641511A}" type="presParOf" srcId="{8F1F5D1C-CD91-4419-AE1C-EFD71B1CC45E}" destId="{BD97A509-0513-48E2-9836-75A2507C2356}" srcOrd="3" destOrd="0" presId="urn:microsoft.com/office/officeart/2005/8/layout/pyramid1"/>
    <dgm:cxn modelId="{45B3B05B-8737-49EA-B3CC-8A47485FCF1B}" type="presParOf" srcId="{BD97A509-0513-48E2-9836-75A2507C2356}" destId="{BFA6C804-2B2F-48E0-A712-CC05B9A4BE3E}" srcOrd="0" destOrd="0" presId="urn:microsoft.com/office/officeart/2005/8/layout/pyramid1"/>
    <dgm:cxn modelId="{78B60980-0D2C-49C2-8C14-FA59D88BC55B}" type="presParOf" srcId="{BD97A509-0513-48E2-9836-75A2507C2356}" destId="{D3CFF2F3-D339-452C-93F4-CAAC6BBB4C03}" srcOrd="1" destOrd="0" presId="urn:microsoft.com/office/officeart/2005/8/layout/pyramid1"/>
    <dgm:cxn modelId="{0D9982CE-598F-4101-AEBB-594D4108A30C}" type="presParOf" srcId="{8F1F5D1C-CD91-4419-AE1C-EFD71B1CC45E}" destId="{B2FBFEE8-3DAB-4B40-B92D-EB7A61B9411A}" srcOrd="4" destOrd="0" presId="urn:microsoft.com/office/officeart/2005/8/layout/pyramid1"/>
    <dgm:cxn modelId="{AC6949A2-D48D-4D7F-BA4F-F724D843B57F}" type="presParOf" srcId="{B2FBFEE8-3DAB-4B40-B92D-EB7A61B9411A}" destId="{712C95E3-7E27-42DE-8AD9-8583A0DE8786}" srcOrd="0" destOrd="0" presId="urn:microsoft.com/office/officeart/2005/8/layout/pyramid1"/>
    <dgm:cxn modelId="{531402B6-1EDE-4DB5-A3E1-CCA7D87E47CC}" type="presParOf" srcId="{B2FBFEE8-3DAB-4B40-B92D-EB7A61B9411A}" destId="{AAA4FC5E-A7B0-4633-832A-0341C0ECC251}" srcOrd="1" destOrd="0" presId="urn:microsoft.com/office/officeart/2005/8/layout/pyramid1"/>
    <dgm:cxn modelId="{8BCAB3C2-ACBA-4538-AB39-A6ED3212B884}" type="presParOf" srcId="{8F1F5D1C-CD91-4419-AE1C-EFD71B1CC45E}" destId="{83A28B4A-DF4D-46BB-BDF8-EEB7D223B365}" srcOrd="5" destOrd="0" presId="urn:microsoft.com/office/officeart/2005/8/layout/pyramid1"/>
    <dgm:cxn modelId="{256B2AB4-9F7B-4779-B762-733A8476A3E0}" type="presParOf" srcId="{83A28B4A-DF4D-46BB-BDF8-EEB7D223B365}" destId="{B7837BD4-1BB3-4FF5-90F7-CEADC213FC4E}" srcOrd="0" destOrd="0" presId="urn:microsoft.com/office/officeart/2005/8/layout/pyramid1"/>
    <dgm:cxn modelId="{4A11F99E-4AB4-46BD-A8AC-F605E1AC84E2}" type="presParOf" srcId="{83A28B4A-DF4D-46BB-BDF8-EEB7D223B365}" destId="{F509154C-93BD-4132-9AD3-AB81A68875A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AAFC5E-710F-4893-A2EB-2754C2E9C0D8}">
      <dsp:nvSpPr>
        <dsp:cNvPr id="0" name=""/>
        <dsp:cNvSpPr/>
      </dsp:nvSpPr>
      <dsp:spPr>
        <a:xfrm>
          <a:off x="2664296" y="0"/>
          <a:ext cx="2059668" cy="1068118"/>
        </a:xfrm>
        <a:prstGeom prst="trapezoid">
          <a:avLst>
            <a:gd name="adj" fmla="val 9717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Высокий</a:t>
          </a:r>
          <a:endParaRPr lang="ru-RU" sz="1400" b="1" kern="1200" dirty="0"/>
        </a:p>
      </dsp:txBody>
      <dsp:txXfrm>
        <a:off x="2664296" y="0"/>
        <a:ext cx="2059668" cy="1068118"/>
      </dsp:txXfrm>
    </dsp:sp>
    <dsp:sp modelId="{2DFF820A-C36F-40CC-B950-3877EDB78A07}">
      <dsp:nvSpPr>
        <dsp:cNvPr id="0" name=""/>
        <dsp:cNvSpPr/>
      </dsp:nvSpPr>
      <dsp:spPr>
        <a:xfrm>
          <a:off x="2160250" y="1008111"/>
          <a:ext cx="3048723" cy="549661"/>
        </a:xfrm>
        <a:prstGeom prst="trapezoid">
          <a:avLst>
            <a:gd name="adj" fmla="val 9717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(творческий) уровень</a:t>
          </a:r>
          <a:endParaRPr lang="ru-RU" sz="1400" b="1" kern="1200" dirty="0"/>
        </a:p>
      </dsp:txBody>
      <dsp:txXfrm>
        <a:off x="2693776" y="1008111"/>
        <a:ext cx="1981670" cy="549661"/>
      </dsp:txXfrm>
    </dsp:sp>
    <dsp:sp modelId="{1DF4B13D-333F-4304-9993-1756C1C9677E}">
      <dsp:nvSpPr>
        <dsp:cNvPr id="0" name=""/>
        <dsp:cNvSpPr/>
      </dsp:nvSpPr>
      <dsp:spPr>
        <a:xfrm>
          <a:off x="1602314" y="1617779"/>
          <a:ext cx="4212195" cy="549661"/>
        </a:xfrm>
        <a:prstGeom prst="trapezoid">
          <a:avLst>
            <a:gd name="adj" fmla="val 9717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Достаточный (</a:t>
          </a:r>
          <a:r>
            <a:rPr lang="ru-RU" sz="2000" kern="1200" dirty="0" err="1" smtClean="0"/>
            <a:t>аналитическо</a:t>
          </a:r>
          <a:r>
            <a:rPr lang="ru-RU" sz="2000" kern="1200" dirty="0" smtClean="0"/>
            <a:t>-</a:t>
          </a:r>
          <a:endParaRPr lang="ru-RU" sz="2000" kern="1200" dirty="0"/>
        </a:p>
      </dsp:txBody>
      <dsp:txXfrm>
        <a:off x="2339448" y="1617779"/>
        <a:ext cx="2737927" cy="549661"/>
      </dsp:txXfrm>
    </dsp:sp>
    <dsp:sp modelId="{BFA6C804-2B2F-48E0-A712-CC05B9A4BE3E}">
      <dsp:nvSpPr>
        <dsp:cNvPr id="0" name=""/>
        <dsp:cNvSpPr/>
      </dsp:nvSpPr>
      <dsp:spPr>
        <a:xfrm>
          <a:off x="1068209" y="2167440"/>
          <a:ext cx="5280405" cy="549661"/>
        </a:xfrm>
        <a:prstGeom prst="trapezoid">
          <a:avLst>
            <a:gd name="adj" fmla="val 9717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синтетический) уровень</a:t>
          </a:r>
          <a:endParaRPr lang="ru-RU" sz="2000" kern="1200" dirty="0"/>
        </a:p>
      </dsp:txBody>
      <dsp:txXfrm>
        <a:off x="1992280" y="2167440"/>
        <a:ext cx="3432263" cy="549661"/>
      </dsp:txXfrm>
    </dsp:sp>
    <dsp:sp modelId="{712C95E3-7E27-42DE-8AD9-8583A0DE8786}">
      <dsp:nvSpPr>
        <dsp:cNvPr id="0" name=""/>
        <dsp:cNvSpPr/>
      </dsp:nvSpPr>
      <dsp:spPr>
        <a:xfrm>
          <a:off x="534104" y="2717101"/>
          <a:ext cx="6348614" cy="549661"/>
        </a:xfrm>
        <a:prstGeom prst="trapezoid">
          <a:avLst>
            <a:gd name="adj" fmla="val 97170"/>
          </a:avLst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Начальный и средний (информационно-</a:t>
          </a:r>
          <a:endParaRPr lang="ru-RU" sz="2000" kern="1200" dirty="0"/>
        </a:p>
      </dsp:txBody>
      <dsp:txXfrm>
        <a:off x="1645112" y="2717101"/>
        <a:ext cx="4126599" cy="549661"/>
      </dsp:txXfrm>
    </dsp:sp>
    <dsp:sp modelId="{B7837BD4-1BB3-4FF5-90F7-CEADC213FC4E}">
      <dsp:nvSpPr>
        <dsp:cNvPr id="0" name=""/>
        <dsp:cNvSpPr/>
      </dsp:nvSpPr>
      <dsp:spPr>
        <a:xfrm>
          <a:off x="0" y="3266762"/>
          <a:ext cx="7416824" cy="549661"/>
        </a:xfrm>
        <a:prstGeom prst="trapezoid">
          <a:avLst>
            <a:gd name="adj" fmla="val 97170"/>
          </a:avLst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Операционный) уровень</a:t>
          </a:r>
          <a:endParaRPr lang="ru-RU" sz="2000" kern="1200" dirty="0"/>
        </a:p>
      </dsp:txBody>
      <dsp:txXfrm>
        <a:off x="1297944" y="3266762"/>
        <a:ext cx="4820935" cy="5496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F81ECF3-BA68-494D-8849-C48EF4F5059C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CDD89D7-DE11-4A9B-B656-6E1511A85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CF3-BA68-494D-8849-C48EF4F5059C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D89D7-DE11-4A9B-B656-6E1511A85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CF3-BA68-494D-8849-C48EF4F5059C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D89D7-DE11-4A9B-B656-6E1511A85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81ECF3-BA68-494D-8849-C48EF4F5059C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DD89D7-DE11-4A9B-B656-6E1511A855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F81ECF3-BA68-494D-8849-C48EF4F5059C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CDD89D7-DE11-4A9B-B656-6E1511A85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CF3-BA68-494D-8849-C48EF4F5059C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D89D7-DE11-4A9B-B656-6E1511A855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CF3-BA68-494D-8849-C48EF4F5059C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D89D7-DE11-4A9B-B656-6E1511A855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81ECF3-BA68-494D-8849-C48EF4F5059C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DD89D7-DE11-4A9B-B656-6E1511A855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ECF3-BA68-494D-8849-C48EF4F5059C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D89D7-DE11-4A9B-B656-6E1511A85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81ECF3-BA68-494D-8849-C48EF4F5059C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CDD89D7-DE11-4A9B-B656-6E1511A855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81ECF3-BA68-494D-8849-C48EF4F5059C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DD89D7-DE11-4A9B-B656-6E1511A855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81ECF3-BA68-494D-8849-C48EF4F5059C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DD89D7-DE11-4A9B-B656-6E1511A85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620688"/>
            <a:ext cx="6172200" cy="43978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cap="all" dirty="0" smtClean="0">
                <a:solidFill>
                  <a:srgbClr val="C00000"/>
                </a:solidFill>
              </a:rPr>
              <a:t>мониторинг </a:t>
            </a:r>
            <a:r>
              <a:rPr lang="ru-RU" cap="all" dirty="0" err="1" smtClean="0">
                <a:solidFill>
                  <a:srgbClr val="C00000"/>
                </a:solidFill>
              </a:rPr>
              <a:t>предпрофильной</a:t>
            </a:r>
            <a:r>
              <a:rPr lang="ru-RU" cap="all" dirty="0" smtClean="0">
                <a:solidFill>
                  <a:srgbClr val="C00000"/>
                </a:solidFill>
              </a:rPr>
              <a:t> группы 9-х классов для составления индивидуальных траектории учащихся на основе использования дифференцированных заданий по физике в основной школе</a:t>
            </a:r>
            <a:r>
              <a:rPr lang="ru-RU" cap="all" dirty="0" smtClean="0"/>
              <a:t/>
            </a:r>
            <a:br>
              <a:rPr lang="ru-RU" cap="all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Выполнила учитель физики МБОУ СОШ № 162 с углубленным изучением французского языка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 Горбачева Дарья Семеновна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94421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Критерии оценки теоретических работ и решения задач: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827584" y="2564904"/>
          <a:ext cx="7416824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02234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23528" y="572281"/>
            <a:ext cx="82089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ИНДИВИДИУАЛЬНАЯ КАРТА УЧАЩЕГОСЯ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ПРЕДПРОФИЛЬНОЙ ГРУППЫ 9-Х КЛАССОВ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Ф.И.О. учащегося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Мадирбаев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Дима  2012-2013 учебный год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Тема: Кинематика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916832"/>
            <a:ext cx="7272808" cy="792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Умение записывать условие задачи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79512" y="2924944"/>
          <a:ext cx="460851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4499992" y="3068960"/>
          <a:ext cx="415178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476672"/>
            <a:ext cx="5688632" cy="9361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Выявление скрытых данных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в условии задачи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39552" y="1988840"/>
          <a:ext cx="468052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932040" y="2132856"/>
          <a:ext cx="360040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620688"/>
            <a:ext cx="6264696" cy="9361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Знание физических законов, формул и процессов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95536" y="2060848"/>
          <a:ext cx="468052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5076056" y="2420888"/>
          <a:ext cx="374441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548680"/>
            <a:ext cx="7056784" cy="115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Расчет и работа с единицами измерения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67544" y="1988840"/>
          <a:ext cx="460851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5148064" y="2204864"/>
          <a:ext cx="357572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7416824" cy="10081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Умение читать и строить графики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95536" y="2204864"/>
          <a:ext cx="496855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5292080" y="2276872"/>
          <a:ext cx="3384376" cy="3991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Анализ  работы учащегося: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200" b="1" u="sng" dirty="0" smtClean="0"/>
              <a:t>Учащемуся удается:</a:t>
            </a:r>
          </a:p>
          <a:p>
            <a:pPr lvl="0"/>
            <a:r>
              <a:rPr lang="ru-RU" sz="4200" dirty="0" smtClean="0"/>
              <a:t>задания начального, среднего  уровня</a:t>
            </a:r>
          </a:p>
          <a:p>
            <a:pPr lvl="0"/>
            <a:r>
              <a:rPr lang="ru-RU" sz="4200" dirty="0" smtClean="0"/>
              <a:t>Нет затруднений в работе с единицами измерения</a:t>
            </a:r>
          </a:p>
          <a:p>
            <a:pPr>
              <a:buNone/>
            </a:pPr>
            <a:r>
              <a:rPr lang="ru-RU" sz="4200" b="1" u="sng" dirty="0" smtClean="0"/>
              <a:t>Проблемы:</a:t>
            </a:r>
          </a:p>
          <a:p>
            <a:pPr lvl="0"/>
            <a:r>
              <a:rPr lang="ru-RU" sz="4200" dirty="0" smtClean="0"/>
              <a:t>запись краткого содержания задачи со «скрытыми» данными</a:t>
            </a:r>
          </a:p>
          <a:p>
            <a:pPr lvl="0"/>
            <a:r>
              <a:rPr lang="ru-RU" sz="4200" dirty="0" smtClean="0"/>
              <a:t>применение понятия «физическая модель» в решении задач</a:t>
            </a:r>
          </a:p>
          <a:p>
            <a:pPr lvl="0"/>
            <a:r>
              <a:rPr lang="ru-RU" sz="4200" dirty="0" smtClean="0"/>
              <a:t>недоработки в знание формул</a:t>
            </a:r>
          </a:p>
          <a:p>
            <a:pPr lvl="0"/>
            <a:r>
              <a:rPr lang="ru-RU" sz="4200" dirty="0" smtClean="0"/>
              <a:t>пробелы в использовании математического аппарата: расчет, работа с графиками</a:t>
            </a:r>
          </a:p>
          <a:p>
            <a:pPr>
              <a:buNone/>
            </a:pPr>
            <a:endParaRPr lang="ru-RU" sz="4200" u="sng" dirty="0" smtClean="0"/>
          </a:p>
          <a:p>
            <a:pPr>
              <a:buNone/>
            </a:pPr>
            <a:r>
              <a:rPr lang="ru-RU" sz="4200" b="1" u="sng" dirty="0" smtClean="0"/>
              <a:t>Вывод</a:t>
            </a:r>
            <a:r>
              <a:rPr lang="ru-RU" sz="4200" b="1" u="sng" dirty="0" smtClean="0"/>
              <a:t>:</a:t>
            </a:r>
            <a:r>
              <a:rPr lang="ru-RU" sz="4200" u="sng" dirty="0" smtClean="0"/>
              <a:t>  </a:t>
            </a:r>
            <a:endParaRPr lang="ru-RU" sz="4200" u="sng" dirty="0" smtClean="0"/>
          </a:p>
          <a:p>
            <a:pPr>
              <a:buNone/>
            </a:pPr>
            <a:r>
              <a:rPr lang="ru-RU" sz="4200" dirty="0" smtClean="0"/>
              <a:t>    Проведя </a:t>
            </a:r>
            <a:r>
              <a:rPr lang="ru-RU" sz="4200" dirty="0" smtClean="0"/>
              <a:t>итоговый контроль, могу сделать вывод, что ученик хорошо поработал над каждым этапом решения задач, хорошо разобрался в теоретической части темы. Остались недопонимания в работе с квадратичной функцией и графическом ее изображении.</a:t>
            </a:r>
          </a:p>
          <a:p>
            <a:endParaRPr lang="ru-RU" sz="4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Выводы мониторинга: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   Построение индивидуальной траектории  </a:t>
            </a:r>
            <a:r>
              <a:rPr lang="ru-RU" dirty="0" smtClean="0"/>
              <a:t>движения в образовательном пространстве школы </a:t>
            </a:r>
            <a:r>
              <a:rPr lang="ru-RU" dirty="0" smtClean="0"/>
              <a:t>дает учащимся: 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 опыт </a:t>
            </a:r>
            <a:r>
              <a:rPr lang="ru-RU" dirty="0" smtClean="0"/>
              <a:t>самостоятельной работы над своими ошибками, </a:t>
            </a:r>
            <a:endParaRPr lang="ru-RU" dirty="0" smtClean="0"/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учатся </a:t>
            </a:r>
            <a:r>
              <a:rPr lang="ru-RU" dirty="0" smtClean="0"/>
              <a:t>взаимодействию с одноклассниками и педагогом в разных видах деятельности для достижения общей цели.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930226"/>
          </a:xfrm>
          <a:effectLst/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Индивидуальные траектории   </a:t>
            </a:r>
            <a:r>
              <a:rPr lang="ru-RU" sz="2200" b="1" dirty="0" smtClean="0">
                <a:solidFill>
                  <a:schemeClr val="tx1"/>
                </a:solidFill>
              </a:rPr>
              <a:t>при  изучении физики в школе – это способ оформления наблюдений за развитием ребёнка в разных его проявлениях (физическом, умственном, психическом и социальном).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2267744" y="2420888"/>
            <a:ext cx="4104456" cy="363538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ИНДИВИДУАЛЬНАЯ ТРАЕКТОРИЯ</a:t>
            </a:r>
            <a:endParaRPr lang="ru-RU" sz="2000" dirty="0" smtClean="0">
              <a:latin typeface="Arial" pitchFamily="34" charset="0"/>
            </a:endParaRPr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 rot="10800000" flipH="1" flipV="1">
            <a:off x="611560" y="3429000"/>
            <a:ext cx="1800200" cy="864096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ПОЛЬЗОВАТЬСЯ СПРАВОЧНОЙ ЛИТЕРАТУРОЙ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1619672" y="4653136"/>
            <a:ext cx="1892672" cy="947738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АСПРЕДЕЛЕНИЕ ДЕЯТЕЛЬНОСТИ ПО ВРЕМЕНИ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2483768" y="5733256"/>
            <a:ext cx="3096344" cy="9144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ГОТОВНОСТЬ ВСТУПАТЬ В  РАБОТУ С НОВЫМ МАТИЕРИАЛОМ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6012160" y="3429000"/>
            <a:ext cx="2520280" cy="958850"/>
          </a:xfrm>
          <a:prstGeom prst="roundRect">
            <a:avLst>
              <a:gd name="adj" fmla="val 16667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ПОМОГАЕТ РЕБЕНКУ АДЕКВАТНО ПРЕДСТАВЛЯТЬ СВОИ ВОЗМОЖНОСТИ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4644008" y="4653136"/>
            <a:ext cx="1944216" cy="947738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ОСУЩЕСТВЛЯТЬ ОТВЕТСТВЕННЫЙ ВЫБОР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475656" y="2996952"/>
            <a:ext cx="51125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1403648" y="2996952"/>
            <a:ext cx="72008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6588224" y="2996952"/>
            <a:ext cx="216024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3995936" y="2780928"/>
            <a:ext cx="36004" cy="2125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2843808" y="2996952"/>
            <a:ext cx="288032" cy="165618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5148064" y="2996952"/>
            <a:ext cx="288032" cy="165618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15366" idx="0"/>
          </p:cNvCxnSpPr>
          <p:nvPr/>
        </p:nvCxnSpPr>
        <p:spPr>
          <a:xfrm>
            <a:off x="3995936" y="2996952"/>
            <a:ext cx="36004" cy="27363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Цели организации мониторинга: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Построение индивидуальной траектории учащихся по физике - глубокое  и прочное усвоение знаний обучающимися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Возможности их самостоятельно движения в физике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Дифференцированное обучение с сохранением единой структуры теоретических знаний, определённых государственным стандартом;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Осуществление повышения мотивации и интереса к изучению предмета.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31640" y="620688"/>
            <a:ext cx="6120680" cy="10801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Цели мониторинга:</a:t>
            </a:r>
            <a:endParaRPr lang="ru-RU" sz="3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2276872"/>
            <a:ext cx="2736304" cy="144016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Выявить способных и творчески  мыслящих детей</a:t>
            </a:r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67744" y="4293096"/>
            <a:ext cx="4176464" cy="18002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Определить уровень усвоения и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умений и навыков для поступления в профильный класс и дальнейшего обучения в нём.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148064" y="2204864"/>
            <a:ext cx="3384376" cy="18002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Выявить общие тенденции и закономерности усвоения обязательного (базового) материала по физике.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699792" y="1700808"/>
            <a:ext cx="1440160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139952" y="1700808"/>
            <a:ext cx="0" cy="25922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139952" y="1700808"/>
            <a:ext cx="1656184" cy="504056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ЗАДАЧИ МОНИТОРИНГА: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>
              <a:buFont typeface="Courier New" pitchFamily="49" charset="0"/>
              <a:buChar char="o"/>
            </a:pPr>
            <a:r>
              <a:rPr lang="ru-RU" sz="2800" dirty="0" smtClean="0"/>
              <a:t>Научить ребёнка самостоятельно применять и развивать свои способности в учебной деятельности.</a:t>
            </a:r>
          </a:p>
          <a:p>
            <a:pPr lvl="0">
              <a:buFont typeface="Courier New" pitchFamily="49" charset="0"/>
              <a:buChar char="o"/>
            </a:pPr>
            <a:endParaRPr lang="ru-RU" sz="2800" dirty="0" smtClean="0"/>
          </a:p>
          <a:p>
            <a:pPr lvl="0">
              <a:buFont typeface="Courier New" pitchFamily="49" charset="0"/>
              <a:buChar char="o"/>
            </a:pPr>
            <a:r>
              <a:rPr lang="ru-RU" sz="2800" dirty="0" smtClean="0"/>
              <a:t>Выявить типичные и индивидуальные ошибки учащихся на каждом этапе обучения и выработать рекомендации по их устранению.</a:t>
            </a:r>
          </a:p>
          <a:p>
            <a:pPr lvl="0">
              <a:buFont typeface="Courier New" pitchFamily="49" charset="0"/>
              <a:buChar char="o"/>
            </a:pPr>
            <a:endParaRPr lang="ru-RU" sz="2800" dirty="0" smtClean="0"/>
          </a:p>
          <a:p>
            <a:pPr lvl="0">
              <a:buFont typeface="Courier New" pitchFamily="49" charset="0"/>
              <a:buChar char="o"/>
            </a:pPr>
            <a:r>
              <a:rPr lang="ru-RU" sz="2800" dirty="0" smtClean="0"/>
              <a:t>Выявить  методические проблемы, связанные с результативностью обучения.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ЗАДАЧИ МОНИТОРИНГА: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997838"/>
            <a:ext cx="77768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Courier New" pitchFamily="49" charset="0"/>
              <a:buChar char="o"/>
            </a:pPr>
            <a:r>
              <a:rPr lang="ru-RU" sz="2800" dirty="0" smtClean="0"/>
              <a:t>Создать банк данных успеваемости учащихся проходящих </a:t>
            </a:r>
            <a:r>
              <a:rPr lang="ru-RU" sz="2800" dirty="0" err="1" smtClean="0"/>
              <a:t>предпрофильную</a:t>
            </a:r>
            <a:r>
              <a:rPr lang="ru-RU" sz="2800" dirty="0" smtClean="0"/>
              <a:t> подготовку по физике в 2012-2013 учебном году, для использования его при построении курса физики для этих учащихся на следующих этапах обучения.</a:t>
            </a:r>
          </a:p>
          <a:p>
            <a:pPr lvl="0">
              <a:buFont typeface="Courier New" pitchFamily="49" charset="0"/>
              <a:buChar char="o"/>
            </a:pPr>
            <a:endParaRPr lang="ru-RU" sz="2800" dirty="0" smtClean="0"/>
          </a:p>
          <a:p>
            <a:pPr lvl="0">
              <a:buFont typeface="Courier New" pitchFamily="49" charset="0"/>
              <a:buChar char="o"/>
            </a:pPr>
            <a:r>
              <a:rPr lang="ru-RU" sz="2800" dirty="0" smtClean="0"/>
              <a:t>Поощрять инициативу детей, их желание к творческому росту, самореализации и самоопределению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План проведения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 smtClean="0"/>
              <a:t> </a:t>
            </a:r>
            <a:r>
              <a:rPr lang="ru-RU" sz="2800" b="1" u="sng" dirty="0" smtClean="0"/>
              <a:t>1 этап – подготовительный:</a:t>
            </a:r>
            <a:endParaRPr lang="ru-RU" sz="2800" dirty="0" smtClean="0"/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sz="2800" dirty="0" smtClean="0"/>
              <a:t>Постановка цели</a:t>
            </a:r>
          </a:p>
          <a:p>
            <a:pPr lvl="0"/>
            <a:r>
              <a:rPr lang="ru-RU" sz="2800" dirty="0" smtClean="0"/>
              <a:t>Определение объекта</a:t>
            </a:r>
          </a:p>
          <a:p>
            <a:pPr lvl="0"/>
            <a:r>
              <a:rPr lang="ru-RU" sz="2800" dirty="0" smtClean="0"/>
              <a:t>Установка сроков проведения</a:t>
            </a:r>
          </a:p>
          <a:p>
            <a:pPr lvl="0"/>
            <a:r>
              <a:rPr lang="ru-RU" sz="2800" dirty="0" smtClean="0"/>
              <a:t>Изучение соответствующей литературы</a:t>
            </a:r>
          </a:p>
          <a:p>
            <a:pPr lvl="0"/>
            <a:r>
              <a:rPr lang="ru-RU" sz="2800" dirty="0" smtClean="0"/>
              <a:t>Изучение имеющегося педагогического опыта</a:t>
            </a:r>
          </a:p>
          <a:p>
            <a:pPr lvl="0"/>
            <a:r>
              <a:rPr lang="ru-RU" sz="2800" dirty="0" smtClean="0"/>
              <a:t>Разработка инструментария для проведения мониторинга.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План проведения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b="1" u="sng" dirty="0" smtClean="0"/>
              <a:t>2 этап – практическая часть мониторинга:</a:t>
            </a:r>
            <a:endParaRPr lang="ru-RU" sz="2800" dirty="0" smtClean="0"/>
          </a:p>
          <a:p>
            <a:pPr lvl="0"/>
            <a:r>
              <a:rPr lang="ru-RU" sz="2800" dirty="0" smtClean="0"/>
              <a:t>Сбор информации, а именно </a:t>
            </a:r>
            <a:r>
              <a:rPr lang="ru-RU" sz="2800" dirty="0" err="1" smtClean="0"/>
              <a:t>проводение</a:t>
            </a:r>
            <a:r>
              <a:rPr lang="ru-RU" sz="2800" dirty="0" smtClean="0"/>
              <a:t> наблюдения, тестирования, контрольных работ; </a:t>
            </a:r>
          </a:p>
          <a:p>
            <a:pPr lvl="0">
              <a:buNone/>
            </a:pPr>
            <a:endParaRPr lang="ru-RU" sz="2800" dirty="0" smtClean="0"/>
          </a:p>
          <a:p>
            <a:pPr lvl="0"/>
            <a:r>
              <a:rPr lang="ru-RU" sz="2800" dirty="0" smtClean="0"/>
              <a:t>Посещение уроков (математики, информатики), для осуществления </a:t>
            </a:r>
            <a:r>
              <a:rPr lang="ru-RU" sz="2800" dirty="0" err="1" smtClean="0"/>
              <a:t>межпредметных</a:t>
            </a:r>
            <a:r>
              <a:rPr lang="ru-RU" sz="2800" dirty="0" smtClean="0"/>
              <a:t> связей;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План проведения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800" b="1" u="sng" dirty="0" smtClean="0"/>
              <a:t>3 этап – аналитический:</a:t>
            </a: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 lvl="0"/>
            <a:r>
              <a:rPr lang="ru-RU" sz="2800" dirty="0" smtClean="0"/>
              <a:t>Систематизация полученной информации</a:t>
            </a:r>
          </a:p>
          <a:p>
            <a:pPr lvl="0"/>
            <a:endParaRPr lang="ru-RU" sz="2800" dirty="0" smtClean="0"/>
          </a:p>
          <a:p>
            <a:pPr lvl="0"/>
            <a:r>
              <a:rPr lang="ru-RU" sz="2800" dirty="0" smtClean="0"/>
              <a:t>Анализ имеющихся данных</a:t>
            </a:r>
          </a:p>
          <a:p>
            <a:pPr lvl="0"/>
            <a:endParaRPr lang="ru-RU" sz="2800" dirty="0" smtClean="0"/>
          </a:p>
          <a:p>
            <a:pPr lvl="0"/>
            <a:r>
              <a:rPr lang="ru-RU" sz="2800" dirty="0" smtClean="0"/>
              <a:t>Разработка рекомендаций и предложений на последующий период</a:t>
            </a:r>
          </a:p>
          <a:p>
            <a:pPr lvl="0">
              <a:buNone/>
            </a:pPr>
            <a:endParaRPr lang="ru-RU" sz="2800" dirty="0" smtClean="0"/>
          </a:p>
          <a:p>
            <a:r>
              <a:rPr lang="ru-RU" sz="2800" dirty="0" smtClean="0"/>
              <a:t>Вывод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227</TotalTime>
  <Words>568</Words>
  <Application>Microsoft Office PowerPoint</Application>
  <PresentationFormat>Экран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мониторинг предпрофильной группы 9-х классов для составления индивидуальных траектории учащихся на основе использования дифференцированных заданий по физике в основной школе </vt:lpstr>
      <vt:lpstr>Индивидуальные траектории   при  изучении физики в школе – это способ оформления наблюдений за развитием ребёнка в разных его проявлениях (физическом, умственном, психическом и социальном).</vt:lpstr>
      <vt:lpstr>Цели организации мониторинга:</vt:lpstr>
      <vt:lpstr>Слайд 4</vt:lpstr>
      <vt:lpstr>ЗАДАЧИ МОНИТОРИНГА:</vt:lpstr>
      <vt:lpstr>ЗАДАЧИ МОНИТОРИНГА:</vt:lpstr>
      <vt:lpstr>План проведения</vt:lpstr>
      <vt:lpstr>План проведения</vt:lpstr>
      <vt:lpstr>План проведения</vt:lpstr>
      <vt:lpstr>Критерии оценки теоретических работ и решения задач:</vt:lpstr>
      <vt:lpstr> </vt:lpstr>
      <vt:lpstr>Выявление скрытых данных  в условии задачи</vt:lpstr>
      <vt:lpstr>Слайд 13</vt:lpstr>
      <vt:lpstr>Слайд 14</vt:lpstr>
      <vt:lpstr>Слайд 15</vt:lpstr>
      <vt:lpstr>Анализ  работы учащегося:</vt:lpstr>
      <vt:lpstr>Выводы мониторинга: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предпрофильной группы 9-х классов для составления индивидуальных траектории учащихся при использовании дифференцированных заданий по физике в основной школе </dc:title>
  <dc:creator>Frodo</dc:creator>
  <cp:lastModifiedBy>Frodo</cp:lastModifiedBy>
  <cp:revision>75</cp:revision>
  <dcterms:created xsi:type="dcterms:W3CDTF">2012-12-12T11:39:38Z</dcterms:created>
  <dcterms:modified xsi:type="dcterms:W3CDTF">2012-12-13T15:34:58Z</dcterms:modified>
</cp:coreProperties>
</file>