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5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3BA19-1A66-49A6-B1EC-395E555A5E3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C49DA-E9AD-481E-B5F7-FCC613042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49DA-E9AD-481E-B5F7-FCC613042AE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C49DA-E9AD-481E-B5F7-FCC613042AE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845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765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533400"/>
            <a:ext cx="20955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1341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8521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513C8-454C-4EDF-A86B-2D8E19469453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4165808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F4639-5A39-4672-BF59-2DC1CFCE0CD6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110930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AC152-332F-4964-BF87-167A2E631F34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1326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684A8-A55B-4ED4-9681-BCB1992795EA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7381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8C7DF-FE6D-4D3E-98FF-7ADA71D859E9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272551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9793-0D63-4876-B70A-99B61FE1653D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669064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9D7D-3C57-4152-B808-DCDE5C74E3EB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1744279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742D-1AD5-4CF7-BF8E-D49A2E22BA2C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217567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3711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MY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7F365-7E46-4FEE-A16A-777330753E39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2720125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D2170-EB09-4881-996F-3F796AEF0F0C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633536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DEE3-1697-45B4-89C0-95E1ADFCC2CE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3515456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87CA9-C0CA-4A23-9250-4177D4C716D1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12478334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81C24-4D3D-477B-8F46-D06C432277FC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17278440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F5203-F3E3-4297-86AF-FE8208095704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409945690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197F-6A04-4A1D-ABF2-5D641AD0C72F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406400004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8E4B6-DEF4-4505-A4ED-ACCB9BC4A2D6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10830772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817BD-4EA1-4072-B578-0DC6FAE4B834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50838132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0B74D-581F-4BC6-8F49-F79FE2E217DB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32766667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8003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02FF4-5355-4EB9-8596-35E803768CD6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11127695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MY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DDB8-B711-4D8F-BC20-9232B6542334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23730366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34061-18BF-4E26-9E1C-250CE67C898E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219816992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205B-2A31-444B-8D7B-4FC5C2F8285B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178873770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E3847-9059-41D4-AA9D-A5FC4EE004F5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2160236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726AC-9932-4B1E-BDEA-248E2289D78F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564005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A4A1F-7E43-472D-AF61-B99A3EB0958F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3249015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6590A-360B-4B10-95CB-A01E70EBBD5A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341034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2D6A7-330A-4E96-B00E-DA72343C6359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3839480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65AF-7875-4F6D-8422-F3501A9EAE31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48378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6100" y="4572000"/>
            <a:ext cx="1866900" cy="137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445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90846-D7C5-48F8-B7BA-C46B5EC40142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2609490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EB10B-AABF-47A4-AE90-AA12962F2465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150346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MY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75F40-2F7E-4C5D-9F8E-C85DD67FD4A2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2984262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7777B-9D39-43B8-ACB6-5190AF8F92C9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1593565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974E-CDBC-4965-AE9E-7068BC3ED7A9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="" val="225823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010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700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630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457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MY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958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0" y="4572000"/>
            <a:ext cx="3886200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</a:t>
            </a:r>
          </a:p>
          <a:p>
            <a:pPr lvl="0"/>
            <a:r>
              <a:rPr lang="en-US" smtClean="0"/>
              <a:t>Subtitle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8382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Science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75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CC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54FCD8-D771-44F7-A473-522A87482D5F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105A7A-11DA-45DB-B9F9-3AE8013112E6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  <p:sp>
        <p:nvSpPr>
          <p:cNvPr id="3077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5867400" cy="7318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hlink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Place Your Topic Here</a:t>
            </a:r>
          </a:p>
        </p:txBody>
      </p:sp>
      <p:sp>
        <p:nvSpPr>
          <p:cNvPr id="3078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Description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iosCond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MY" dirty="0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F079C4-04DD-469D-91E4-200A0A2D98CF}" type="slidenum">
              <a:rPr lang="en-MY"/>
              <a:pPr>
                <a:defRPr/>
              </a:pPr>
              <a:t>‹#›</a:t>
            </a:fld>
            <a:endParaRPr lang="en-MY" dirty="0"/>
          </a:p>
        </p:txBody>
      </p:sp>
      <p:sp>
        <p:nvSpPr>
          <p:cNvPr id="410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953000" y="4343400"/>
            <a:ext cx="3657600" cy="160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Transitional 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000">
          <a:solidFill>
            <a:srgbClr val="CCFFFF"/>
          </a:solidFill>
          <a:latin typeface="HeliosCondBlack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4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204864"/>
            <a:ext cx="8568952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/>
              <a:t>Тема:</a:t>
            </a:r>
            <a:r>
              <a:rPr lang="ru-RU" sz="2400" dirty="0" smtClean="0"/>
              <a:t> </a:t>
            </a:r>
            <a:r>
              <a:rPr lang="ru-RU" sz="3200" dirty="0" smtClean="0"/>
              <a:t>Профилактика обморожений и первая помощь при </a:t>
            </a:r>
            <a:r>
              <a:rPr lang="ru-RU" sz="3200" smtClean="0"/>
              <a:t>переохлаждении организма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3401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_osobiy_reportaj_05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Профилактика обморожений и переохлаждения организма.</a:t>
            </a:r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620688"/>
            <a:ext cx="63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Есть несколько простых правил, которые позволят вам избежать переохлаждения и обморожений на сильном морозе: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916832"/>
            <a:ext cx="9144000" cy="9694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900" dirty="0" smtClean="0"/>
              <a:t>1. Не пейте спиртного — алкогольное опьянение  на самом деле вызывает большую потерю тепла (в связи с расширением периферических сосудов), в то же время вызывая иллюзию согревания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924944"/>
            <a:ext cx="9144000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900" dirty="0" smtClean="0"/>
              <a:t>2. Не курите на морозе — курение уменьшает периферийную циркуляцию крови, и таким образом делает конечности более уязвимыми;</a:t>
            </a:r>
            <a:endParaRPr lang="ru-RU" sz="19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645024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3. Не ходите в морозную погоду по улице голодным, уставшим;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077072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4. Носите свободную одежду — это способствует нормальной циркуляции крови;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4509120"/>
            <a:ext cx="914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5. Одевайтесь как «капуста» — при этом между слоями одежды всегда есть прослойки воздуха, отлично удерживающие тепло;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229200"/>
            <a:ext cx="914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6. Тесная обувь, отсутствие стельки, сырые грязные носки часто служат основной предпосылкой для появления потертостей и отморожения.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5949280"/>
            <a:ext cx="914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7. Не мочите кожу — вода проводит тепло значительно лучше воздуха. Не выходите на мороз с влажными волосами после душа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684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Первая помощь при переохлаждении: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764704"/>
            <a:ext cx="8604448" cy="2139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900" dirty="0" smtClean="0"/>
              <a:t>Прежде всего, нужно перенести пострадавшего в теплое место, или хотя бы безветренное, хорошо укутать шубой или теплым одеялом. </a:t>
            </a:r>
          </a:p>
          <a:p>
            <a:r>
              <a:rPr lang="ru-RU" sz="1900" dirty="0" smtClean="0"/>
              <a:t>Мокрую одежду нужно сразу же снять и одеть сухую. </a:t>
            </a:r>
          </a:p>
          <a:p>
            <a:r>
              <a:rPr lang="ru-RU" sz="1900" dirty="0" smtClean="0"/>
              <a:t>Пострадавший не должен двигаться. </a:t>
            </a:r>
          </a:p>
          <a:p>
            <a:r>
              <a:rPr lang="ru-RU" sz="1900" dirty="0" smtClean="0"/>
              <a:t>Если человек находится в обмороке, нужно постоянно контролировать дыхание и пульс, а если он не прощупывается, начинайте непрямой массаж сердца и искусственное дыхание.</a:t>
            </a:r>
            <a:endParaRPr lang="ru-RU" sz="19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068960"/>
            <a:ext cx="8640960" cy="3600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900" dirty="0" smtClean="0"/>
              <a:t>Если пострадавший в сознании, дайте ему выпить горячий чай, морс или молоко, но категорически запрещается алкоголь и кофе!</a:t>
            </a:r>
          </a:p>
          <a:p>
            <a:r>
              <a:rPr lang="ru-RU" sz="1900" dirty="0" smtClean="0"/>
              <a:t> Не старайтесь быстро согреть человека, не набирайте ему горячую ванну, не тяните его в душ, интенсивно не растирайте, не обкладывайте грелками. </a:t>
            </a:r>
          </a:p>
          <a:p>
            <a:r>
              <a:rPr lang="ru-RU" sz="1900" dirty="0" smtClean="0"/>
              <a:t>При таких манипуляциях последствия переохлаждения могут быть губительными.</a:t>
            </a:r>
          </a:p>
          <a:p>
            <a:r>
              <a:rPr lang="ru-RU" sz="1900" dirty="0" smtClean="0"/>
              <a:t> Могут возникнуть нарушения сердечного ритма и внутренние кровоизлияния. Если произошло только переохлаждение ног или переохлаждение головы, то нужно снять с человека тесную и мокрую обувь и одеть на него шапку, таким образом согревая человека постепенно. </a:t>
            </a:r>
          </a:p>
          <a:p>
            <a:r>
              <a:rPr lang="ru-RU" sz="1900" dirty="0" smtClean="0"/>
              <a:t>Запомните, что оказание первой помощи при переохлаждении не должно навредить человеку.</a:t>
            </a:r>
            <a:endParaRPr lang="ru-RU" sz="1900" dirty="0"/>
          </a:p>
        </p:txBody>
      </p:sp>
      <p:pic>
        <p:nvPicPr>
          <p:cNvPr id="9" name="Рисунок 8" descr="medp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0"/>
            <a:ext cx="720080" cy="72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49694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Наконец, помните, что лучший способ выйти из неприятного положения — это в него не попадать.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556792"/>
            <a:ext cx="63580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</a:rPr>
              <a:t>Будьте осторожными!</a:t>
            </a:r>
            <a:endParaRPr lang="ru-RU" sz="4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a476befd03d8691bb468aec335cdf54c4e248578203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571750"/>
            <a:ext cx="7236296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352928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Переохлаждение организма </a:t>
            </a:r>
            <a:r>
              <a:rPr lang="ru-RU" sz="2000" dirty="0" smtClean="0"/>
              <a:t>– это общее состояние человека, когда на всю его поверхность тела воздействует холод, а температура тела при этом падает ниже 35°C. Длительное влияние низких температур приводит к замерзанию, функции организма угнетаются, а при длительном воздействии холода и вовсе угасают. Переохлаждение и обморожение – похожие понятия, но имеющие некоторые различия.</a:t>
            </a:r>
            <a:endParaRPr lang="ru-RU" sz="2000" dirty="0"/>
          </a:p>
        </p:txBody>
      </p:sp>
      <p:pic>
        <p:nvPicPr>
          <p:cNvPr id="4" name="Рисунок 3" descr="pereoxlazhdenie_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337098"/>
            <a:ext cx="7200800" cy="452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568952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Обморожение (отморожение) </a:t>
            </a:r>
            <a:r>
              <a:rPr lang="ru-RU" sz="2000" dirty="0" smtClean="0"/>
              <a:t>— повреждение тканей организма под воздействием холода. Нередко сопровождается общим переохлаждением организма и особенно часто затрагивает такие части тела как ушные раковины, нос, недостаточно защищённые конечности, прежде всего пальцы рук и ног.</a:t>
            </a:r>
            <a:endParaRPr lang="ru-RU" sz="2000" dirty="0"/>
          </a:p>
        </p:txBody>
      </p:sp>
      <p:pic>
        <p:nvPicPr>
          <p:cNvPr id="4" name="Рисунок 3" descr="1229440587947833_200_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249488"/>
            <a:ext cx="626469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9952" y="692696"/>
            <a:ext cx="4824536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Чаще всего отморожения возникают в холодное зимнее время при температуре окружающей среды ниже −10 °C — −20 °C. При длительном пребывании вне помещения, особенно при высокой влажности и сильном ветре, отморожение можно получить осенью и весной при температуре воздуха выше нуля.</a:t>
            </a:r>
          </a:p>
          <a:p>
            <a:endParaRPr lang="ru-RU" sz="2000" dirty="0" smtClean="0"/>
          </a:p>
          <a:p>
            <a:r>
              <a:rPr lang="ru-RU" sz="2000" dirty="0" smtClean="0"/>
              <a:t>Следует обратить внимание на тот факт, что смерть человека от холода может наступить при температуре тела 17 — 25°С, а не как обычно многие полагают — при 0°С.</a:t>
            </a:r>
            <a:endParaRPr lang="ru-RU" sz="2000" dirty="0"/>
          </a:p>
        </p:txBody>
      </p:sp>
      <p:pic>
        <p:nvPicPr>
          <p:cNvPr id="4" name="Рисунок 3" descr="49343f4b93cedcfe2ff017d70812fc6f_76027_f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39959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695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Степени переохлаждения организма: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0688"/>
            <a:ext cx="9144000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/>
              <a:t>1 степень переохлаждения (легкая) </a:t>
            </a:r>
            <a:r>
              <a:rPr lang="ru-RU" sz="1900" i="1" dirty="0" smtClean="0"/>
              <a:t>—</a:t>
            </a:r>
            <a:r>
              <a:rPr lang="ru-RU" sz="2000" i="1" dirty="0" smtClean="0"/>
              <a:t> </a:t>
            </a:r>
            <a:r>
              <a:rPr lang="ru-RU" sz="1900" dirty="0" smtClean="0"/>
              <a:t>возникает, если температура тела понижается до 32-34 градусов. Кожные покровы приобретают бледную окраску, появляются озноб, затруднения речи, «гусиная кожа». Артериальное давление остается нормальным, если повышается, то незначительно. При легком переохлаждении уже возможны обморожение разных участков тела, 1-2 степени.</a:t>
            </a:r>
            <a:endParaRPr lang="ru-RU" sz="19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276872"/>
            <a:ext cx="9144000" cy="25083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i="1" dirty="0" smtClean="0"/>
              <a:t>2 степень переохлаждения (средняя) </a:t>
            </a:r>
            <a:r>
              <a:rPr lang="ru-RU" sz="1900" dirty="0" smtClean="0"/>
              <a:t>— влечет за собой понижение температуры тела до 29-32 градусов. Пульс при этом значительно замедляется – до 50 ударов в минуту. Кожа становится синюшной, на ощупь холодной. Несколько снижается артериальное давление, а дыхание становится поверхностным и редким. Часто при переохлаждении средней тяжести нападает внезапная сонливость. Позволять спать в таких условиях нельзя категорически, потому что выработка энергии во время сна снижается значительно, человек в таком состоянии может погибнуть. При этой стадии переохлаждения возможны обморожения 1-4 степени.</a:t>
            </a:r>
            <a:endParaRPr lang="ru-RU" sz="19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857452"/>
            <a:ext cx="9144000" cy="1923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i="1" dirty="0" smtClean="0"/>
              <a:t>3 степень переохлаждения (тяжелая) </a:t>
            </a:r>
            <a:r>
              <a:rPr lang="ru-RU" sz="1900" dirty="0" smtClean="0"/>
              <a:t>— температура тела становится ниже 31 градуса. Человек уже теряет сознание, пульс его замедляется до 36 биений в минуту. Часто возникают судороги и рвота. Дыхание становится совсем редким – до 3-4 в минуту. Происходит острое кислородное голодание головного мозга. Обморожения при этой степени переохлаждения очень тяжелые, и если не оказать немедленную помощь, наступит окоченение и смерть.</a:t>
            </a:r>
            <a:endParaRPr lang="ru-RU" sz="1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596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</a:rPr>
              <a:t>Степени обморожения организма: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908720"/>
            <a:ext cx="4427984" cy="6093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/>
              <a:t>— Отморожение I степени (наиболее лёгкое) </a:t>
            </a:r>
            <a:r>
              <a:rPr lang="ru-RU" sz="1900" dirty="0" smtClean="0"/>
              <a:t>— обычно наступает при непродолжительном воздействии холода. Поражённый участок кожи бледный, после согревания покрасневший, в некоторых случаях имеет багрово-красный оттенок; развивается отёк. Омертвения кожи не возникает. К концу недели после отморожения иногда наблюдается незначительное шелушение кожи. Полное выздоровление наступает к 5 — 7 дню после отморожения. Первые признаки такого отморожения — чувство жжения, покалывания с последующим онемением поражённого участка. Затем появляются кожный зуд и боли, которые могут быть и незначительными, и резко выраженными.</a:t>
            </a:r>
            <a:endParaRPr lang="ru-RU" sz="1900" dirty="0"/>
          </a:p>
        </p:txBody>
      </p:sp>
      <p:pic>
        <p:nvPicPr>
          <p:cNvPr id="6" name="Рисунок 5" descr="obmorozheni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3"/>
            <a:ext cx="4644008" cy="6021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/>
              <a:t>— Отморожение II степени </a:t>
            </a:r>
            <a:r>
              <a:rPr lang="ru-RU" sz="1900" dirty="0" smtClean="0"/>
              <a:t>— возникает при более продолжительном воздействии холода. В начальном периоде имеется побледнение, похолодание, утрата чувствительности, но эти явления наблюдаются при всех степенях отморожения. Поэтому наиболее характерный признак — образование в первые дни после травмы пузырей, наполненных прозрачным содержимым. Полное восстановление целостности кожного покрова происходит в течение 1 — 2 недель, грануляции и рубцы не образуются. При отморожении II степени после согревания боли интенсивнее и продолжительнее, чем при отморожении I степени, беспокоят кожный зуд, жжение.</a:t>
            </a:r>
            <a:endParaRPr lang="ru-RU" sz="1900" dirty="0"/>
          </a:p>
        </p:txBody>
      </p:sp>
      <p:pic>
        <p:nvPicPr>
          <p:cNvPr id="4" name="Рисунок 3" descr="Severe-Frostbite-on-Fingers-Win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924944"/>
            <a:ext cx="7380311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/>
              <a:t>— Отморожение III степени </a:t>
            </a:r>
            <a:r>
              <a:rPr lang="ru-RU" sz="1900" dirty="0" smtClean="0"/>
              <a:t>— продолжительность периода </a:t>
            </a:r>
            <a:r>
              <a:rPr lang="ru-RU" sz="1900" dirty="0" err="1" smtClean="0"/>
              <a:t>холодового</a:t>
            </a:r>
            <a:r>
              <a:rPr lang="ru-RU" sz="1900" dirty="0" smtClean="0"/>
              <a:t> воздействия и снижения температуры в тканях увеличивается. Образующиеся в начальном периоде пузыри наполнены кровянистым содержимым, дно их сине-багровое, нечувствительное к раздражениям. Происходит гибель всех элементов кожи с развитием в исходе отморожения грануляций и рубцов. Сошедшие ногти вновь не отрастают или вырастают деформированными. Отторжение отмерших тканей заканчивается на 2 — 3-й неделе, после чего наступает рубцевание, которое продолжается до 1 месяца. Интенсивность и продолжительность болевых ощущений более выражена, чем при отморожении II степени.</a:t>
            </a:r>
            <a:endParaRPr lang="ru-RU" sz="1900" dirty="0"/>
          </a:p>
        </p:txBody>
      </p:sp>
      <p:pic>
        <p:nvPicPr>
          <p:cNvPr id="4" name="Рисунок 3" descr="0265982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24944"/>
            <a:ext cx="7812360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0931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smtClean="0"/>
              <a:t>— Отморожение IV степени </a:t>
            </a:r>
            <a:r>
              <a:rPr lang="ru-RU" sz="1900" dirty="0" smtClean="0"/>
              <a:t>— возникает при длительном воздействии холода, снижение температуры в тканях при нём наибольшее. Оно нередко сочетается с отморожением III и даже II степени. Омертвевают все слои мягких тканей, нередко поражаются кости и суставы. Повреждённый участок конечности резко синюшный, иногда с мраморной расцветкой. Отёк развивается сразу после согревания и быстро увеличивается. Температура кожи значительно ниже, чем на окружающих участок отморожения тканях. Пузыри развиваются в менее отмороженных участках, где имеется отморожение III—II степени. Отсутствие пузырей при развившемся значительно отёке, утрата чувствительности свидетельствуют об отморожении IV степени.</a:t>
            </a:r>
            <a:endParaRPr lang="ru-RU" sz="1900" dirty="0"/>
          </a:p>
        </p:txBody>
      </p:sp>
      <p:pic>
        <p:nvPicPr>
          <p:cNvPr id="4" name="Рисунок 3" descr="02584024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0968"/>
            <a:ext cx="5004048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ото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0" y="3140968"/>
            <a:ext cx="4064000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science">
  <a:themeElements>
    <a:clrScheme name="11scien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science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sci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sci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sci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HeliosCondBlack"/>
        <a:ea typeface=""/>
        <a:cs typeface=""/>
      </a:majorFont>
      <a:minorFont>
        <a:latin typeface="HeliosCond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HeliosCond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TS101951756</Template>
  <TotalTime>105</TotalTime>
  <Words>1163</Words>
  <Application>Microsoft Office PowerPoint</Application>
  <PresentationFormat>Экран (4:3)</PresentationFormat>
  <Paragraphs>38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11science</vt:lpstr>
      <vt:lpstr>Custom Design</vt:lpstr>
      <vt:lpstr>1_Custom Design</vt:lpstr>
      <vt:lpstr>1_Default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</dc:creator>
  <cp:lastModifiedBy>Евгений Сергеевич</cp:lastModifiedBy>
  <cp:revision>15</cp:revision>
  <dcterms:created xsi:type="dcterms:W3CDTF">2013-02-12T15:16:06Z</dcterms:created>
  <dcterms:modified xsi:type="dcterms:W3CDTF">2013-02-17T14:21:34Z</dcterms:modified>
</cp:coreProperties>
</file>